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6" r:id="rId1"/>
  </p:sldMasterIdLst>
  <p:notesMasterIdLst>
    <p:notesMasterId r:id="rId29"/>
  </p:notesMasterIdLst>
  <p:handoutMasterIdLst>
    <p:handoutMasterId r:id="rId30"/>
  </p:handoutMasterIdLst>
  <p:sldIdLst>
    <p:sldId id="680" r:id="rId2"/>
    <p:sldId id="647" r:id="rId3"/>
    <p:sldId id="673" r:id="rId4"/>
    <p:sldId id="679" r:id="rId5"/>
    <p:sldId id="672" r:id="rId6"/>
    <p:sldId id="598" r:id="rId7"/>
    <p:sldId id="617" r:id="rId8"/>
    <p:sldId id="648" r:id="rId9"/>
    <p:sldId id="674" r:id="rId10"/>
    <p:sldId id="678" r:id="rId11"/>
    <p:sldId id="606" r:id="rId12"/>
    <p:sldId id="676" r:id="rId13"/>
    <p:sldId id="677" r:id="rId14"/>
    <p:sldId id="655" r:id="rId15"/>
    <p:sldId id="656" r:id="rId16"/>
    <p:sldId id="659" r:id="rId17"/>
    <p:sldId id="662" r:id="rId18"/>
    <p:sldId id="665" r:id="rId19"/>
    <p:sldId id="663" r:id="rId20"/>
    <p:sldId id="664" r:id="rId21"/>
    <p:sldId id="666" r:id="rId22"/>
    <p:sldId id="667" r:id="rId23"/>
    <p:sldId id="669" r:id="rId24"/>
    <p:sldId id="623" r:id="rId25"/>
    <p:sldId id="624" r:id="rId26"/>
    <p:sldId id="625" r:id="rId27"/>
    <p:sldId id="629" r:id="rId2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FFCCFF"/>
    <a:srgbClr val="FFFF99"/>
    <a:srgbClr val="669900"/>
    <a:srgbClr val="0000CC"/>
    <a:srgbClr val="003300"/>
    <a:srgbClr val="993366"/>
    <a:srgbClr val="006600"/>
    <a:srgbClr val="9900FF"/>
  </p:clrMru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437" autoAdjust="0"/>
  </p:normalViewPr>
  <p:slideViewPr>
    <p:cSldViewPr snapToGrid="0">
      <p:cViewPr>
        <p:scale>
          <a:sx n="70" d="100"/>
          <a:sy n="70" d="100"/>
        </p:scale>
        <p:origin x="-136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5" d="100"/>
          <a:sy n="85" d="100"/>
        </p:scale>
        <p:origin x="-3108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3" tIns="45876" rIns="91753" bIns="45876" numCol="1" anchor="t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3" tIns="45876" rIns="91753" bIns="45876" numCol="1" anchor="b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264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3" tIns="45876" rIns="91753" bIns="45876" numCol="1" anchor="b" anchorCtr="0" compatLnSpc="1">
            <a:prstTxWarp prst="textNoShape">
              <a:avLst/>
            </a:prstTxWarp>
          </a:bodyPr>
          <a:lstStyle>
            <a:lvl1pPr algn="r">
              <a:defRPr sz="11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BFA8BFC-A9FC-4B9F-8D1F-EDA07FE47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7" tIns="46673" rIns="93347" bIns="46673" numCol="1" anchor="t" anchorCtr="0" compatLnSpc="1">
            <a:prstTxWarp prst="textNoShape">
              <a:avLst/>
            </a:prstTxWarp>
          </a:bodyPr>
          <a:lstStyle>
            <a:lvl1pPr algn="l" defTabSz="935750">
              <a:defRPr sz="11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1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7" tIns="46673" rIns="93347" bIns="46673" numCol="1" anchor="t" anchorCtr="0" compatLnSpc="1">
            <a:prstTxWarp prst="textNoShape">
              <a:avLst/>
            </a:prstTxWarp>
          </a:bodyPr>
          <a:lstStyle>
            <a:lvl1pPr algn="r" defTabSz="935750">
              <a:defRPr sz="11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4347C55-9E46-4689-80AE-2AE29C0A1282}" type="datetime4">
              <a:rPr lang="en-US" smtClean="0"/>
              <a:pPr>
                <a:defRPr/>
              </a:pPr>
              <a:t>October 5, 2014</a:t>
            </a:fld>
            <a:endParaRPr lang="en-US" dirty="0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25"/>
            <a:ext cx="5140959" cy="41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7" tIns="46673" rIns="93347" bIns="46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7" tIns="46673" rIns="93347" bIns="46673" numCol="1" anchor="b" anchorCtr="0" compatLnSpc="1">
            <a:prstTxWarp prst="textNoShape">
              <a:avLst/>
            </a:prstTxWarp>
          </a:bodyPr>
          <a:lstStyle>
            <a:lvl1pPr algn="l" defTabSz="935750">
              <a:defRPr sz="11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285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7" tIns="46673" rIns="93347" bIns="46673" numCol="1" anchor="b" anchorCtr="0" compatLnSpc="1">
            <a:prstTxWarp prst="textNoShape">
              <a:avLst/>
            </a:prstTxWarp>
          </a:bodyPr>
          <a:lstStyle>
            <a:lvl1pPr algn="r" defTabSz="935750">
              <a:defRPr sz="11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F7CB04B-E3FE-43DE-B1E8-E493FF876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964193-A997-490E-9F9C-D6E6BC139EF5}" type="slidenum">
              <a:rPr lang="en-US"/>
              <a:pPr/>
              <a:t>6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6539"/>
            <a:ext cx="5608320" cy="41818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273175"/>
            <a:ext cx="8458200" cy="1470025"/>
          </a:xfrm>
          <a:prstGeom prst="rect">
            <a:avLst/>
          </a:prstGeom>
        </p:spPr>
        <p:txBody>
          <a:bodyPr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657600"/>
            <a:ext cx="4191000" cy="1752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0700"/>
            <a:ext cx="7772400" cy="927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973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409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10025"/>
            <a:ext cx="3810000" cy="2411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162"/>
            <a:ext cx="9144000" cy="9144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94330"/>
            <a:ext cx="8610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162"/>
            <a:ext cx="91440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2291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42291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339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339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484162"/>
            <a:ext cx="91440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162"/>
            <a:ext cx="91440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981200"/>
            <a:ext cx="8610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84162"/>
            <a:ext cx="91440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11363"/>
            <a:ext cx="3810000" cy="1981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19600" y="2011363"/>
            <a:ext cx="3810000" cy="1981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44963"/>
            <a:ext cx="3810000" cy="1981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4144963"/>
            <a:ext cx="3810000" cy="1981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84162"/>
            <a:ext cx="91440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6497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1650"/>
            <a:ext cx="3810000" cy="22479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71950"/>
            <a:ext cx="3810000" cy="22494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484162"/>
            <a:ext cx="91440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8" r:id="rId9"/>
    <p:sldLayoutId id="2147483690" r:id="rId10"/>
    <p:sldLayoutId id="2147483691" r:id="rId11"/>
    <p:sldLayoutId id="2147483692" r:id="rId12"/>
    <p:sldLayoutId id="2147483693" r:id="rId1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A54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A54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A54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A54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A54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A54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A54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A5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1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90566" y="751282"/>
            <a:ext cx="8017460" cy="2371497"/>
          </a:xfrm>
        </p:spPr>
        <p:txBody>
          <a:bodyPr/>
          <a:lstStyle/>
          <a:p>
            <a:pPr algn="ctr"/>
            <a:r>
              <a:rPr lang="en-US" sz="4000" dirty="0" smtClean="0"/>
              <a:t>Technology Trends and Manufacturing Considerations for Leading Edge 3D Packaging Lithography</a:t>
            </a:r>
            <a:endParaRPr lang="en-US" sz="400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10272" y="4184294"/>
            <a:ext cx="6553200" cy="1987906"/>
          </a:xfrm>
        </p:spPr>
        <p:txBody>
          <a:bodyPr/>
          <a:lstStyle/>
          <a:p>
            <a:pPr algn="ctr"/>
            <a:r>
              <a:rPr lang="en-US" sz="2400" dirty="0" smtClean="0"/>
              <a:t>Oct 16, 2014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Robert Hsieh, Warren Flack, Manish Ranjan      </a:t>
            </a:r>
          </a:p>
          <a:p>
            <a:pPr algn="ctr"/>
            <a:r>
              <a:rPr lang="en-US" sz="2400" dirty="0" smtClean="0"/>
              <a:t>Ultratech, Inc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1820177" y="5426018"/>
            <a:ext cx="5417389" cy="6814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Focus control on non-flat substrates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28" y="1403258"/>
            <a:ext cx="8194344" cy="1380887"/>
          </a:xfrm>
        </p:spPr>
        <p:txBody>
          <a:bodyPr/>
          <a:lstStyle/>
          <a:p>
            <a:r>
              <a:rPr lang="en-US" sz="2800" dirty="0" smtClean="0">
                <a:latin typeface="Arial Narrow" pitchFamily="34" charset="0"/>
              </a:rPr>
              <a:t>For non-flat wafer surface special focus modes can be used to enhance focus control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48644" y="2963502"/>
            <a:ext cx="3142588" cy="20484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000" dirty="0" smtClean="0">
                <a:solidFill>
                  <a:srgbClr val="0000FF"/>
                </a:solidFill>
              </a:rPr>
              <a:t>Grid Focus Mode</a:t>
            </a:r>
          </a:p>
          <a:p>
            <a:pPr marL="231775" indent="-231775" algn="l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Generates 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 map of entire wafer before exposure</a:t>
            </a:r>
          </a:p>
          <a:p>
            <a:pPr marL="231775" indent="-231775" algn="l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Determines local tilt and applies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corrections 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during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exposure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124131" y="2472614"/>
            <a:ext cx="914400" cy="1968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7" name="Group 16"/>
          <p:cNvGrpSpPr/>
          <p:nvPr/>
        </p:nvGrpSpPr>
        <p:grpSpPr>
          <a:xfrm>
            <a:off x="1665780" y="2699197"/>
            <a:ext cx="2133600" cy="2273300"/>
            <a:chOff x="914400" y="1447800"/>
            <a:chExt cx="2133600" cy="2273300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>
              <p:ph type="dgm" idx="1"/>
            </p:nvPr>
          </p:nvGraphicFramePr>
          <p:xfrm>
            <a:off x="914400" y="1447800"/>
            <a:ext cx="1880119" cy="2273300"/>
          </p:xfrm>
          <a:graphic>
            <a:graphicData uri="http://schemas.openxmlformats.org/presentationml/2006/ole">
              <p:oleObj spid="_x0000_s49156" name="Visio" r:id="rId3" imgW="9191880" imgH="6487920" progId="">
                <p:embed/>
              </p:oleObj>
            </a:graphicData>
          </a:graphic>
        </p:graphicFrame>
        <p:sp>
          <p:nvSpPr>
            <p:cNvPr id="10" name="Rectangle 9"/>
            <p:cNvSpPr/>
            <p:nvPr/>
          </p:nvSpPr>
          <p:spPr bwMode="auto">
            <a:xfrm>
              <a:off x="2133600" y="1473200"/>
              <a:ext cx="914400" cy="19685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22624" y="5434650"/>
            <a:ext cx="52937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173038" indent="-173038" algn="l"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 dots are field corner borders where focus is measured</a:t>
            </a:r>
          </a:p>
          <a:p>
            <a:pPr marL="173038" indent="-173038" algn="l"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wafer edge additional focus measurements are made</a:t>
            </a:r>
            <a:endParaRPr 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2577219" y="5067300"/>
            <a:ext cx="1619" cy="3548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10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06022" y="1419366"/>
            <a:ext cx="3251579" cy="441448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35000"/>
            </a:pPr>
            <a:r>
              <a:rPr lang="en-US" altLang="zh-TW" sz="2000" b="1" dirty="0" smtClean="0">
                <a:solidFill>
                  <a:srgbClr val="0000FF"/>
                </a:solidFill>
                <a:latin typeface="+mn-lt"/>
              </a:rPr>
              <a:t>Highlights</a:t>
            </a:r>
            <a:endParaRPr lang="en-US" altLang="zh-TW" sz="1600" b="1" dirty="0">
              <a:solidFill>
                <a:srgbClr val="0000FF"/>
              </a:solidFill>
              <a:latin typeface="+mn-lt"/>
            </a:endParaRPr>
          </a:p>
          <a:p>
            <a:pPr marL="174625" indent="-174625" algn="l" fontAlgn="auto">
              <a:lnSpc>
                <a:spcPct val="115000"/>
              </a:lnSpc>
              <a:spcBef>
                <a:spcPct val="100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en-US" altLang="zh-TW" sz="20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 interposer technology is expected to gain significant traction for leading edge devices</a:t>
            </a:r>
          </a:p>
          <a:p>
            <a:pPr marL="174625" indent="-174625" algn="l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·"/>
              <a:defRPr/>
            </a:pPr>
            <a:r>
              <a:rPr lang="en-US" altLang="zh-TW" sz="20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Improved device performance of FPGA and GPU devices is expected to drive requirements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8606"/>
            <a:ext cx="9144000" cy="914400"/>
          </a:xfrm>
        </p:spPr>
        <p:txBody>
          <a:bodyPr anchor="ctr"/>
          <a:lstStyle/>
          <a:p>
            <a:pPr algn="ctr" eaLnBrk="1" hangingPunct="1"/>
            <a:r>
              <a:rPr lang="en-US" sz="4400" b="1" dirty="0" smtClean="0"/>
              <a:t>Silicon Interposer</a:t>
            </a:r>
            <a:endParaRPr lang="en-US" sz="3600" b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4152" y="1919612"/>
            <a:ext cx="5114286" cy="391428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003344" y="1463754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 Interposer Structure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11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 Interposer Enabling Technologies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94330"/>
            <a:ext cx="8191500" cy="4495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Arial Narrow" pitchFamily="34" charset="0"/>
              </a:rPr>
              <a:t>Implementing silicon interposer requires development of new process technologies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Embedded target alignment for Through Silicon Via</a:t>
            </a:r>
          </a:p>
          <a:p>
            <a:pPr lvl="2"/>
            <a:r>
              <a:rPr lang="en-US" sz="2000" dirty="0" smtClean="0">
                <a:latin typeface="Arial Narrow" pitchFamily="34" charset="0"/>
              </a:rPr>
              <a:t>IR Alignment system</a:t>
            </a:r>
          </a:p>
          <a:p>
            <a:pPr lvl="2"/>
            <a:r>
              <a:rPr lang="en-US" sz="2000" dirty="0" smtClean="0">
                <a:latin typeface="Arial Narrow" pitchFamily="34" charset="0"/>
              </a:rPr>
              <a:t>Metrology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Large area devices</a:t>
            </a:r>
          </a:p>
          <a:p>
            <a:pPr lvl="2"/>
            <a:r>
              <a:rPr lang="en-US" sz="2000" dirty="0" smtClean="0">
                <a:latin typeface="Arial Narrow" pitchFamily="34" charset="0"/>
              </a:rPr>
              <a:t>Field stitching</a:t>
            </a:r>
          </a:p>
          <a:p>
            <a:pPr lvl="1"/>
            <a:r>
              <a:rPr lang="en-US" sz="2400" dirty="0" err="1" smtClean="0">
                <a:latin typeface="Arial Narrow" pitchFamily="34" charset="0"/>
              </a:rPr>
              <a:t>Microbump</a:t>
            </a:r>
            <a:endParaRPr lang="en-US" sz="2400" dirty="0" smtClean="0">
              <a:latin typeface="Arial Narrow" pitchFamily="34" charset="0"/>
            </a:endParaRPr>
          </a:p>
          <a:p>
            <a:pPr lvl="2"/>
            <a:r>
              <a:rPr lang="en-US" sz="2000" dirty="0" smtClean="0">
                <a:latin typeface="Arial Narrow" pitchFamily="34" charset="0"/>
              </a:rPr>
              <a:t>Attach dies to the interposer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12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Embedded target alignment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594330"/>
            <a:ext cx="8210550" cy="4495800"/>
          </a:xfrm>
        </p:spPr>
        <p:txBody>
          <a:bodyPr/>
          <a:lstStyle/>
          <a:p>
            <a:r>
              <a:rPr lang="en-US" sz="2800" dirty="0" smtClean="0">
                <a:latin typeface="Arial Narrow" pitchFamily="34" charset="0"/>
              </a:rPr>
              <a:t>For Via Last process to form Through Silicon Vias the device layers and alignment targets are viewed through silicon</a:t>
            </a:r>
          </a:p>
          <a:p>
            <a:r>
              <a:rPr lang="en-US" sz="2800" dirty="0" smtClean="0">
                <a:latin typeface="Arial Narrow" pitchFamily="34" charset="0"/>
              </a:rPr>
              <a:t>Process requires thinning the silicon with uniform thickness and polished surface for best image contrast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13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57" y="485775"/>
            <a:ext cx="8882743" cy="1093787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Stepper Self Metrology for </a:t>
            </a:r>
            <a:br>
              <a:rPr lang="en-US" sz="3600" b="1" dirty="0" smtClean="0"/>
            </a:br>
            <a:r>
              <a:rPr lang="en-US" sz="3600" b="1" dirty="0" smtClean="0"/>
              <a:t>Dual Side Alignment</a:t>
            </a:r>
          </a:p>
        </p:txBody>
      </p:sp>
      <p:sp>
        <p:nvSpPr>
          <p:cNvPr id="6212" name="Text Box 264"/>
          <p:cNvSpPr txBox="1">
            <a:spLocks noChangeArrowheads="1"/>
          </p:cNvSpPr>
          <p:nvPr/>
        </p:nvSpPr>
        <p:spPr bwMode="auto">
          <a:xfrm>
            <a:off x="3288930" y="4175105"/>
            <a:ext cx="17684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Front side metrology</a:t>
            </a:r>
          </a:p>
        </p:txBody>
      </p:sp>
      <p:grpSp>
        <p:nvGrpSpPr>
          <p:cNvPr id="2" name="Group 156"/>
          <p:cNvGrpSpPr/>
          <p:nvPr/>
        </p:nvGrpSpPr>
        <p:grpSpPr>
          <a:xfrm>
            <a:off x="3096904" y="1579624"/>
            <a:ext cx="2133600" cy="2605006"/>
            <a:chOff x="3124200" y="1760056"/>
            <a:chExt cx="2133600" cy="2605006"/>
          </a:xfrm>
        </p:grpSpPr>
        <p:sp>
          <p:nvSpPr>
            <p:cNvPr id="6191" name="Rectangle 269"/>
            <p:cNvSpPr>
              <a:spLocks noChangeArrowheads="1"/>
            </p:cNvSpPr>
            <p:nvPr/>
          </p:nvSpPr>
          <p:spPr bwMode="auto">
            <a:xfrm>
              <a:off x="3124200" y="3145862"/>
              <a:ext cx="2133600" cy="76200"/>
            </a:xfrm>
            <a:prstGeom prst="rect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Rectangle 224"/>
            <p:cNvSpPr>
              <a:spLocks noChangeArrowheads="1"/>
            </p:cNvSpPr>
            <p:nvPr/>
          </p:nvSpPr>
          <p:spPr bwMode="auto">
            <a:xfrm flipV="1">
              <a:off x="3124200" y="3222062"/>
              <a:ext cx="2133600" cy="457200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200"/>
            </a:p>
          </p:txBody>
        </p:sp>
        <p:sp>
          <p:nvSpPr>
            <p:cNvPr id="6193" name="Rectangle 225"/>
            <p:cNvSpPr>
              <a:spLocks noChangeArrowheads="1"/>
            </p:cNvSpPr>
            <p:nvPr/>
          </p:nvSpPr>
          <p:spPr bwMode="auto">
            <a:xfrm flipV="1">
              <a:off x="3505200" y="3679262"/>
              <a:ext cx="169863" cy="762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Rectangle 226"/>
            <p:cNvSpPr>
              <a:spLocks noChangeArrowheads="1"/>
            </p:cNvSpPr>
            <p:nvPr/>
          </p:nvSpPr>
          <p:spPr bwMode="auto">
            <a:xfrm flipV="1">
              <a:off x="4629150" y="3679262"/>
              <a:ext cx="339725" cy="762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Text Box 227"/>
            <p:cNvSpPr txBox="1">
              <a:spLocks noChangeArrowheads="1"/>
            </p:cNvSpPr>
            <p:nvPr/>
          </p:nvSpPr>
          <p:spPr bwMode="auto">
            <a:xfrm>
              <a:off x="3898900" y="3374462"/>
              <a:ext cx="60483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silicon</a:t>
              </a:r>
            </a:p>
          </p:txBody>
        </p:sp>
        <p:sp>
          <p:nvSpPr>
            <p:cNvPr id="6196" name="Rectangle 228"/>
            <p:cNvSpPr>
              <a:spLocks noChangeArrowheads="1"/>
            </p:cNvSpPr>
            <p:nvPr/>
          </p:nvSpPr>
          <p:spPr bwMode="auto">
            <a:xfrm>
              <a:off x="3124200" y="3679262"/>
              <a:ext cx="21336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Rectangle 229"/>
            <p:cNvSpPr>
              <a:spLocks noChangeArrowheads="1"/>
            </p:cNvSpPr>
            <p:nvPr/>
          </p:nvSpPr>
          <p:spPr bwMode="auto">
            <a:xfrm>
              <a:off x="3124200" y="3831662"/>
              <a:ext cx="2133600" cy="53340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98" name="Text Box 230"/>
            <p:cNvSpPr txBox="1">
              <a:spLocks noChangeArrowheads="1"/>
            </p:cNvSpPr>
            <p:nvPr/>
          </p:nvSpPr>
          <p:spPr bwMode="auto">
            <a:xfrm>
              <a:off x="3940175" y="3907862"/>
              <a:ext cx="6143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carrier</a:t>
              </a:r>
            </a:p>
          </p:txBody>
        </p:sp>
        <p:sp>
          <p:nvSpPr>
            <p:cNvPr id="6205" name="Text Box 247"/>
            <p:cNvSpPr txBox="1">
              <a:spLocks noChangeArrowheads="1"/>
            </p:cNvSpPr>
            <p:nvPr/>
          </p:nvSpPr>
          <p:spPr bwMode="auto">
            <a:xfrm>
              <a:off x="3247467" y="1760056"/>
              <a:ext cx="6905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camera</a:t>
              </a:r>
            </a:p>
          </p:txBody>
        </p:sp>
        <p:sp>
          <p:nvSpPr>
            <p:cNvPr id="6199" name="Rectangle 231"/>
            <p:cNvSpPr>
              <a:spLocks noChangeArrowheads="1"/>
            </p:cNvSpPr>
            <p:nvPr/>
          </p:nvSpPr>
          <p:spPr bwMode="auto">
            <a:xfrm>
              <a:off x="3434337" y="2015082"/>
              <a:ext cx="299150" cy="144001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3" name="Group 252"/>
            <p:cNvGrpSpPr>
              <a:grpSpLocks/>
            </p:cNvGrpSpPr>
            <p:nvPr/>
          </p:nvGrpSpPr>
          <p:grpSpPr bwMode="auto">
            <a:xfrm>
              <a:off x="3234904" y="2632737"/>
              <a:ext cx="698016" cy="149575"/>
              <a:chOff x="2976" y="1848"/>
              <a:chExt cx="672" cy="144"/>
            </a:xfrm>
          </p:grpSpPr>
          <p:sp>
            <p:nvSpPr>
              <p:cNvPr id="6220" name="Freeform 253"/>
              <p:cNvSpPr>
                <a:spLocks/>
              </p:cNvSpPr>
              <p:nvPr/>
            </p:nvSpPr>
            <p:spPr bwMode="auto">
              <a:xfrm>
                <a:off x="2976" y="1848"/>
                <a:ext cx="672" cy="72"/>
              </a:xfrm>
              <a:custGeom>
                <a:avLst/>
                <a:gdLst>
                  <a:gd name="T0" fmla="*/ 0 w 1514"/>
                  <a:gd name="T1" fmla="*/ 16 h 288"/>
                  <a:gd name="T2" fmla="*/ 55 w 1514"/>
                  <a:gd name="T3" fmla="*/ 6 h 288"/>
                  <a:gd name="T4" fmla="*/ 147 w 1514"/>
                  <a:gd name="T5" fmla="*/ 0 h 288"/>
                  <a:gd name="T6" fmla="*/ 236 w 1514"/>
                  <a:gd name="T7" fmla="*/ 6 h 288"/>
                  <a:gd name="T8" fmla="*/ 298 w 1514"/>
                  <a:gd name="T9" fmla="*/ 1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4"/>
                  <a:gd name="T16" fmla="*/ 0 h 288"/>
                  <a:gd name="T17" fmla="*/ 1514 w 151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4" h="288">
                    <a:moveTo>
                      <a:pt x="0" y="255"/>
                    </a:moveTo>
                    <a:cubicBezTo>
                      <a:pt x="46" y="227"/>
                      <a:pt x="154" y="140"/>
                      <a:pt x="278" y="98"/>
                    </a:cubicBezTo>
                    <a:cubicBezTo>
                      <a:pt x="402" y="56"/>
                      <a:pt x="593" y="0"/>
                      <a:pt x="746" y="0"/>
                    </a:cubicBezTo>
                    <a:cubicBezTo>
                      <a:pt x="899" y="0"/>
                      <a:pt x="1070" y="50"/>
                      <a:pt x="1198" y="98"/>
                    </a:cubicBezTo>
                    <a:cubicBezTo>
                      <a:pt x="1326" y="146"/>
                      <a:pt x="1448" y="249"/>
                      <a:pt x="1514" y="28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Freeform 254"/>
              <p:cNvSpPr>
                <a:spLocks/>
              </p:cNvSpPr>
              <p:nvPr/>
            </p:nvSpPr>
            <p:spPr bwMode="auto">
              <a:xfrm flipV="1">
                <a:off x="2976" y="1920"/>
                <a:ext cx="672" cy="72"/>
              </a:xfrm>
              <a:custGeom>
                <a:avLst/>
                <a:gdLst>
                  <a:gd name="T0" fmla="*/ 0 w 1514"/>
                  <a:gd name="T1" fmla="*/ 16 h 288"/>
                  <a:gd name="T2" fmla="*/ 55 w 1514"/>
                  <a:gd name="T3" fmla="*/ 6 h 288"/>
                  <a:gd name="T4" fmla="*/ 147 w 1514"/>
                  <a:gd name="T5" fmla="*/ 0 h 288"/>
                  <a:gd name="T6" fmla="*/ 236 w 1514"/>
                  <a:gd name="T7" fmla="*/ 6 h 288"/>
                  <a:gd name="T8" fmla="*/ 298 w 1514"/>
                  <a:gd name="T9" fmla="*/ 1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4"/>
                  <a:gd name="T16" fmla="*/ 0 h 288"/>
                  <a:gd name="T17" fmla="*/ 1514 w 151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4" h="288">
                    <a:moveTo>
                      <a:pt x="0" y="255"/>
                    </a:moveTo>
                    <a:cubicBezTo>
                      <a:pt x="46" y="227"/>
                      <a:pt x="154" y="140"/>
                      <a:pt x="278" y="98"/>
                    </a:cubicBezTo>
                    <a:cubicBezTo>
                      <a:pt x="402" y="56"/>
                      <a:pt x="593" y="0"/>
                      <a:pt x="746" y="0"/>
                    </a:cubicBezTo>
                    <a:cubicBezTo>
                      <a:pt x="899" y="0"/>
                      <a:pt x="1070" y="50"/>
                      <a:pt x="1198" y="98"/>
                    </a:cubicBezTo>
                    <a:cubicBezTo>
                      <a:pt x="1326" y="146"/>
                      <a:pt x="1448" y="249"/>
                      <a:pt x="1514" y="28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55"/>
            <p:cNvGrpSpPr/>
            <p:nvPr/>
          </p:nvGrpSpPr>
          <p:grpSpPr>
            <a:xfrm>
              <a:off x="3334621" y="2159083"/>
              <a:ext cx="498584" cy="1520180"/>
              <a:chOff x="3334621" y="2159083"/>
              <a:chExt cx="498584" cy="1520180"/>
            </a:xfrm>
          </p:grpSpPr>
          <p:sp>
            <p:nvSpPr>
              <p:cNvPr id="6209" name="Line 258"/>
              <p:cNvSpPr>
                <a:spLocks noChangeShapeType="1"/>
              </p:cNvSpPr>
              <p:nvPr/>
            </p:nvSpPr>
            <p:spPr bwMode="auto">
              <a:xfrm flipH="1">
                <a:off x="3581400" y="2171701"/>
                <a:ext cx="3810" cy="150756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Line 257"/>
              <p:cNvSpPr>
                <a:spLocks noChangeShapeType="1"/>
              </p:cNvSpPr>
              <p:nvPr/>
            </p:nvSpPr>
            <p:spPr bwMode="auto">
              <a:xfrm>
                <a:off x="3334621" y="2707526"/>
                <a:ext cx="191411" cy="43670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Line 259"/>
              <p:cNvSpPr>
                <a:spLocks noChangeShapeType="1"/>
              </p:cNvSpPr>
              <p:nvPr/>
            </p:nvSpPr>
            <p:spPr bwMode="auto">
              <a:xfrm flipH="1">
                <a:off x="3633770" y="2707525"/>
                <a:ext cx="199433" cy="43833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7" name="Line 261"/>
              <p:cNvSpPr>
                <a:spLocks noChangeShapeType="1"/>
              </p:cNvSpPr>
              <p:nvPr/>
            </p:nvSpPr>
            <p:spPr bwMode="auto">
              <a:xfrm flipV="1">
                <a:off x="3334621" y="2159083"/>
                <a:ext cx="249292" cy="54844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Line 263"/>
              <p:cNvSpPr>
                <a:spLocks noChangeShapeType="1"/>
              </p:cNvSpPr>
              <p:nvPr/>
            </p:nvSpPr>
            <p:spPr bwMode="auto">
              <a:xfrm flipH="1" flipV="1">
                <a:off x="3583913" y="2159083"/>
                <a:ext cx="249292" cy="54844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5" name="Line 266"/>
              <p:cNvSpPr>
                <a:spLocks noChangeShapeType="1"/>
              </p:cNvSpPr>
              <p:nvPr/>
            </p:nvSpPr>
            <p:spPr bwMode="auto">
              <a:xfrm>
                <a:off x="3524600" y="3142530"/>
                <a:ext cx="55325" cy="53673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" name="Line 267"/>
              <p:cNvSpPr>
                <a:spLocks noChangeShapeType="1"/>
              </p:cNvSpPr>
              <p:nvPr/>
            </p:nvSpPr>
            <p:spPr bwMode="auto">
              <a:xfrm flipH="1">
                <a:off x="3579925" y="3142531"/>
                <a:ext cx="57578" cy="53673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14" name="Text Box 274"/>
            <p:cNvSpPr txBox="1">
              <a:spLocks noChangeArrowheads="1"/>
            </p:cNvSpPr>
            <p:nvPr/>
          </p:nvSpPr>
          <p:spPr bwMode="auto">
            <a:xfrm>
              <a:off x="3708400" y="2917262"/>
              <a:ext cx="9271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photoresist</a:t>
              </a:r>
            </a:p>
          </p:txBody>
        </p:sp>
      </p:grpSp>
      <p:sp>
        <p:nvSpPr>
          <p:cNvPr id="6173" name="Line 197"/>
          <p:cNvSpPr>
            <a:spLocks noChangeShapeType="1"/>
          </p:cNvSpPr>
          <p:nvPr/>
        </p:nvSpPr>
        <p:spPr bwMode="auto">
          <a:xfrm>
            <a:off x="2695266" y="296543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Line 265"/>
          <p:cNvSpPr>
            <a:spLocks noChangeShapeType="1"/>
          </p:cNvSpPr>
          <p:nvPr/>
        </p:nvSpPr>
        <p:spPr bwMode="auto">
          <a:xfrm>
            <a:off x="2695266" y="307178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277"/>
          <p:cNvSpPr>
            <a:spLocks noChangeShapeType="1"/>
          </p:cNvSpPr>
          <p:nvPr/>
        </p:nvSpPr>
        <p:spPr bwMode="auto">
          <a:xfrm>
            <a:off x="2863541" y="281303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6" name="Line 278"/>
          <p:cNvSpPr>
            <a:spLocks noChangeShapeType="1"/>
          </p:cNvSpPr>
          <p:nvPr/>
        </p:nvSpPr>
        <p:spPr bwMode="auto">
          <a:xfrm flipV="1">
            <a:off x="2863541" y="307178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7" name="Text Box 279"/>
          <p:cNvSpPr txBox="1">
            <a:spLocks noChangeArrowheads="1"/>
          </p:cNvSpPr>
          <p:nvPr/>
        </p:nvSpPr>
        <p:spPr bwMode="auto">
          <a:xfrm>
            <a:off x="2542866" y="2541568"/>
            <a:ext cx="693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Z offset</a:t>
            </a:r>
          </a:p>
        </p:txBody>
      </p:sp>
      <p:sp>
        <p:nvSpPr>
          <p:cNvPr id="6163" name="Text Box 173"/>
          <p:cNvSpPr txBox="1">
            <a:spLocks noChangeArrowheads="1"/>
          </p:cNvSpPr>
          <p:nvPr/>
        </p:nvSpPr>
        <p:spPr bwMode="auto">
          <a:xfrm>
            <a:off x="1311996" y="1686108"/>
            <a:ext cx="1003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/>
              <a:t>Alignment system</a:t>
            </a:r>
          </a:p>
        </p:txBody>
      </p:sp>
      <p:grpSp>
        <p:nvGrpSpPr>
          <p:cNvPr id="5" name="Group 161"/>
          <p:cNvGrpSpPr/>
          <p:nvPr/>
        </p:nvGrpSpPr>
        <p:grpSpPr>
          <a:xfrm>
            <a:off x="493404" y="1575627"/>
            <a:ext cx="2133600" cy="3013609"/>
            <a:chOff x="520700" y="1684809"/>
            <a:chExt cx="2133600" cy="3013609"/>
          </a:xfrm>
        </p:grpSpPr>
        <p:sp>
          <p:nvSpPr>
            <p:cNvPr id="6169" name="Text Box 195"/>
            <p:cNvSpPr txBox="1">
              <a:spLocks noChangeArrowheads="1"/>
            </p:cNvSpPr>
            <p:nvPr/>
          </p:nvSpPr>
          <p:spPr bwMode="auto">
            <a:xfrm>
              <a:off x="726670" y="4390641"/>
              <a:ext cx="17367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Back side metrology</a:t>
              </a:r>
            </a:p>
          </p:txBody>
        </p:sp>
        <p:sp>
          <p:nvSpPr>
            <p:cNvPr id="6150" name="Rectangle 270"/>
            <p:cNvSpPr>
              <a:spLocks noChangeArrowheads="1"/>
            </p:cNvSpPr>
            <p:nvPr/>
          </p:nvSpPr>
          <p:spPr bwMode="auto">
            <a:xfrm>
              <a:off x="520700" y="3180966"/>
              <a:ext cx="2133600" cy="76200"/>
            </a:xfrm>
            <a:prstGeom prst="rect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Rectangle 152"/>
            <p:cNvSpPr>
              <a:spLocks noChangeArrowheads="1"/>
            </p:cNvSpPr>
            <p:nvPr/>
          </p:nvSpPr>
          <p:spPr bwMode="auto">
            <a:xfrm flipV="1">
              <a:off x="520700" y="3257166"/>
              <a:ext cx="2133600" cy="457200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200"/>
            </a:p>
          </p:txBody>
        </p:sp>
        <p:sp>
          <p:nvSpPr>
            <p:cNvPr id="6152" name="Rectangle 153"/>
            <p:cNvSpPr>
              <a:spLocks noChangeArrowheads="1"/>
            </p:cNvSpPr>
            <p:nvPr/>
          </p:nvSpPr>
          <p:spPr bwMode="auto">
            <a:xfrm flipV="1">
              <a:off x="901700" y="3714366"/>
              <a:ext cx="169863" cy="762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Rectangle 154"/>
            <p:cNvSpPr>
              <a:spLocks noChangeArrowheads="1"/>
            </p:cNvSpPr>
            <p:nvPr/>
          </p:nvSpPr>
          <p:spPr bwMode="auto">
            <a:xfrm flipV="1">
              <a:off x="2025650" y="3714366"/>
              <a:ext cx="339725" cy="762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Text Box 155"/>
            <p:cNvSpPr txBox="1">
              <a:spLocks noChangeArrowheads="1"/>
            </p:cNvSpPr>
            <p:nvPr/>
          </p:nvSpPr>
          <p:spPr bwMode="auto">
            <a:xfrm>
              <a:off x="1295400" y="3409566"/>
              <a:ext cx="60483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silicon</a:t>
              </a:r>
            </a:p>
          </p:txBody>
        </p:sp>
        <p:sp>
          <p:nvSpPr>
            <p:cNvPr id="6155" name="Rectangle 156"/>
            <p:cNvSpPr>
              <a:spLocks noChangeArrowheads="1"/>
            </p:cNvSpPr>
            <p:nvPr/>
          </p:nvSpPr>
          <p:spPr bwMode="auto">
            <a:xfrm>
              <a:off x="520700" y="3714366"/>
              <a:ext cx="21336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Rectangle 157"/>
            <p:cNvSpPr>
              <a:spLocks noChangeArrowheads="1"/>
            </p:cNvSpPr>
            <p:nvPr/>
          </p:nvSpPr>
          <p:spPr bwMode="auto">
            <a:xfrm>
              <a:off x="520700" y="3866766"/>
              <a:ext cx="2133600" cy="53340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57" name="Text Box 158"/>
            <p:cNvSpPr txBox="1">
              <a:spLocks noChangeArrowheads="1"/>
            </p:cNvSpPr>
            <p:nvPr/>
          </p:nvSpPr>
          <p:spPr bwMode="auto">
            <a:xfrm>
              <a:off x="1336675" y="3942966"/>
              <a:ext cx="6143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carrier</a:t>
              </a:r>
            </a:p>
          </p:txBody>
        </p:sp>
        <p:sp>
          <p:nvSpPr>
            <p:cNvPr id="6166" name="Text Box 176"/>
            <p:cNvSpPr txBox="1">
              <a:spLocks noChangeArrowheads="1"/>
            </p:cNvSpPr>
            <p:nvPr/>
          </p:nvSpPr>
          <p:spPr bwMode="auto">
            <a:xfrm>
              <a:off x="658213" y="1684809"/>
              <a:ext cx="6585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camera</a:t>
              </a:r>
            </a:p>
          </p:txBody>
        </p:sp>
        <p:sp>
          <p:nvSpPr>
            <p:cNvPr id="6158" name="Rectangle 160"/>
            <p:cNvSpPr>
              <a:spLocks noChangeArrowheads="1"/>
            </p:cNvSpPr>
            <p:nvPr/>
          </p:nvSpPr>
          <p:spPr bwMode="auto">
            <a:xfrm>
              <a:off x="835973" y="1947754"/>
              <a:ext cx="296810" cy="142031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6" name="Group 70"/>
            <p:cNvGrpSpPr/>
            <p:nvPr/>
          </p:nvGrpSpPr>
          <p:grpSpPr>
            <a:xfrm>
              <a:off x="745280" y="2089785"/>
              <a:ext cx="494684" cy="1081872"/>
              <a:chOff x="755772" y="2581164"/>
              <a:chExt cx="475579" cy="1046273"/>
            </a:xfrm>
          </p:grpSpPr>
          <p:grpSp>
            <p:nvGrpSpPr>
              <p:cNvPr id="7" name="Group 165"/>
              <p:cNvGrpSpPr>
                <a:grpSpLocks/>
              </p:cNvGrpSpPr>
              <p:nvPr/>
            </p:nvGrpSpPr>
            <p:grpSpPr bwMode="auto">
              <a:xfrm>
                <a:off x="755772" y="3104301"/>
                <a:ext cx="475579" cy="523136"/>
                <a:chOff x="3072" y="2016"/>
                <a:chExt cx="480" cy="432"/>
              </a:xfrm>
            </p:grpSpPr>
            <p:sp>
              <p:nvSpPr>
                <p:cNvPr id="6186" name="Line 166"/>
                <p:cNvSpPr>
                  <a:spLocks noChangeShapeType="1"/>
                </p:cNvSpPr>
                <p:nvPr/>
              </p:nvSpPr>
              <p:spPr bwMode="auto">
                <a:xfrm>
                  <a:off x="3072" y="2016"/>
                  <a:ext cx="240" cy="4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7" name="Line 167"/>
                <p:cNvSpPr>
                  <a:spLocks noChangeShapeType="1"/>
                </p:cNvSpPr>
                <p:nvPr/>
              </p:nvSpPr>
              <p:spPr bwMode="auto">
                <a:xfrm>
                  <a:off x="3312" y="2016"/>
                  <a:ext cx="0" cy="4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8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3312" y="2016"/>
                  <a:ext cx="240" cy="4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77"/>
              <p:cNvGrpSpPr>
                <a:grpSpLocks/>
              </p:cNvGrpSpPr>
              <p:nvPr/>
            </p:nvGrpSpPr>
            <p:grpSpPr bwMode="auto">
              <a:xfrm flipV="1">
                <a:off x="755772" y="2581164"/>
                <a:ext cx="475579" cy="523136"/>
                <a:chOff x="3072" y="2016"/>
                <a:chExt cx="480" cy="432"/>
              </a:xfrm>
            </p:grpSpPr>
            <p:sp>
              <p:nvSpPr>
                <p:cNvPr id="6180" name="Line 178"/>
                <p:cNvSpPr>
                  <a:spLocks noChangeShapeType="1"/>
                </p:cNvSpPr>
                <p:nvPr/>
              </p:nvSpPr>
              <p:spPr bwMode="auto">
                <a:xfrm>
                  <a:off x="3072" y="2016"/>
                  <a:ext cx="240" cy="4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Line 179"/>
                <p:cNvSpPr>
                  <a:spLocks noChangeShapeType="1"/>
                </p:cNvSpPr>
                <p:nvPr/>
              </p:nvSpPr>
              <p:spPr bwMode="auto">
                <a:xfrm>
                  <a:off x="3312" y="2016"/>
                  <a:ext cx="0" cy="4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3312" y="2016"/>
                  <a:ext cx="240" cy="4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178" name="Freeform 182"/>
            <p:cNvSpPr>
              <a:spLocks/>
            </p:cNvSpPr>
            <p:nvPr/>
          </p:nvSpPr>
          <p:spPr bwMode="auto">
            <a:xfrm>
              <a:off x="638099" y="2556957"/>
              <a:ext cx="692557" cy="73764"/>
            </a:xfrm>
            <a:custGeom>
              <a:avLst/>
              <a:gdLst>
                <a:gd name="T0" fmla="*/ 0 w 1514"/>
                <a:gd name="T1" fmla="*/ 16 h 288"/>
                <a:gd name="T2" fmla="*/ 55 w 1514"/>
                <a:gd name="T3" fmla="*/ 6 h 288"/>
                <a:gd name="T4" fmla="*/ 147 w 1514"/>
                <a:gd name="T5" fmla="*/ 0 h 288"/>
                <a:gd name="T6" fmla="*/ 236 w 1514"/>
                <a:gd name="T7" fmla="*/ 6 h 288"/>
                <a:gd name="T8" fmla="*/ 298 w 1514"/>
                <a:gd name="T9" fmla="*/ 1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4"/>
                <a:gd name="T16" fmla="*/ 0 h 288"/>
                <a:gd name="T17" fmla="*/ 1514 w 151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4" h="288">
                  <a:moveTo>
                    <a:pt x="0" y="255"/>
                  </a:moveTo>
                  <a:cubicBezTo>
                    <a:pt x="46" y="227"/>
                    <a:pt x="154" y="140"/>
                    <a:pt x="278" y="98"/>
                  </a:cubicBezTo>
                  <a:cubicBezTo>
                    <a:pt x="402" y="56"/>
                    <a:pt x="593" y="0"/>
                    <a:pt x="746" y="0"/>
                  </a:cubicBezTo>
                  <a:cubicBezTo>
                    <a:pt x="899" y="0"/>
                    <a:pt x="1070" y="50"/>
                    <a:pt x="1198" y="98"/>
                  </a:cubicBezTo>
                  <a:cubicBezTo>
                    <a:pt x="1326" y="146"/>
                    <a:pt x="1448" y="249"/>
                    <a:pt x="1514" y="288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183"/>
            <p:cNvSpPr>
              <a:spLocks/>
            </p:cNvSpPr>
            <p:nvPr/>
          </p:nvSpPr>
          <p:spPr bwMode="auto">
            <a:xfrm flipV="1">
              <a:off x="638099" y="2630722"/>
              <a:ext cx="692557" cy="73764"/>
            </a:xfrm>
            <a:custGeom>
              <a:avLst/>
              <a:gdLst>
                <a:gd name="T0" fmla="*/ 0 w 1514"/>
                <a:gd name="T1" fmla="*/ 16 h 288"/>
                <a:gd name="T2" fmla="*/ 55 w 1514"/>
                <a:gd name="T3" fmla="*/ 6 h 288"/>
                <a:gd name="T4" fmla="*/ 147 w 1514"/>
                <a:gd name="T5" fmla="*/ 0 h 288"/>
                <a:gd name="T6" fmla="*/ 236 w 1514"/>
                <a:gd name="T7" fmla="*/ 6 h 288"/>
                <a:gd name="T8" fmla="*/ 298 w 1514"/>
                <a:gd name="T9" fmla="*/ 1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4"/>
                <a:gd name="T16" fmla="*/ 0 h 288"/>
                <a:gd name="T17" fmla="*/ 1514 w 151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4" h="288">
                  <a:moveTo>
                    <a:pt x="0" y="255"/>
                  </a:moveTo>
                  <a:cubicBezTo>
                    <a:pt x="46" y="227"/>
                    <a:pt x="154" y="140"/>
                    <a:pt x="278" y="98"/>
                  </a:cubicBezTo>
                  <a:cubicBezTo>
                    <a:pt x="402" y="56"/>
                    <a:pt x="593" y="0"/>
                    <a:pt x="746" y="0"/>
                  </a:cubicBezTo>
                  <a:cubicBezTo>
                    <a:pt x="899" y="0"/>
                    <a:pt x="1070" y="50"/>
                    <a:pt x="1198" y="98"/>
                  </a:cubicBezTo>
                  <a:cubicBezTo>
                    <a:pt x="1326" y="146"/>
                    <a:pt x="1448" y="249"/>
                    <a:pt x="1514" y="288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Text Box 275"/>
            <p:cNvSpPr txBox="1">
              <a:spLocks noChangeArrowheads="1"/>
            </p:cNvSpPr>
            <p:nvPr/>
          </p:nvSpPr>
          <p:spPr bwMode="auto">
            <a:xfrm>
              <a:off x="1146289" y="2955655"/>
              <a:ext cx="9271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photoresist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14400" y="3180966"/>
              <a:ext cx="152400" cy="7620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2" name="Content Placeholder 4"/>
          <p:cNvSpPr>
            <a:spLocks noGrp="1"/>
          </p:cNvSpPr>
          <p:nvPr>
            <p:ph idx="1"/>
          </p:nvPr>
        </p:nvSpPr>
        <p:spPr>
          <a:xfrm>
            <a:off x="5353316" y="1909434"/>
            <a:ext cx="3504075" cy="3249162"/>
          </a:xfrm>
        </p:spPr>
        <p:txBody>
          <a:bodyPr/>
          <a:lstStyle/>
          <a:p>
            <a:r>
              <a:rPr lang="en-US" sz="1800" b="0" dirty="0" smtClean="0">
                <a:latin typeface="Arial Narrow" pitchFamily="34" charset="0"/>
              </a:rPr>
              <a:t>IR transmits through silicon</a:t>
            </a:r>
          </a:p>
          <a:p>
            <a:r>
              <a:rPr lang="en-US" sz="1800" b="0" dirty="0" smtClean="0">
                <a:latin typeface="Arial Narrow" pitchFamily="34" charset="0"/>
              </a:rPr>
              <a:t>Top directed illumination allows for flexible placement of targets on the wafer</a:t>
            </a:r>
          </a:p>
          <a:p>
            <a:r>
              <a:rPr lang="en-US" sz="1800" b="0" dirty="0" smtClean="0">
                <a:latin typeface="Arial Narrow" pitchFamily="34" charset="0"/>
              </a:rPr>
              <a:t>Off axis IR camera implemented on stepper</a:t>
            </a:r>
          </a:p>
          <a:p>
            <a:r>
              <a:rPr lang="en-US" sz="1800" b="0" dirty="0" smtClean="0">
                <a:latin typeface="Arial Narrow" pitchFamily="34" charset="0"/>
              </a:rPr>
              <a:t>Measure XY positions of two features at different Z heights</a:t>
            </a:r>
          </a:p>
          <a:p>
            <a:endParaRPr lang="en-US" sz="1800" b="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endParaRPr lang="en-US" sz="1600" b="0" dirty="0" smtClean="0">
              <a:latin typeface="Arial Narrow" pitchFamily="34" charset="0"/>
            </a:endParaRPr>
          </a:p>
        </p:txBody>
      </p:sp>
      <p:pic>
        <p:nvPicPr>
          <p:cNvPr id="63" name="Picture 62" descr="DSA Target Acquistio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0379" y="4571047"/>
            <a:ext cx="3079750" cy="141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63"/>
          <p:cNvSpPr/>
          <p:nvPr/>
        </p:nvSpPr>
        <p:spPr>
          <a:xfrm>
            <a:off x="2049267" y="5064431"/>
            <a:ext cx="106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200 micron thick silicon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2951623" y="6029745"/>
            <a:ext cx="6165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Results from “Verification of Back-To-Front Side Alignment for Advanced Packaging”, IWLPC Paper</a:t>
            </a:r>
            <a:endParaRPr lang="en-US" sz="1200" dirty="0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14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701394" y="1544252"/>
            <a:ext cx="4106174" cy="41665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373293"/>
            <a:ext cx="7572375" cy="920670"/>
          </a:xfrm>
        </p:spPr>
        <p:txBody>
          <a:bodyPr anchor="ctr"/>
          <a:lstStyle/>
          <a:p>
            <a:pPr algn="ctr" eaLnBrk="1" hangingPunct="1"/>
            <a:r>
              <a:rPr lang="en-US" sz="3600" b="1" dirty="0" smtClean="0"/>
              <a:t>DSA Stepper Self Metrology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4725160" y="1556653"/>
            <a:ext cx="4040174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spcAft>
                <a:spcPts val="600"/>
              </a:spcAft>
              <a:buClr>
                <a:schemeClr val="tx2"/>
              </a:buClr>
              <a:buSzPct val="135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Embedded test wafers prepared using a copper damascene process</a:t>
            </a:r>
          </a:p>
          <a:p>
            <a:pPr marL="171450" indent="-171450" algn="l">
              <a:spcAft>
                <a:spcPts val="600"/>
              </a:spcAft>
              <a:buClr>
                <a:schemeClr val="tx2"/>
              </a:buClr>
              <a:buSzPct val="135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Wafers were thinned to thicknesses of 100, 200 and 300 microns and bonded to a carrier</a:t>
            </a:r>
          </a:p>
          <a:p>
            <a:pPr marL="171450" indent="-171450" algn="l">
              <a:spcAft>
                <a:spcPts val="600"/>
              </a:spcAft>
              <a:buClr>
                <a:schemeClr val="tx2"/>
              </a:buClr>
              <a:buSzPct val="135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Wafers were exposed on an AP300 stepper with DSA</a:t>
            </a:r>
          </a:p>
          <a:p>
            <a:pPr marL="171450" indent="-171450" algn="l">
              <a:spcAft>
                <a:spcPts val="600"/>
              </a:spcAft>
              <a:buClr>
                <a:schemeClr val="tx2"/>
              </a:buClr>
              <a:buSzPct val="135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Stepper self metrology was performed to  collect data on five sites per field in eleven fields  for a total of 55 sites per wafer</a:t>
            </a:r>
          </a:p>
          <a:p>
            <a:pPr marL="171450" indent="-171450" algn="l">
              <a:spcAft>
                <a:spcPts val="600"/>
              </a:spcAft>
              <a:buClr>
                <a:schemeClr val="tx2"/>
              </a:buClr>
              <a:buSzPct val="135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 plus three sigma was less than 1.0 micron for all three thicknesses of Si</a:t>
            </a:r>
          </a:p>
          <a:p>
            <a:pPr algn="l"/>
            <a:endParaRPr lang="en-US" sz="1600" dirty="0"/>
          </a:p>
        </p:txBody>
      </p:sp>
      <p:pic>
        <p:nvPicPr>
          <p:cNvPr id="8" name="Picture 7" descr="me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987" y="1259971"/>
            <a:ext cx="4100745" cy="2401016"/>
          </a:xfrm>
          <a:prstGeom prst="rect">
            <a:avLst/>
          </a:prstGeom>
        </p:spPr>
      </p:pic>
      <p:pic>
        <p:nvPicPr>
          <p:cNvPr id="9" name="Picture 8" descr="3 Sig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47" y="3584717"/>
            <a:ext cx="3703340" cy="24525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0964" y="6026910"/>
            <a:ext cx="6165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Results from “Verification of Back-To-Front Side Alignment for Advanced Packaging”, IWLPC Paper</a:t>
            </a:r>
            <a:endParaRPr lang="en-US" sz="12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15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Large Area Interposer Lithography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155939" y="1387301"/>
            <a:ext cx="6676842" cy="708923"/>
          </a:xfrm>
        </p:spPr>
        <p:txBody>
          <a:bodyPr/>
          <a:lstStyle/>
          <a:p>
            <a:pPr marL="173038" indent="-173038"/>
            <a:r>
              <a:rPr lang="en-US" sz="2000" dirty="0" smtClean="0">
                <a:solidFill>
                  <a:srgbClr val="0000FF"/>
                </a:solidFill>
                <a:latin typeface="Arial Narrow" pitchFamily="34" charset="0"/>
              </a:rPr>
              <a:t>Since large area interposer may be larger than the stepper field, the pattern can be constructed from multiple sub-fields</a:t>
            </a:r>
          </a:p>
        </p:txBody>
      </p:sp>
      <p:pic>
        <p:nvPicPr>
          <p:cNvPr id="4" name="Picture 3" descr="Interposer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50" y="2781300"/>
            <a:ext cx="1283102" cy="1283102"/>
          </a:xfrm>
          <a:prstGeom prst="rect">
            <a:avLst/>
          </a:prstGeom>
        </p:spPr>
      </p:pic>
      <p:pic>
        <p:nvPicPr>
          <p:cNvPr id="5" name="Picture 4" descr="Reticle Layout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9950" y="2647950"/>
            <a:ext cx="1813714" cy="1719844"/>
          </a:xfrm>
          <a:prstGeom prst="rect">
            <a:avLst/>
          </a:prstGeom>
        </p:spPr>
      </p:pic>
      <p:pic>
        <p:nvPicPr>
          <p:cNvPr id="6" name="Picture 5" descr="Wafer layout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8424" y="2209800"/>
            <a:ext cx="2034976" cy="2203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051" y="4533900"/>
            <a:ext cx="1904999" cy="6647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interposer design consists of a top half and bottom half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9950" y="4467225"/>
            <a:ext cx="2133600" cy="8863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stepper patterning both top and bottom sub-fields can fit onto a single 1X reticle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0824" y="4509802"/>
            <a:ext cx="1828800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Wafer layout with stitched interposer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5379" y="5600697"/>
            <a:ext cx="6059464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69863" indent="-169863" algn="l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configuration with two stepper fields can support up to 52 x 52 mm maximum square interposer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16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7547" y="484162"/>
            <a:ext cx="9990161" cy="914400"/>
          </a:xfrm>
        </p:spPr>
        <p:txBody>
          <a:bodyPr/>
          <a:lstStyle/>
          <a:p>
            <a:r>
              <a:rPr lang="en-US" sz="3600" dirty="0" smtClean="0"/>
              <a:t>Stitching Performance Test Structures</a:t>
            </a:r>
            <a:endParaRPr lang="en-US" sz="3600" dirty="0"/>
          </a:p>
        </p:txBody>
      </p:sp>
      <p:pic>
        <p:nvPicPr>
          <p:cNvPr id="4" name="Picture 3" descr="Stitch Lin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273" y="1644559"/>
            <a:ext cx="3159135" cy="1284605"/>
          </a:xfrm>
          <a:prstGeom prst="rect">
            <a:avLst/>
          </a:prstGeom>
        </p:spPr>
      </p:pic>
      <p:pic>
        <p:nvPicPr>
          <p:cNvPr id="5" name="Picture 4" descr="Interposer Sepentin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9073" y="1568359"/>
            <a:ext cx="2798159" cy="1883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42873" y="3521520"/>
            <a:ext cx="3619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Serpentine/Comb structure to test integrity of lines crossing the stitch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varying line/space pitch arranged from left to right, with smallest CD of 1.5 µm Line/Space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673" y="3521520"/>
            <a:ext cx="4267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 and Space structure with varying line/space pitch arranged from left to right, with smallest CD of 1.5 µm Line/Space </a:t>
            </a:r>
          </a:p>
          <a:p>
            <a:pPr marL="171450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Stitch boundary contains multiple sets having different Y overlaps. For this set the top label denotes a 0.5 µm overlap.</a:t>
            </a:r>
          </a:p>
          <a:p>
            <a:pPr marL="171450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Variable X offsets can be intentionally introduced between the top and bottom half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8154" y="1358809"/>
            <a:ext cx="1431995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dirty="0" smtClean="0"/>
              <a:t>Top half exposure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8380" y="3051027"/>
            <a:ext cx="1724831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dirty="0" smtClean="0"/>
              <a:t>Bottom half exposure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7973" y="2013752"/>
            <a:ext cx="1000125" cy="8863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C00000"/>
                </a:solidFill>
              </a:rPr>
              <a:t>stitch line denotes sub-field boundary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24901" y="6008157"/>
            <a:ext cx="5067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Results from “Large Area Interposer Lithography”, ECTC Paper </a:t>
            </a:r>
            <a:endParaRPr lang="en-US" sz="12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17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38150" y="2836823"/>
            <a:ext cx="80772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Electroplated Cu Across the Stitch</a:t>
            </a:r>
            <a:endParaRPr lang="en-US" sz="3600" dirty="0"/>
          </a:p>
        </p:txBody>
      </p:sp>
      <p:pic>
        <p:nvPicPr>
          <p:cNvPr id="8" name="Picture 7" descr="Before and After Cu seed et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393" y="1798597"/>
            <a:ext cx="4775892" cy="26685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19175" y="4810125"/>
            <a:ext cx="710565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 down view of Cu plated metal lines (a) before Cu seed etch and (b) after seed etch, for 3 µm pitch, line and space pattern</a:t>
            </a:r>
          </a:p>
          <a:p>
            <a:pPr marL="171450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 edge roughness becomes significant percentage of linewidth for smaller CDs</a:t>
            </a:r>
          </a:p>
          <a:p>
            <a:pPr marL="171450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 edge roughness can be reduced by using very thin seed layer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6647" y="6011753"/>
            <a:ext cx="5067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Results from “Large Area Interposer Lithography”, ECTC Paper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86419" y="2077428"/>
            <a:ext cx="1146585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Top half exposure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7514" y="3065980"/>
            <a:ext cx="1371600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Bottom half exposure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891" y="2396897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Stitch line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18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438514" y="2835047"/>
            <a:ext cx="80772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6320"/>
            <a:ext cx="9144000" cy="914400"/>
          </a:xfrm>
        </p:spPr>
        <p:txBody>
          <a:bodyPr/>
          <a:lstStyle/>
          <a:p>
            <a:r>
              <a:rPr lang="en-US" sz="3600" dirty="0" smtClean="0"/>
              <a:t>Intentional Offset Stitching Tests</a:t>
            </a:r>
            <a:endParaRPr lang="en-US" sz="3600" dirty="0"/>
          </a:p>
        </p:txBody>
      </p:sp>
      <p:pic>
        <p:nvPicPr>
          <p:cNvPr id="4" name="Picture 3" descr="Resist Image Overla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1514" y="1844447"/>
            <a:ext cx="5960512" cy="2286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24150" y="4508119"/>
            <a:ext cx="370522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µm pitch line/space structure</a:t>
            </a:r>
          </a:p>
          <a:p>
            <a:pPr marL="171450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3.5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thick positive photoresist</a:t>
            </a:r>
          </a:p>
          <a:p>
            <a:pPr marL="171450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overlap varied between ±1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</a:p>
          <a:p>
            <a:pPr marL="171450" indent="-1714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 stitch offset set at +0.25 µm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1348" y="1368197"/>
            <a:ext cx="631583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Resist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7220314" y="1484146"/>
            <a:ext cx="152400" cy="304800"/>
            <a:chOff x="6248400" y="1752600"/>
            <a:chExt cx="76200" cy="3048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248400" y="1752600"/>
              <a:ext cx="0" cy="30480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248400" y="1752600"/>
              <a:ext cx="7620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0"/>
          <p:cNvGrpSpPr/>
          <p:nvPr/>
        </p:nvGrpSpPr>
        <p:grpSpPr>
          <a:xfrm>
            <a:off x="6763114" y="1484146"/>
            <a:ext cx="457200" cy="304800"/>
            <a:chOff x="6248400" y="1752600"/>
            <a:chExt cx="76200" cy="30480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6248400" y="1752600"/>
              <a:ext cx="0" cy="30480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248400" y="1752600"/>
              <a:ext cx="7620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686419" y="2077428"/>
            <a:ext cx="1146585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Top half exposure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77514" y="3065980"/>
            <a:ext cx="1371600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Bottom half exposure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14849" y="6007258"/>
            <a:ext cx="5067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Results from “Large Area Interposer Lithography”, ECTC Paper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34891" y="2396897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Stitch line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19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588" y="1502917"/>
            <a:ext cx="8236993" cy="5007064"/>
          </a:xfrm>
        </p:spPr>
        <p:txBody>
          <a:bodyPr/>
          <a:lstStyle/>
          <a:p>
            <a:r>
              <a:rPr lang="en-US" sz="2800" dirty="0" smtClean="0">
                <a:latin typeface="Arial Narrow" pitchFamily="34" charset="0"/>
              </a:rPr>
              <a:t>Introduction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Arial Narrow" pitchFamily="34" charset="0"/>
              </a:rPr>
              <a:t>Reconstituted wafers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Overlay, field size, and mapping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Substrate handing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Arial Narrow" pitchFamily="34" charset="0"/>
              </a:rPr>
              <a:t>Interposer enabling technologies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Lithography for Through Silicon Via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Large Area Interposers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Microbump Process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Arial Narrow" pitchFamily="34" charset="0"/>
              </a:rPr>
              <a:t>Conclusions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2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204" y="476982"/>
            <a:ext cx="6659592" cy="1144790"/>
          </a:xfrm>
        </p:spPr>
        <p:txBody>
          <a:bodyPr/>
          <a:lstStyle/>
          <a:p>
            <a:r>
              <a:rPr lang="en-US" sz="3600" dirty="0" smtClean="0"/>
              <a:t>Electroplated Cu Structures Across Stitch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331728" y="4776534"/>
            <a:ext cx="358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 electroplated serpentine/comb structure with a 3 µm pitch with no offsets. Visual inspection reveals no line breaks or shorts in the structure.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UT633A_019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319" y="2090465"/>
            <a:ext cx="4248009" cy="2391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7328" y="4776534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 of electroplated metal lines with introduced lateral offset at the field  stitch of 0.25 µm.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7928" y="2043752"/>
            <a:ext cx="3200000" cy="240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7328" y="4253552"/>
            <a:ext cx="411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567" y="4253552"/>
            <a:ext cx="1763303" cy="4431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Pitch = 6 µm 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µm line, 2 µm space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0663" y="4412953"/>
            <a:ext cx="1008289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Pitch = 4 µm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6063" y="4412953"/>
            <a:ext cx="1008289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Pitch = 3 µm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16476" y="6008157"/>
            <a:ext cx="5067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Results from “Large Area Interposer Lithography”, ECTC Paper</a:t>
            </a:r>
            <a:endParaRPr lang="en-US" sz="12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20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Modeling of Field Stitching</a:t>
            </a:r>
            <a:endParaRPr lang="en-US" sz="3600" dirty="0"/>
          </a:p>
        </p:txBody>
      </p:sp>
      <p:pic>
        <p:nvPicPr>
          <p:cNvPr id="4" name="Picture 3" descr="S3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528" y="1895475"/>
            <a:ext cx="3433322" cy="2036716"/>
          </a:xfrm>
          <a:prstGeom prst="rect">
            <a:avLst/>
          </a:prstGeom>
        </p:spPr>
      </p:pic>
      <p:pic>
        <p:nvPicPr>
          <p:cNvPr id="5" name="Picture 4" descr="S3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2050" y="1819275"/>
            <a:ext cx="3433322" cy="20250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5774" y="5052473"/>
            <a:ext cx="8086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Simulated conditions for stitching line with square ends and 45 degree tapered ends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Varied lateral offset and vertical overlap 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Top and bottom exposures are independently simulated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0050" y="1438275"/>
            <a:ext cx="3962400" cy="2895600"/>
          </a:xfrm>
          <a:prstGeom prst="roundRect">
            <a:avLst>
              <a:gd name="adj" fmla="val 909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11" name="Rounded Rectangle 10"/>
          <p:cNvSpPr/>
          <p:nvPr/>
        </p:nvSpPr>
        <p:spPr>
          <a:xfrm>
            <a:off x="4667250" y="1438275"/>
            <a:ext cx="3962400" cy="2895600"/>
          </a:xfrm>
          <a:prstGeom prst="roundRect">
            <a:avLst>
              <a:gd name="adj" fmla="val 909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12" name="TextBox 11"/>
          <p:cNvSpPr txBox="1"/>
          <p:nvPr/>
        </p:nvSpPr>
        <p:spPr>
          <a:xfrm>
            <a:off x="662611" y="1514475"/>
            <a:ext cx="2023439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/>
                </a:solidFill>
              </a:rPr>
              <a:t>Top half exposure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516" y="3952875"/>
            <a:ext cx="2420534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/>
                </a:solidFill>
              </a:rPr>
              <a:t>Bottom half exposure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72050" y="1514475"/>
            <a:ext cx="2023439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/>
                </a:solidFill>
              </a:rPr>
              <a:t>Top half exposure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5955" y="3952875"/>
            <a:ext cx="2420534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/>
                </a:solidFill>
              </a:rPr>
              <a:t>Bottom half exposure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26164" y="6011753"/>
            <a:ext cx="5067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Results from “Large Area Interposer Lithography”, ECTC Paper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0664" y="4385995"/>
            <a:ext cx="2318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Square Line Ends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32355" y="4385995"/>
            <a:ext cx="2426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Tapered Line Ends</a:t>
            </a:r>
            <a:endParaRPr lang="en-US" sz="24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21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523997" y="1142656"/>
            <a:ext cx="5253160" cy="3768480"/>
            <a:chOff x="1876425" y="1171236"/>
            <a:chExt cx="4567965" cy="3276939"/>
          </a:xfrm>
        </p:grpSpPr>
        <p:pic>
          <p:nvPicPr>
            <p:cNvPr id="4" name="Picture 3" descr="CD at stitch versus Overlap Graph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6425" y="1171236"/>
              <a:ext cx="4567965" cy="3276939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714625" y="2714625"/>
              <a:ext cx="23622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714625" y="2114550"/>
              <a:ext cx="23622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714625" y="3305175"/>
              <a:ext cx="23622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712222" y="2162175"/>
              <a:ext cx="463268" cy="1938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400" dirty="0" smtClean="0">
                  <a:solidFill>
                    <a:schemeClr val="accent5"/>
                  </a:solidFill>
                </a:rPr>
                <a:t>+10%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12222" y="3388376"/>
              <a:ext cx="418384" cy="1938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400" dirty="0" smtClean="0">
                  <a:solidFill>
                    <a:schemeClr val="accent5"/>
                  </a:solidFill>
                </a:rPr>
                <a:t>-10%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12222" y="2778776"/>
              <a:ext cx="936154" cy="1938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400" dirty="0" smtClean="0">
                  <a:solidFill>
                    <a:schemeClr val="accent5"/>
                  </a:solidFill>
                </a:rPr>
                <a:t>nominal CD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5587"/>
            <a:ext cx="8115300" cy="1068413"/>
          </a:xfrm>
        </p:spPr>
        <p:txBody>
          <a:bodyPr/>
          <a:lstStyle/>
          <a:p>
            <a:r>
              <a:rPr lang="en-US" sz="3600" dirty="0" smtClean="0"/>
              <a:t>Simulated Stitch Performance</a:t>
            </a: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</a:rPr>
              <a:t>for Square and Tapered Line Ends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4024" y="4940658"/>
            <a:ext cx="8407021" cy="1299210"/>
          </a:xfrm>
        </p:spPr>
        <p:txBody>
          <a:bodyPr/>
          <a:lstStyle/>
          <a:p>
            <a:r>
              <a:rPr lang="en-US" sz="2000" dirty="0" smtClean="0">
                <a:latin typeface="Arial Narrow" pitchFamily="34" charset="0"/>
              </a:rPr>
              <a:t>Data from Prolith modeling of JSR IX845 resist for nominal linewidth of 1.5 µm. </a:t>
            </a:r>
          </a:p>
          <a:p>
            <a:r>
              <a:rPr lang="en-US" sz="2000" dirty="0" smtClean="0">
                <a:latin typeface="Arial Narrow" pitchFamily="34" charset="0"/>
              </a:rPr>
              <a:t>The overlap range is 25% larger for the tapered line end relative to the square line end for a ±10% CD tolerance</a:t>
            </a:r>
          </a:p>
          <a:p>
            <a:endParaRPr lang="en-US" sz="2000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25800" y="6008157"/>
            <a:ext cx="5067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Results from “Large Area Interposer Lithography”, ECTC Paper</a:t>
            </a:r>
            <a:endParaRPr lang="en-US" sz="12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22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4218"/>
            <a:ext cx="8305800" cy="774854"/>
          </a:xfrm>
        </p:spPr>
        <p:txBody>
          <a:bodyPr anchor="ctr"/>
          <a:lstStyle/>
          <a:p>
            <a:pPr algn="ctr" eaLnBrk="1" hangingPunct="1"/>
            <a:r>
              <a:rPr lang="en-US" sz="3600" b="1" dirty="0" smtClean="0"/>
              <a:t>Microbump Lithography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01472" y="4286250"/>
            <a:ext cx="8406098" cy="207645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rial Narrow" pitchFamily="34" charset="0"/>
              </a:rPr>
              <a:t>Application includes 3D die-to-die and die-to-wafer stacking and interposers.</a:t>
            </a:r>
          </a:p>
          <a:p>
            <a:r>
              <a:rPr lang="en-US" sz="1800" dirty="0" smtClean="0">
                <a:latin typeface="Arial Narrow" pitchFamily="34" charset="0"/>
              </a:rPr>
              <a:t>Maintaining lithographic process control for microbumping is challenging due to the small bump diameters and high aspect ratios. </a:t>
            </a:r>
          </a:p>
          <a:p>
            <a:r>
              <a:rPr lang="en-US" sz="1800" dirty="0" smtClean="0">
                <a:latin typeface="Arial Narrow" pitchFamily="34" charset="0"/>
              </a:rPr>
              <a:t>Microbumps are formed by electroplating Cu inside 3.5 µm vias printed in 13.2 µm thick photoresist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553" y="1178968"/>
            <a:ext cx="3580000" cy="27400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Content Placeholder 5" descr="Bump SE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76044" y="1534522"/>
            <a:ext cx="2286110" cy="210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87552" y="3645571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3.5 micron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microbump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23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06" y="517946"/>
            <a:ext cx="8325134" cy="719138"/>
          </a:xfrm>
        </p:spPr>
        <p:txBody>
          <a:bodyPr/>
          <a:lstStyle/>
          <a:p>
            <a:r>
              <a:rPr lang="en-US" sz="3600" dirty="0" smtClean="0"/>
              <a:t>Microbump Experimental Results</a:t>
            </a:r>
            <a:endParaRPr lang="en-US" sz="3600" dirty="0"/>
          </a:p>
        </p:txBody>
      </p:sp>
      <p:pic>
        <p:nvPicPr>
          <p:cNvPr id="4" name="Content Placeholder 3" descr="Experimental 3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0545" y="1449873"/>
            <a:ext cx="3573180" cy="2819777"/>
          </a:xfrm>
        </p:spPr>
      </p:pic>
      <p:pic>
        <p:nvPicPr>
          <p:cNvPr id="6" name="Picture 5" descr="TH14_CD3.5_1800_00_D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62" y="1514475"/>
            <a:ext cx="3631907" cy="2468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631" y="4986802"/>
            <a:ext cx="8429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3038" indent="-173038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3.5 µm CD with 10.0 mm pitch, AZ EM 10XT resist thickness is 13.2 mm</a:t>
            </a:r>
          </a:p>
          <a:p>
            <a:pPr marL="173038" indent="-173038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requirements  are bottom CD of 3.5 µm ± 10% and sidewall angle &gt; 87 degrees</a:t>
            </a:r>
          </a:p>
          <a:p>
            <a:pPr marL="173038" indent="-173038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CD data collected by top-down SEM and sidewall angle collected by cross-sectional SEM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0434" y="4333875"/>
            <a:ext cx="377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Window DOF is 10.0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461" y="4333875"/>
            <a:ext cx="3268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Cross Section at Focus = 0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6322" y="6037091"/>
            <a:ext cx="69151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Results from “Microbump Lithography for 3D Stacking Applications”, IWLPC Paper</a:t>
            </a:r>
            <a:endParaRPr lang="en-US" sz="12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24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51" y="513815"/>
            <a:ext cx="8843749" cy="719138"/>
          </a:xfrm>
        </p:spPr>
        <p:txBody>
          <a:bodyPr/>
          <a:lstStyle/>
          <a:p>
            <a:r>
              <a:rPr lang="en-US" sz="3600" dirty="0" smtClean="0"/>
              <a:t>Microbump Lithography Simulation</a:t>
            </a:r>
            <a:endParaRPr lang="en-US" sz="3600" dirty="0"/>
          </a:p>
        </p:txBody>
      </p:sp>
      <p:pic>
        <p:nvPicPr>
          <p:cNvPr id="6" name="Content Placeholder 5" descr="Prodata 35 updat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144" y="1455970"/>
            <a:ext cx="3573180" cy="2812462"/>
          </a:xfrm>
        </p:spPr>
      </p:pic>
      <p:pic>
        <p:nvPicPr>
          <p:cNvPr id="7" name="Picture 6" descr="Cross Section Compare Modeled and Exp 0 Foc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109" y="1550404"/>
            <a:ext cx="4358280" cy="27856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7386" y="4445842"/>
            <a:ext cx="1864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Window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2266" y="4445842"/>
            <a:ext cx="3268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Cross Section at Focus = 0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4" y="5015491"/>
            <a:ext cx="8267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3038" indent="-173038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Simulations using KLA-Tencor Prolith (version14.1.1.1)</a:t>
            </a:r>
          </a:p>
          <a:p>
            <a:pPr marL="173038" indent="-173038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3.5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CD with 10.0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pitch, resist thickness is 13.2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</a:p>
          <a:p>
            <a:pPr marL="173038" indent="-173038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requirements  are bottom CD of 3.5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± 10% and sidewall angle &gt; 87 degrees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52491" y="6034035"/>
            <a:ext cx="53915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Results from “Microbump Lithography for 3D Stacking Applications”, IWLPC Paper</a:t>
            </a:r>
            <a:endParaRPr lang="en-US" sz="12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25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3" y="507522"/>
            <a:ext cx="8857397" cy="719138"/>
          </a:xfrm>
        </p:spPr>
        <p:txBody>
          <a:bodyPr/>
          <a:lstStyle/>
          <a:p>
            <a:r>
              <a:rPr lang="en-US" sz="3600" dirty="0" smtClean="0"/>
              <a:t>Microbump Process Scalability</a:t>
            </a:r>
            <a:endParaRPr lang="en-US" sz="3600" dirty="0"/>
          </a:p>
        </p:txBody>
      </p:sp>
      <p:pic>
        <p:nvPicPr>
          <p:cNvPr id="4" name="Content Placeholder 3" descr="Prodata 25 updat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1534" y="1405494"/>
            <a:ext cx="3573180" cy="2812462"/>
          </a:xfrm>
        </p:spPr>
      </p:pic>
      <p:pic>
        <p:nvPicPr>
          <p:cNvPr id="5" name="Picture 4" descr="Prodata 25 with Bias 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4359" y="1406287"/>
            <a:ext cx="3573180" cy="2812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9899" y="4292931"/>
            <a:ext cx="1603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2.5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CD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DOF is 9.9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9060" y="4331031"/>
            <a:ext cx="2935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2.4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CD with 0.1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 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bias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DOF =12.3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638" y="5016311"/>
            <a:ext cx="832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3038" indent="-173038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Photoresist simulation can be used to predict lithographic performance</a:t>
            </a:r>
          </a:p>
          <a:p>
            <a:pPr marL="173038" indent="-173038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2.5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CD with 7.0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pitch, resist thickness is 10.0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</a:p>
          <a:p>
            <a:pPr marL="173038" indent="-173038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requirements  are bottom CD of 3.5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± 10% and sidewall angle &gt; 87 degrees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4766" y="6036732"/>
            <a:ext cx="5365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Results from “Microbump Lithography for 3D Stacking Applications”, IWLPC Paper</a:t>
            </a:r>
            <a:endParaRPr lang="en-US" sz="12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26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895" y="296201"/>
            <a:ext cx="8229600" cy="914400"/>
          </a:xfrm>
        </p:spPr>
        <p:txBody>
          <a:bodyPr anchor="ctr"/>
          <a:lstStyle/>
          <a:p>
            <a:pPr algn="ctr" eaLnBrk="1" hangingPunct="1"/>
            <a:r>
              <a:rPr lang="en-US" sz="4400" b="1" dirty="0" smtClean="0"/>
              <a:t>Conclusions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840" y="1016877"/>
            <a:ext cx="805815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Lithography capability is critical for extending advanced packaging technologies</a:t>
            </a:r>
          </a:p>
          <a:p>
            <a:pPr marL="173038" indent="-173038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Reconstituted Wafers</a:t>
            </a:r>
          </a:p>
          <a:p>
            <a:pPr marL="627063" lvl="1" indent="-169863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Importance of EGA versus Site-by-Site alignment for throughput </a:t>
            </a:r>
          </a:p>
          <a:p>
            <a:pPr marL="627063" lvl="1" indent="-169863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 zone EGA developed for improved overlay while maintaining high throughput</a:t>
            </a:r>
          </a:p>
          <a:p>
            <a:pPr marL="627063" lvl="1" indent="-169863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Warped wafer handling and focusing modes for non-flat wafers</a:t>
            </a:r>
          </a:p>
          <a:p>
            <a:pPr marL="173038" indent="-173038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Silicon Interposer Technology</a:t>
            </a: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Back-to-Front Side Alignment and Metrology</a:t>
            </a:r>
          </a:p>
          <a:p>
            <a:pPr marL="1092200" lvl="2" indent="-1778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Alignment to embedded targets can be monitored using stepper self metrology</a:t>
            </a: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Large Area Interposers </a:t>
            </a:r>
          </a:p>
          <a:p>
            <a:pPr marL="1092200" lvl="2" indent="-1778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Experimentally investigated patterning copper lines with lateral dimensions as small as 1.5 µm line/space in a vertically stitched large area interposer</a:t>
            </a: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Microbump Lithography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84263" lvl="2" indent="-169863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Experimentally investigated 3.5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microbumps with a 10.0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pitch</a:t>
            </a:r>
          </a:p>
          <a:p>
            <a:pPr marL="1084263" lvl="2" indent="-169863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Used resist modeling to predict the performance of 2.5 mm microbumps and ways to optimize the process window </a:t>
            </a:r>
          </a:p>
          <a:p>
            <a:pPr algn="l">
              <a:buFont typeface="Arial" pitchFamily="34" charset="0"/>
              <a:buChar char="•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cs typeface="Gill Sans M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27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Introduction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4" y="1594330"/>
            <a:ext cx="8396785" cy="4495800"/>
          </a:xfrm>
        </p:spPr>
        <p:txBody>
          <a:bodyPr/>
          <a:lstStyle/>
          <a:p>
            <a:r>
              <a:rPr lang="en-US" sz="2800" dirty="0" smtClean="0">
                <a:latin typeface="Arial Narrow" pitchFamily="34" charset="0"/>
              </a:rPr>
              <a:t>To meet increasing levels of functionality and integration advanced packaging will need to support increased interconnect count and density  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Smaller CD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Larger device area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3D structures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Arial Narrow" pitchFamily="34" charset="0"/>
              </a:rPr>
              <a:t>Approaches for incorporation of advanced structures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Reconstituted wafer (Fan-Out)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Silicon interposers with through silicon via technology</a:t>
            </a:r>
          </a:p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3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45054" y="568997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Notes</a:t>
            </a:r>
            <a:endParaRPr lang="en-US" sz="1600" dirty="0"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832573" y="2020602"/>
            <a:ext cx="1590675" cy="15986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423248" y="2020602"/>
            <a:ext cx="1592262" cy="15986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32573" y="3619214"/>
            <a:ext cx="1590675" cy="1597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423248" y="3619214"/>
            <a:ext cx="1592262" cy="1597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2830985" y="1742789"/>
            <a:ext cx="2101850" cy="277813"/>
          </a:xfrm>
          <a:prstGeom prst="parallelogram">
            <a:avLst>
              <a:gd name="adj" fmla="val 182242"/>
            </a:avLst>
          </a:prstGeom>
          <a:solidFill>
            <a:schemeClr val="tx1">
              <a:lumMod val="75000"/>
              <a:lumOff val="25000"/>
            </a:schemeClr>
          </a:solidFill>
          <a:ln w="6350">
            <a:solidFill>
              <a:srgbClr val="969696"/>
            </a:solidFill>
            <a:prstDash val="sysDot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6010273" y="1733264"/>
            <a:ext cx="481487" cy="1878912"/>
          </a:xfrm>
          <a:custGeom>
            <a:avLst/>
            <a:gdLst>
              <a:gd name="connsiteX0" fmla="*/ 180 w 10180"/>
              <a:gd name="connsiteY0" fmla="*/ 10000 h 10000"/>
              <a:gd name="connsiteX1" fmla="*/ 0 w 10180"/>
              <a:gd name="connsiteY1" fmla="*/ 1538 h 10000"/>
              <a:gd name="connsiteX2" fmla="*/ 10180 w 10180"/>
              <a:gd name="connsiteY2" fmla="*/ 0 h 10000"/>
              <a:gd name="connsiteX3" fmla="*/ 10180 w 10180"/>
              <a:gd name="connsiteY3" fmla="*/ 8552 h 10000"/>
              <a:gd name="connsiteX4" fmla="*/ 180 w 10180"/>
              <a:gd name="connsiteY4" fmla="*/ 10000 h 10000"/>
              <a:gd name="connsiteX0" fmla="*/ 43 w 10043"/>
              <a:gd name="connsiteY0" fmla="*/ 10000 h 10000"/>
              <a:gd name="connsiteX1" fmla="*/ 0 w 10043"/>
              <a:gd name="connsiteY1" fmla="*/ 1485 h 10000"/>
              <a:gd name="connsiteX2" fmla="*/ 10043 w 10043"/>
              <a:gd name="connsiteY2" fmla="*/ 0 h 10000"/>
              <a:gd name="connsiteX3" fmla="*/ 10043 w 10043"/>
              <a:gd name="connsiteY3" fmla="*/ 8552 h 10000"/>
              <a:gd name="connsiteX4" fmla="*/ 43 w 10043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3" h="10000">
                <a:moveTo>
                  <a:pt x="43" y="10000"/>
                </a:moveTo>
                <a:cubicBezTo>
                  <a:pt x="29" y="7162"/>
                  <a:pt x="14" y="4323"/>
                  <a:pt x="0" y="1485"/>
                </a:cubicBezTo>
                <a:lnTo>
                  <a:pt x="10043" y="0"/>
                </a:lnTo>
                <a:lnTo>
                  <a:pt x="10043" y="8552"/>
                </a:lnTo>
                <a:lnTo>
                  <a:pt x="43" y="10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 cmpd="sng">
            <a:solidFill>
              <a:srgbClr val="969696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22"/>
          <p:cNvSpPr>
            <a:spLocks/>
          </p:cNvSpPr>
          <p:nvPr/>
        </p:nvSpPr>
        <p:spPr bwMode="auto">
          <a:xfrm>
            <a:off x="6012335" y="3330289"/>
            <a:ext cx="479425" cy="1890713"/>
          </a:xfrm>
          <a:custGeom>
            <a:avLst/>
            <a:gdLst/>
            <a:ahLst/>
            <a:cxnLst>
              <a:cxn ang="0">
                <a:pos x="0" y="884"/>
              </a:cxn>
              <a:cxn ang="0">
                <a:pos x="0" y="136"/>
              </a:cxn>
              <a:cxn ang="0">
                <a:pos x="224" y="0"/>
              </a:cxn>
              <a:cxn ang="0">
                <a:pos x="224" y="756"/>
              </a:cxn>
              <a:cxn ang="0">
                <a:pos x="0" y="884"/>
              </a:cxn>
            </a:cxnLst>
            <a:rect l="0" t="0" r="r" b="b"/>
            <a:pathLst>
              <a:path w="224" h="884">
                <a:moveTo>
                  <a:pt x="0" y="884"/>
                </a:moveTo>
                <a:lnTo>
                  <a:pt x="0" y="136"/>
                </a:lnTo>
                <a:lnTo>
                  <a:pt x="224" y="0"/>
                </a:lnTo>
                <a:lnTo>
                  <a:pt x="224" y="756"/>
                </a:lnTo>
                <a:lnTo>
                  <a:pt x="0" y="88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 cmpd="sng">
            <a:solidFill>
              <a:srgbClr val="969696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 rot="16200000">
            <a:off x="1318098" y="3268978"/>
            <a:ext cx="220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Market Growth Potential 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3178761" y="5236237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 charset="0"/>
              </a:rPr>
              <a:t>Timing</a:t>
            </a:r>
            <a:endParaRPr lang="en-US" sz="2000" dirty="0"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562406" y="5296652"/>
            <a:ext cx="959040" cy="31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919" tIns="50960" rIns="101919" bIns="50960">
            <a:spAutoFit/>
          </a:bodyPr>
          <a:lstStyle/>
          <a:p>
            <a:pPr defTabSz="1019175">
              <a:spcBef>
                <a:spcPct val="50000"/>
              </a:spcBef>
            </a:pPr>
            <a:r>
              <a:rPr lang="en-US" sz="1400" dirty="0" smtClean="0">
                <a:latin typeface="Arial" charset="0"/>
              </a:rPr>
              <a:t>FUTURE</a:t>
            </a:r>
            <a:endParaRPr lang="en-US" sz="1400" dirty="0">
              <a:latin typeface="Arial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2079783" y="1658576"/>
            <a:ext cx="847725" cy="31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919" tIns="50960" rIns="101919" bIns="50960">
            <a:spAutoFit/>
          </a:bodyPr>
          <a:lstStyle/>
          <a:p>
            <a:pPr algn="l" defTabSz="1019175">
              <a:spcBef>
                <a:spcPct val="50000"/>
              </a:spcBef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HIGH</a:t>
            </a:r>
            <a:endParaRPr lang="en-US" sz="1400" dirty="0">
              <a:solidFill>
                <a:schemeClr val="tx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2140633" y="5063839"/>
            <a:ext cx="846138" cy="31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919" tIns="50960" rIns="101919" bIns="50960">
            <a:spAutoFit/>
          </a:bodyPr>
          <a:lstStyle/>
          <a:p>
            <a:pPr algn="l" defTabSz="1019175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LOW</a:t>
            </a: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2437076" y="4454239"/>
            <a:ext cx="1797" cy="65405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2388072" y="1933289"/>
            <a:ext cx="4553" cy="66040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 type="triangle" w="med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rot="5400000">
            <a:off x="5289947" y="5121805"/>
            <a:ext cx="0" cy="649288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 type="triangle" w="med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3466" y="1876992"/>
            <a:ext cx="1531960" cy="2031325"/>
          </a:xfrm>
          <a:prstGeom prst="rect">
            <a:avLst/>
          </a:prstGeom>
          <a:solidFill>
            <a:srgbClr val="FFFFCC"/>
          </a:solidFill>
          <a:ln w="9525">
            <a:solidFill>
              <a:srgbClr val="92D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 smtClean="0">
                <a:latin typeface="Arial" pitchFamily="34" charset="0"/>
                <a:cs typeface="Arial" pitchFamily="34" charset="0"/>
              </a:rPr>
              <a:t>Low cost silicon interposer solutions along with open collaboration models are expected to drive future market demand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59697" y="1999916"/>
            <a:ext cx="1709904" cy="1384995"/>
          </a:xfrm>
          <a:prstGeom prst="rect">
            <a:avLst/>
          </a:prstGeom>
          <a:solidFill>
            <a:srgbClr val="FFFFCC"/>
          </a:solidFill>
          <a:ln w="9525">
            <a:solidFill>
              <a:srgbClr val="92D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 smtClean="0">
                <a:latin typeface="Arial" pitchFamily="34" charset="0"/>
                <a:cs typeface="Arial" pitchFamily="34" charset="0"/>
              </a:rPr>
              <a:t>Timing of adoption depends on thermal management, supply chain and yield solutions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8558" y="5986244"/>
            <a:ext cx="741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 smtClean="0">
                <a:latin typeface="Arial" pitchFamily="34" charset="0"/>
                <a:cs typeface="Arial" pitchFamily="34" charset="0"/>
              </a:rPr>
              <a:t>Estimated wafers volume for 2017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5969353" y="2690791"/>
            <a:ext cx="886605" cy="14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ysDash"/>
            <a:round/>
            <a:headEnd type="none" w="med" len="med"/>
            <a:tailEnd type="oval" w="med" len="med"/>
          </a:ln>
          <a:effectLst/>
        </p:spPr>
      </p:cxnSp>
      <p:sp>
        <p:nvSpPr>
          <p:cNvPr id="30" name="Oval 29"/>
          <p:cNvSpPr/>
          <p:nvPr/>
        </p:nvSpPr>
        <p:spPr>
          <a:xfrm>
            <a:off x="2966351" y="4186934"/>
            <a:ext cx="685800" cy="6858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Fan Out </a:t>
            </a:r>
            <a:b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WLP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703346" y="3369226"/>
            <a:ext cx="685800" cy="6858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Si </a:t>
            </a:r>
            <a:b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Interposer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59098" y="3688705"/>
            <a:ext cx="1881416" cy="1169551"/>
          </a:xfrm>
          <a:prstGeom prst="rect">
            <a:avLst/>
          </a:prstGeom>
          <a:solidFill>
            <a:srgbClr val="FFFFCC"/>
          </a:solidFill>
          <a:ln w="9525">
            <a:solidFill>
              <a:srgbClr val="92D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 smtClean="0">
                <a:latin typeface="Arial" pitchFamily="34" charset="0"/>
                <a:cs typeface="Arial" pitchFamily="34" charset="0"/>
              </a:rPr>
              <a:t>Demand driven by server applications and potential adoption for mobile market segment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5503544" y="4277937"/>
            <a:ext cx="13341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ysDash"/>
            <a:round/>
            <a:headEnd type="none" w="med" len="med"/>
            <a:tailEnd type="oval" w="med" len="med"/>
          </a:ln>
          <a:effectLst/>
        </p:spPr>
      </p:cxnSp>
      <p:sp>
        <p:nvSpPr>
          <p:cNvPr id="32" name="Oval 31"/>
          <p:cNvSpPr/>
          <p:nvPr/>
        </p:nvSpPr>
        <p:spPr>
          <a:xfrm>
            <a:off x="4833874" y="4150965"/>
            <a:ext cx="685800" cy="6858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Memory </a:t>
            </a:r>
            <a:b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Module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257021" y="2491653"/>
            <a:ext cx="685800" cy="6858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Mixed </a:t>
            </a:r>
            <a:b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Device 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Integration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27632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Segment Growth Drivers</a:t>
            </a:r>
          </a:p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(3D Packaging)</a:t>
            </a:r>
            <a:endParaRPr lang="en-US" sz="23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rot="5400000">
            <a:off x="3546422" y="5118069"/>
            <a:ext cx="0" cy="649288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 type="none" w="med" len="lg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516036" y="5296652"/>
            <a:ext cx="846138" cy="31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919" tIns="50960" rIns="101919" bIns="50960">
            <a:spAutoFit/>
          </a:bodyPr>
          <a:lstStyle/>
          <a:p>
            <a:pPr defTabSz="1019175">
              <a:spcBef>
                <a:spcPct val="50000"/>
              </a:spcBef>
            </a:pPr>
            <a:r>
              <a:rPr lang="en-US" sz="1400" dirty="0" smtClean="0">
                <a:latin typeface="Arial" charset="0"/>
              </a:rPr>
              <a:t>NOW</a:t>
            </a:r>
            <a:endParaRPr lang="en-US" sz="1400" dirty="0"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38753" y="5941146"/>
            <a:ext cx="5008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Arial" pitchFamily="34" charset="0"/>
                <a:cs typeface="Arial" pitchFamily="34" charset="0"/>
              </a:rPr>
              <a:t>Source:  Tech Search,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Internal Estimates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032855" y="2669547"/>
            <a:ext cx="2025927" cy="655637"/>
            <a:chOff x="1869079" y="2765083"/>
            <a:chExt cx="2025927" cy="655637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1869079" y="2765083"/>
              <a:ext cx="2021435" cy="109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ysDash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3895006" y="2792070"/>
              <a:ext cx="0" cy="628650"/>
            </a:xfrm>
            <a:prstGeom prst="line">
              <a:avLst/>
            </a:prstGeom>
            <a:ln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754576" y="4861051"/>
            <a:ext cx="1152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1.3M WPY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92776" y="4045488"/>
            <a:ext cx="1152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900K WPY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31001" y="4830125"/>
            <a:ext cx="1152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350K WPY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4417831" y="1742789"/>
            <a:ext cx="2078181" cy="277813"/>
          </a:xfrm>
          <a:prstGeom prst="parallelogram">
            <a:avLst>
              <a:gd name="adj" fmla="val 179765"/>
            </a:avLst>
          </a:prstGeom>
          <a:solidFill>
            <a:schemeClr val="tx1">
              <a:lumMod val="75000"/>
              <a:lumOff val="25000"/>
            </a:schemeClr>
          </a:solidFill>
          <a:ln w="6350">
            <a:solidFill>
              <a:srgbClr val="969696"/>
            </a:solidFill>
            <a:prstDash val="sysDot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4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17190" y="585944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Reconstituted Wafer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48200" y="1935140"/>
            <a:ext cx="3838575" cy="3838575"/>
            <a:chOff x="2928" y="1200"/>
            <a:chExt cx="2418" cy="241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928" y="1200"/>
              <a:ext cx="2418" cy="2418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029" y="20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218" y="20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407" y="20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597" y="20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86" y="20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976" y="20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734" y="20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923" y="20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113" y="20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165" y="20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4355" y="20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544" y="20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029" y="22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218" y="22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407" y="22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597" y="22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734" y="22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4923" y="22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5113" y="22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355" y="22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4544" y="22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029" y="267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218" y="267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3407" y="267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3597" y="267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3786" y="267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3976" y="267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4734" y="267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4923" y="267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5113" y="267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4165" y="267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4355" y="267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4544" y="267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029" y="247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3218" y="247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3407" y="247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3597" y="247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4734" y="247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4923" y="247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5113" y="247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3786" y="2266"/>
              <a:ext cx="494" cy="321"/>
              <a:chOff x="3786" y="2266"/>
              <a:chExt cx="494" cy="321"/>
            </a:xfrm>
          </p:grpSpPr>
          <p:sp>
            <p:nvSpPr>
              <p:cNvPr id="115" name="Rectangle 46"/>
              <p:cNvSpPr>
                <a:spLocks noChangeArrowheads="1"/>
              </p:cNvSpPr>
              <p:nvPr/>
            </p:nvSpPr>
            <p:spPr bwMode="auto">
              <a:xfrm>
                <a:off x="3786" y="2266"/>
                <a:ext cx="115" cy="115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ClrTx/>
                  <a:buSzTx/>
                </a:pPr>
                <a:endParaRPr lang="en-US" sz="1800" b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6" name="Rectangle 47"/>
              <p:cNvSpPr>
                <a:spLocks noChangeArrowheads="1"/>
              </p:cNvSpPr>
              <p:nvPr/>
            </p:nvSpPr>
            <p:spPr bwMode="auto">
              <a:xfrm>
                <a:off x="3976" y="2266"/>
                <a:ext cx="115" cy="115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ClrTx/>
                  <a:buSzTx/>
                </a:pPr>
                <a:endParaRPr lang="en-US" sz="1800" b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7" name="Rectangle 48"/>
              <p:cNvSpPr>
                <a:spLocks noChangeArrowheads="1"/>
              </p:cNvSpPr>
              <p:nvPr/>
            </p:nvSpPr>
            <p:spPr bwMode="auto">
              <a:xfrm>
                <a:off x="4165" y="2266"/>
                <a:ext cx="115" cy="115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ClrTx/>
                  <a:buSzTx/>
                </a:pPr>
                <a:endParaRPr lang="en-US" sz="1800" b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8" name="Rectangle 49"/>
              <p:cNvSpPr>
                <a:spLocks noChangeArrowheads="1"/>
              </p:cNvSpPr>
              <p:nvPr/>
            </p:nvSpPr>
            <p:spPr bwMode="auto">
              <a:xfrm>
                <a:off x="3786" y="2472"/>
                <a:ext cx="115" cy="115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ClrTx/>
                  <a:buSzTx/>
                </a:pPr>
                <a:endParaRPr lang="en-US" sz="1800" b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9" name="Rectangle 50"/>
              <p:cNvSpPr>
                <a:spLocks noChangeArrowheads="1"/>
              </p:cNvSpPr>
              <p:nvPr/>
            </p:nvSpPr>
            <p:spPr bwMode="auto">
              <a:xfrm>
                <a:off x="3976" y="2472"/>
                <a:ext cx="115" cy="115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ClrTx/>
                  <a:buSzTx/>
                </a:pPr>
                <a:endParaRPr lang="en-US" sz="1800" b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0" name="Rectangle 51"/>
              <p:cNvSpPr>
                <a:spLocks noChangeArrowheads="1"/>
              </p:cNvSpPr>
              <p:nvPr/>
            </p:nvSpPr>
            <p:spPr bwMode="auto">
              <a:xfrm>
                <a:off x="4165" y="2472"/>
                <a:ext cx="115" cy="115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ClrTx/>
                  <a:buSzTx/>
                </a:pPr>
                <a:endParaRPr lang="en-US" sz="1800" b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>
              <a:off x="4355" y="247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4544" y="247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3786" y="125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3976" y="125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Rectangle 56"/>
            <p:cNvSpPr>
              <a:spLocks noChangeArrowheads="1"/>
            </p:cNvSpPr>
            <p:nvPr/>
          </p:nvSpPr>
          <p:spPr bwMode="auto">
            <a:xfrm>
              <a:off x="4165" y="125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4355" y="125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" name="Rectangle 58"/>
            <p:cNvSpPr>
              <a:spLocks noChangeArrowheads="1"/>
            </p:cNvSpPr>
            <p:nvPr/>
          </p:nvSpPr>
          <p:spPr bwMode="auto">
            <a:xfrm>
              <a:off x="3407" y="145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3597" y="145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7" name="Rectangle 60"/>
            <p:cNvSpPr>
              <a:spLocks noChangeArrowheads="1"/>
            </p:cNvSpPr>
            <p:nvPr/>
          </p:nvSpPr>
          <p:spPr bwMode="auto">
            <a:xfrm>
              <a:off x="3786" y="145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3976" y="145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9" name="Rectangle 62"/>
            <p:cNvSpPr>
              <a:spLocks noChangeArrowheads="1"/>
            </p:cNvSpPr>
            <p:nvPr/>
          </p:nvSpPr>
          <p:spPr bwMode="auto">
            <a:xfrm>
              <a:off x="4734" y="145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4165" y="145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Rectangle 64"/>
            <p:cNvSpPr>
              <a:spLocks noChangeArrowheads="1"/>
            </p:cNvSpPr>
            <p:nvPr/>
          </p:nvSpPr>
          <p:spPr bwMode="auto">
            <a:xfrm>
              <a:off x="4355" y="145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4544" y="145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3" name="Rectangle 66"/>
            <p:cNvSpPr>
              <a:spLocks noChangeArrowheads="1"/>
            </p:cNvSpPr>
            <p:nvPr/>
          </p:nvSpPr>
          <p:spPr bwMode="auto">
            <a:xfrm>
              <a:off x="3218" y="186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3407" y="186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" name="Rectangle 68"/>
            <p:cNvSpPr>
              <a:spLocks noChangeArrowheads="1"/>
            </p:cNvSpPr>
            <p:nvPr/>
          </p:nvSpPr>
          <p:spPr bwMode="auto">
            <a:xfrm>
              <a:off x="3597" y="186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3786" y="186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" name="Rectangle 70"/>
            <p:cNvSpPr>
              <a:spLocks noChangeArrowheads="1"/>
            </p:cNvSpPr>
            <p:nvPr/>
          </p:nvSpPr>
          <p:spPr bwMode="auto">
            <a:xfrm>
              <a:off x="3976" y="186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8" name="Rectangle 71"/>
            <p:cNvSpPr>
              <a:spLocks noChangeArrowheads="1"/>
            </p:cNvSpPr>
            <p:nvPr/>
          </p:nvSpPr>
          <p:spPr bwMode="auto">
            <a:xfrm>
              <a:off x="4734" y="186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9" name="Rectangle 72"/>
            <p:cNvSpPr>
              <a:spLocks noChangeArrowheads="1"/>
            </p:cNvSpPr>
            <p:nvPr/>
          </p:nvSpPr>
          <p:spPr bwMode="auto">
            <a:xfrm>
              <a:off x="4923" y="186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0" name="Rectangle 73"/>
            <p:cNvSpPr>
              <a:spLocks noChangeArrowheads="1"/>
            </p:cNvSpPr>
            <p:nvPr/>
          </p:nvSpPr>
          <p:spPr bwMode="auto">
            <a:xfrm>
              <a:off x="4165" y="186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Rectangle 74"/>
            <p:cNvSpPr>
              <a:spLocks noChangeArrowheads="1"/>
            </p:cNvSpPr>
            <p:nvPr/>
          </p:nvSpPr>
          <p:spPr bwMode="auto">
            <a:xfrm>
              <a:off x="4355" y="186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2" name="Rectangle 75"/>
            <p:cNvSpPr>
              <a:spLocks noChangeArrowheads="1"/>
            </p:cNvSpPr>
            <p:nvPr/>
          </p:nvSpPr>
          <p:spPr bwMode="auto">
            <a:xfrm>
              <a:off x="4544" y="186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3" name="Rectangle 76"/>
            <p:cNvSpPr>
              <a:spLocks noChangeArrowheads="1"/>
            </p:cNvSpPr>
            <p:nvPr/>
          </p:nvSpPr>
          <p:spPr bwMode="auto">
            <a:xfrm>
              <a:off x="3218" y="165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4" name="Rectangle 77"/>
            <p:cNvSpPr>
              <a:spLocks noChangeArrowheads="1"/>
            </p:cNvSpPr>
            <p:nvPr/>
          </p:nvSpPr>
          <p:spPr bwMode="auto">
            <a:xfrm>
              <a:off x="3407" y="165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5" name="Rectangle 78"/>
            <p:cNvSpPr>
              <a:spLocks noChangeArrowheads="1"/>
            </p:cNvSpPr>
            <p:nvPr/>
          </p:nvSpPr>
          <p:spPr bwMode="auto">
            <a:xfrm>
              <a:off x="3597" y="165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3786" y="165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" name="Rectangle 80"/>
            <p:cNvSpPr>
              <a:spLocks noChangeArrowheads="1"/>
            </p:cNvSpPr>
            <p:nvPr/>
          </p:nvSpPr>
          <p:spPr bwMode="auto">
            <a:xfrm>
              <a:off x="3976" y="165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4734" y="165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9" name="Rectangle 82"/>
            <p:cNvSpPr>
              <a:spLocks noChangeArrowheads="1"/>
            </p:cNvSpPr>
            <p:nvPr/>
          </p:nvSpPr>
          <p:spPr bwMode="auto">
            <a:xfrm>
              <a:off x="4923" y="165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0" name="Rectangle 83"/>
            <p:cNvSpPr>
              <a:spLocks noChangeArrowheads="1"/>
            </p:cNvSpPr>
            <p:nvPr/>
          </p:nvSpPr>
          <p:spPr bwMode="auto">
            <a:xfrm>
              <a:off x="4165" y="165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1" name="Rectangle 84"/>
            <p:cNvSpPr>
              <a:spLocks noChangeArrowheads="1"/>
            </p:cNvSpPr>
            <p:nvPr/>
          </p:nvSpPr>
          <p:spPr bwMode="auto">
            <a:xfrm>
              <a:off x="4355" y="165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4544" y="165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3" name="Rectangle 86"/>
            <p:cNvSpPr>
              <a:spLocks noChangeArrowheads="1"/>
            </p:cNvSpPr>
            <p:nvPr/>
          </p:nvSpPr>
          <p:spPr bwMode="auto">
            <a:xfrm>
              <a:off x="3218" y="28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4" name="Rectangle 87"/>
            <p:cNvSpPr>
              <a:spLocks noChangeArrowheads="1"/>
            </p:cNvSpPr>
            <p:nvPr/>
          </p:nvSpPr>
          <p:spPr bwMode="auto">
            <a:xfrm>
              <a:off x="3407" y="28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5" name="Rectangle 88"/>
            <p:cNvSpPr>
              <a:spLocks noChangeArrowheads="1"/>
            </p:cNvSpPr>
            <p:nvPr/>
          </p:nvSpPr>
          <p:spPr bwMode="auto">
            <a:xfrm>
              <a:off x="3597" y="28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Rectangle 89"/>
            <p:cNvSpPr>
              <a:spLocks noChangeArrowheads="1"/>
            </p:cNvSpPr>
            <p:nvPr/>
          </p:nvSpPr>
          <p:spPr bwMode="auto">
            <a:xfrm>
              <a:off x="3786" y="28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7" name="Rectangle 90"/>
            <p:cNvSpPr>
              <a:spLocks noChangeArrowheads="1"/>
            </p:cNvSpPr>
            <p:nvPr/>
          </p:nvSpPr>
          <p:spPr bwMode="auto">
            <a:xfrm>
              <a:off x="3976" y="28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8" name="Rectangle 91"/>
            <p:cNvSpPr>
              <a:spLocks noChangeArrowheads="1"/>
            </p:cNvSpPr>
            <p:nvPr/>
          </p:nvSpPr>
          <p:spPr bwMode="auto">
            <a:xfrm>
              <a:off x="4734" y="28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9" name="Rectangle 92"/>
            <p:cNvSpPr>
              <a:spLocks noChangeArrowheads="1"/>
            </p:cNvSpPr>
            <p:nvPr/>
          </p:nvSpPr>
          <p:spPr bwMode="auto">
            <a:xfrm>
              <a:off x="4923" y="28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" name="Rectangle 93"/>
            <p:cNvSpPr>
              <a:spLocks noChangeArrowheads="1"/>
            </p:cNvSpPr>
            <p:nvPr/>
          </p:nvSpPr>
          <p:spPr bwMode="auto">
            <a:xfrm>
              <a:off x="4165" y="28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" name="Rectangle 94"/>
            <p:cNvSpPr>
              <a:spLocks noChangeArrowheads="1"/>
            </p:cNvSpPr>
            <p:nvPr/>
          </p:nvSpPr>
          <p:spPr bwMode="auto">
            <a:xfrm>
              <a:off x="4355" y="28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2" name="Rectangle 95"/>
            <p:cNvSpPr>
              <a:spLocks noChangeArrowheads="1"/>
            </p:cNvSpPr>
            <p:nvPr/>
          </p:nvSpPr>
          <p:spPr bwMode="auto">
            <a:xfrm>
              <a:off x="4544" y="28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3" name="Rectangle 96"/>
            <p:cNvSpPr>
              <a:spLocks noChangeArrowheads="1"/>
            </p:cNvSpPr>
            <p:nvPr/>
          </p:nvSpPr>
          <p:spPr bwMode="auto">
            <a:xfrm>
              <a:off x="3218" y="30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4" name="Rectangle 97"/>
            <p:cNvSpPr>
              <a:spLocks noChangeArrowheads="1"/>
            </p:cNvSpPr>
            <p:nvPr/>
          </p:nvSpPr>
          <p:spPr bwMode="auto">
            <a:xfrm>
              <a:off x="3407" y="30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" name="Rectangle 98"/>
            <p:cNvSpPr>
              <a:spLocks noChangeArrowheads="1"/>
            </p:cNvSpPr>
            <p:nvPr/>
          </p:nvSpPr>
          <p:spPr bwMode="auto">
            <a:xfrm>
              <a:off x="3597" y="30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" name="Rectangle 99"/>
            <p:cNvSpPr>
              <a:spLocks noChangeArrowheads="1"/>
            </p:cNvSpPr>
            <p:nvPr/>
          </p:nvSpPr>
          <p:spPr bwMode="auto">
            <a:xfrm>
              <a:off x="3786" y="30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" name="Rectangle 100"/>
            <p:cNvSpPr>
              <a:spLocks noChangeArrowheads="1"/>
            </p:cNvSpPr>
            <p:nvPr/>
          </p:nvSpPr>
          <p:spPr bwMode="auto">
            <a:xfrm>
              <a:off x="3976" y="30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auto">
            <a:xfrm>
              <a:off x="4734" y="30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auto">
            <a:xfrm>
              <a:off x="4923" y="30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auto">
            <a:xfrm>
              <a:off x="4165" y="30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auto">
            <a:xfrm>
              <a:off x="4355" y="30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2" name="Rectangle 105"/>
            <p:cNvSpPr>
              <a:spLocks noChangeArrowheads="1"/>
            </p:cNvSpPr>
            <p:nvPr/>
          </p:nvSpPr>
          <p:spPr bwMode="auto">
            <a:xfrm>
              <a:off x="4544" y="30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auto">
            <a:xfrm>
              <a:off x="3786" y="347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4" name="Rectangle 107"/>
            <p:cNvSpPr>
              <a:spLocks noChangeArrowheads="1"/>
            </p:cNvSpPr>
            <p:nvPr/>
          </p:nvSpPr>
          <p:spPr bwMode="auto">
            <a:xfrm>
              <a:off x="3976" y="347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5" name="Rectangle 108"/>
            <p:cNvSpPr>
              <a:spLocks noChangeArrowheads="1"/>
            </p:cNvSpPr>
            <p:nvPr/>
          </p:nvSpPr>
          <p:spPr bwMode="auto">
            <a:xfrm>
              <a:off x="4165" y="347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6" name="Rectangle 109"/>
            <p:cNvSpPr>
              <a:spLocks noChangeArrowheads="1"/>
            </p:cNvSpPr>
            <p:nvPr/>
          </p:nvSpPr>
          <p:spPr bwMode="auto">
            <a:xfrm>
              <a:off x="4355" y="347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7" name="Rectangle 110"/>
            <p:cNvSpPr>
              <a:spLocks noChangeArrowheads="1"/>
            </p:cNvSpPr>
            <p:nvPr/>
          </p:nvSpPr>
          <p:spPr bwMode="auto">
            <a:xfrm>
              <a:off x="3407" y="327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8" name="Rectangle 111"/>
            <p:cNvSpPr>
              <a:spLocks noChangeArrowheads="1"/>
            </p:cNvSpPr>
            <p:nvPr/>
          </p:nvSpPr>
          <p:spPr bwMode="auto">
            <a:xfrm>
              <a:off x="3597" y="327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" name="Rectangle 112"/>
            <p:cNvSpPr>
              <a:spLocks noChangeArrowheads="1"/>
            </p:cNvSpPr>
            <p:nvPr/>
          </p:nvSpPr>
          <p:spPr bwMode="auto">
            <a:xfrm>
              <a:off x="3786" y="327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Rectangle 113"/>
            <p:cNvSpPr>
              <a:spLocks noChangeArrowheads="1"/>
            </p:cNvSpPr>
            <p:nvPr/>
          </p:nvSpPr>
          <p:spPr bwMode="auto">
            <a:xfrm>
              <a:off x="3976" y="327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1" name="Rectangle 114"/>
            <p:cNvSpPr>
              <a:spLocks noChangeArrowheads="1"/>
            </p:cNvSpPr>
            <p:nvPr/>
          </p:nvSpPr>
          <p:spPr bwMode="auto">
            <a:xfrm>
              <a:off x="4734" y="327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" name="Rectangle 115"/>
            <p:cNvSpPr>
              <a:spLocks noChangeArrowheads="1"/>
            </p:cNvSpPr>
            <p:nvPr/>
          </p:nvSpPr>
          <p:spPr bwMode="auto">
            <a:xfrm>
              <a:off x="4165" y="327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3" name="Rectangle 116"/>
            <p:cNvSpPr>
              <a:spLocks noChangeArrowheads="1"/>
            </p:cNvSpPr>
            <p:nvPr/>
          </p:nvSpPr>
          <p:spPr bwMode="auto">
            <a:xfrm>
              <a:off x="4355" y="327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4" name="Rectangle 117"/>
            <p:cNvSpPr>
              <a:spLocks noChangeArrowheads="1"/>
            </p:cNvSpPr>
            <p:nvPr/>
          </p:nvSpPr>
          <p:spPr bwMode="auto">
            <a:xfrm>
              <a:off x="4544" y="327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" name="Group 118"/>
          <p:cNvGrpSpPr>
            <a:grpSpLocks/>
          </p:cNvGrpSpPr>
          <p:nvPr/>
        </p:nvGrpSpPr>
        <p:grpSpPr bwMode="auto">
          <a:xfrm>
            <a:off x="4648200" y="1935140"/>
            <a:ext cx="3838575" cy="3838575"/>
            <a:chOff x="2919" y="1214"/>
            <a:chExt cx="2418" cy="2418"/>
          </a:xfrm>
        </p:grpSpPr>
        <p:sp>
          <p:nvSpPr>
            <p:cNvPr id="122" name="Oval 119"/>
            <p:cNvSpPr>
              <a:spLocks noChangeArrowheads="1"/>
            </p:cNvSpPr>
            <p:nvPr/>
          </p:nvSpPr>
          <p:spPr bwMode="auto">
            <a:xfrm>
              <a:off x="2919" y="1214"/>
              <a:ext cx="2418" cy="2418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3" name="Rectangle 120"/>
            <p:cNvSpPr>
              <a:spLocks noChangeArrowheads="1"/>
            </p:cNvSpPr>
            <p:nvPr/>
          </p:nvSpPr>
          <p:spPr bwMode="auto">
            <a:xfrm>
              <a:off x="3037" y="205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4" name="Rectangle 121"/>
            <p:cNvSpPr>
              <a:spLocks noChangeArrowheads="1"/>
            </p:cNvSpPr>
            <p:nvPr/>
          </p:nvSpPr>
          <p:spPr bwMode="auto">
            <a:xfrm>
              <a:off x="3226" y="208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5" name="Rectangle 122"/>
            <p:cNvSpPr>
              <a:spLocks noChangeArrowheads="1"/>
            </p:cNvSpPr>
            <p:nvPr/>
          </p:nvSpPr>
          <p:spPr bwMode="auto">
            <a:xfrm>
              <a:off x="3415" y="207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6" name="Rectangle 123"/>
            <p:cNvSpPr>
              <a:spLocks noChangeArrowheads="1"/>
            </p:cNvSpPr>
            <p:nvPr/>
          </p:nvSpPr>
          <p:spPr bwMode="auto">
            <a:xfrm>
              <a:off x="3584" y="2031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7" name="Rectangle 124"/>
            <p:cNvSpPr>
              <a:spLocks noChangeArrowheads="1"/>
            </p:cNvSpPr>
            <p:nvPr/>
          </p:nvSpPr>
          <p:spPr bwMode="auto">
            <a:xfrm>
              <a:off x="3773" y="208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8" name="Rectangle 125"/>
            <p:cNvSpPr>
              <a:spLocks noChangeArrowheads="1"/>
            </p:cNvSpPr>
            <p:nvPr/>
          </p:nvSpPr>
          <p:spPr bwMode="auto">
            <a:xfrm>
              <a:off x="3935" y="20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9" name="Rectangle 126"/>
            <p:cNvSpPr>
              <a:spLocks noChangeArrowheads="1"/>
            </p:cNvSpPr>
            <p:nvPr/>
          </p:nvSpPr>
          <p:spPr bwMode="auto">
            <a:xfrm>
              <a:off x="4756" y="20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0" name="Rectangle 127"/>
            <p:cNvSpPr>
              <a:spLocks noChangeArrowheads="1"/>
            </p:cNvSpPr>
            <p:nvPr/>
          </p:nvSpPr>
          <p:spPr bwMode="auto">
            <a:xfrm>
              <a:off x="4917" y="20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1" name="Rectangle 128"/>
            <p:cNvSpPr>
              <a:spLocks noChangeArrowheads="1"/>
            </p:cNvSpPr>
            <p:nvPr/>
          </p:nvSpPr>
          <p:spPr bwMode="auto">
            <a:xfrm>
              <a:off x="5121" y="205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2" name="Rectangle 129"/>
            <p:cNvSpPr>
              <a:spLocks noChangeArrowheads="1"/>
            </p:cNvSpPr>
            <p:nvPr/>
          </p:nvSpPr>
          <p:spPr bwMode="auto">
            <a:xfrm>
              <a:off x="4138" y="207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" name="Rectangle 130"/>
            <p:cNvSpPr>
              <a:spLocks noChangeArrowheads="1"/>
            </p:cNvSpPr>
            <p:nvPr/>
          </p:nvSpPr>
          <p:spPr bwMode="auto">
            <a:xfrm>
              <a:off x="4363" y="20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4" name="Rectangle 131"/>
            <p:cNvSpPr>
              <a:spLocks noChangeArrowheads="1"/>
            </p:cNvSpPr>
            <p:nvPr/>
          </p:nvSpPr>
          <p:spPr bwMode="auto">
            <a:xfrm>
              <a:off x="4545" y="2024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5" name="Rectangle 132"/>
            <p:cNvSpPr>
              <a:spLocks noChangeArrowheads="1"/>
            </p:cNvSpPr>
            <p:nvPr/>
          </p:nvSpPr>
          <p:spPr bwMode="auto">
            <a:xfrm>
              <a:off x="3037" y="22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6" name="Rectangle 133"/>
            <p:cNvSpPr>
              <a:spLocks noChangeArrowheads="1"/>
            </p:cNvSpPr>
            <p:nvPr/>
          </p:nvSpPr>
          <p:spPr bwMode="auto">
            <a:xfrm>
              <a:off x="3212" y="2238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7" name="Rectangle 134"/>
            <p:cNvSpPr>
              <a:spLocks noChangeArrowheads="1"/>
            </p:cNvSpPr>
            <p:nvPr/>
          </p:nvSpPr>
          <p:spPr bwMode="auto">
            <a:xfrm>
              <a:off x="3380" y="228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8" name="Rectangle 135"/>
            <p:cNvSpPr>
              <a:spLocks noChangeArrowheads="1"/>
            </p:cNvSpPr>
            <p:nvPr/>
          </p:nvSpPr>
          <p:spPr bwMode="auto">
            <a:xfrm>
              <a:off x="3591" y="2314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9" name="Rectangle 136"/>
            <p:cNvSpPr>
              <a:spLocks noChangeArrowheads="1"/>
            </p:cNvSpPr>
            <p:nvPr/>
          </p:nvSpPr>
          <p:spPr bwMode="auto">
            <a:xfrm>
              <a:off x="3780" y="233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0" name="Rectangle 137"/>
            <p:cNvSpPr>
              <a:spLocks noChangeArrowheads="1"/>
            </p:cNvSpPr>
            <p:nvPr/>
          </p:nvSpPr>
          <p:spPr bwMode="auto">
            <a:xfrm>
              <a:off x="3936" y="2294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1" name="Rectangle 138"/>
            <p:cNvSpPr>
              <a:spLocks noChangeArrowheads="1"/>
            </p:cNvSpPr>
            <p:nvPr/>
          </p:nvSpPr>
          <p:spPr bwMode="auto">
            <a:xfrm>
              <a:off x="4714" y="229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2" name="Rectangle 139"/>
            <p:cNvSpPr>
              <a:spLocks noChangeArrowheads="1"/>
            </p:cNvSpPr>
            <p:nvPr/>
          </p:nvSpPr>
          <p:spPr bwMode="auto">
            <a:xfrm>
              <a:off x="4903" y="2307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" name="Rectangle 140"/>
            <p:cNvSpPr>
              <a:spLocks noChangeArrowheads="1"/>
            </p:cNvSpPr>
            <p:nvPr/>
          </p:nvSpPr>
          <p:spPr bwMode="auto">
            <a:xfrm>
              <a:off x="5107" y="2217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4" name="Rectangle 141"/>
            <p:cNvSpPr>
              <a:spLocks noChangeArrowheads="1"/>
            </p:cNvSpPr>
            <p:nvPr/>
          </p:nvSpPr>
          <p:spPr bwMode="auto">
            <a:xfrm>
              <a:off x="4173" y="2287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5" name="Rectangle 142"/>
            <p:cNvSpPr>
              <a:spLocks noChangeArrowheads="1"/>
            </p:cNvSpPr>
            <p:nvPr/>
          </p:nvSpPr>
          <p:spPr bwMode="auto">
            <a:xfrm>
              <a:off x="4356" y="2244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6" name="Rectangle 143"/>
            <p:cNvSpPr>
              <a:spLocks noChangeArrowheads="1"/>
            </p:cNvSpPr>
            <p:nvPr/>
          </p:nvSpPr>
          <p:spPr bwMode="auto">
            <a:xfrm>
              <a:off x="4517" y="224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7" name="Rectangle 144"/>
            <p:cNvSpPr>
              <a:spLocks noChangeArrowheads="1"/>
            </p:cNvSpPr>
            <p:nvPr/>
          </p:nvSpPr>
          <p:spPr bwMode="auto">
            <a:xfrm>
              <a:off x="3037" y="267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8" name="Rectangle 145"/>
            <p:cNvSpPr>
              <a:spLocks noChangeArrowheads="1"/>
            </p:cNvSpPr>
            <p:nvPr/>
          </p:nvSpPr>
          <p:spPr bwMode="auto">
            <a:xfrm>
              <a:off x="3212" y="268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9" name="Rectangle 146"/>
            <p:cNvSpPr>
              <a:spLocks noChangeArrowheads="1"/>
            </p:cNvSpPr>
            <p:nvPr/>
          </p:nvSpPr>
          <p:spPr bwMode="auto">
            <a:xfrm>
              <a:off x="3380" y="2724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0" name="Rectangle 147"/>
            <p:cNvSpPr>
              <a:spLocks noChangeArrowheads="1"/>
            </p:cNvSpPr>
            <p:nvPr/>
          </p:nvSpPr>
          <p:spPr bwMode="auto">
            <a:xfrm>
              <a:off x="3570" y="2668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1" name="Rectangle 148"/>
            <p:cNvSpPr>
              <a:spLocks noChangeArrowheads="1"/>
            </p:cNvSpPr>
            <p:nvPr/>
          </p:nvSpPr>
          <p:spPr bwMode="auto">
            <a:xfrm>
              <a:off x="3766" y="2731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2" name="Rectangle 149"/>
            <p:cNvSpPr>
              <a:spLocks noChangeArrowheads="1"/>
            </p:cNvSpPr>
            <p:nvPr/>
          </p:nvSpPr>
          <p:spPr bwMode="auto">
            <a:xfrm>
              <a:off x="3970" y="2661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3" name="Rectangle 150"/>
            <p:cNvSpPr>
              <a:spLocks noChangeArrowheads="1"/>
            </p:cNvSpPr>
            <p:nvPr/>
          </p:nvSpPr>
          <p:spPr bwMode="auto">
            <a:xfrm>
              <a:off x="4736" y="2654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4" name="Rectangle 151"/>
            <p:cNvSpPr>
              <a:spLocks noChangeArrowheads="1"/>
            </p:cNvSpPr>
            <p:nvPr/>
          </p:nvSpPr>
          <p:spPr bwMode="auto">
            <a:xfrm>
              <a:off x="4965" y="2654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5" name="Rectangle 152"/>
            <p:cNvSpPr>
              <a:spLocks noChangeArrowheads="1"/>
            </p:cNvSpPr>
            <p:nvPr/>
          </p:nvSpPr>
          <p:spPr bwMode="auto">
            <a:xfrm>
              <a:off x="5121" y="267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6" name="Rectangle 153"/>
            <p:cNvSpPr>
              <a:spLocks noChangeArrowheads="1"/>
            </p:cNvSpPr>
            <p:nvPr/>
          </p:nvSpPr>
          <p:spPr bwMode="auto">
            <a:xfrm>
              <a:off x="4146" y="270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7" name="Rectangle 154"/>
            <p:cNvSpPr>
              <a:spLocks noChangeArrowheads="1"/>
            </p:cNvSpPr>
            <p:nvPr/>
          </p:nvSpPr>
          <p:spPr bwMode="auto">
            <a:xfrm>
              <a:off x="4349" y="267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8" name="Rectangle 155"/>
            <p:cNvSpPr>
              <a:spLocks noChangeArrowheads="1"/>
            </p:cNvSpPr>
            <p:nvPr/>
          </p:nvSpPr>
          <p:spPr bwMode="auto">
            <a:xfrm>
              <a:off x="4524" y="269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9" name="Rectangle 156"/>
            <p:cNvSpPr>
              <a:spLocks noChangeArrowheads="1"/>
            </p:cNvSpPr>
            <p:nvPr/>
          </p:nvSpPr>
          <p:spPr bwMode="auto">
            <a:xfrm>
              <a:off x="3037" y="246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0" name="Rectangle 157"/>
            <p:cNvSpPr>
              <a:spLocks noChangeArrowheads="1"/>
            </p:cNvSpPr>
            <p:nvPr/>
          </p:nvSpPr>
          <p:spPr bwMode="auto">
            <a:xfrm>
              <a:off x="3205" y="2451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1" name="Rectangle 158"/>
            <p:cNvSpPr>
              <a:spLocks noChangeArrowheads="1"/>
            </p:cNvSpPr>
            <p:nvPr/>
          </p:nvSpPr>
          <p:spPr bwMode="auto">
            <a:xfrm>
              <a:off x="3387" y="247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2" name="Rectangle 159"/>
            <p:cNvSpPr>
              <a:spLocks noChangeArrowheads="1"/>
            </p:cNvSpPr>
            <p:nvPr/>
          </p:nvSpPr>
          <p:spPr bwMode="auto">
            <a:xfrm>
              <a:off x="3606" y="250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" name="Rectangle 160"/>
            <p:cNvSpPr>
              <a:spLocks noChangeArrowheads="1"/>
            </p:cNvSpPr>
            <p:nvPr/>
          </p:nvSpPr>
          <p:spPr bwMode="auto">
            <a:xfrm>
              <a:off x="3767" y="252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4" name="Rectangle 161"/>
            <p:cNvSpPr>
              <a:spLocks noChangeArrowheads="1"/>
            </p:cNvSpPr>
            <p:nvPr/>
          </p:nvSpPr>
          <p:spPr bwMode="auto">
            <a:xfrm>
              <a:off x="3929" y="247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5" name="Rectangle 162"/>
            <p:cNvSpPr>
              <a:spLocks noChangeArrowheads="1"/>
            </p:cNvSpPr>
            <p:nvPr/>
          </p:nvSpPr>
          <p:spPr bwMode="auto">
            <a:xfrm>
              <a:off x="4687" y="2458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6" name="Rectangle 163"/>
            <p:cNvSpPr>
              <a:spLocks noChangeArrowheads="1"/>
            </p:cNvSpPr>
            <p:nvPr/>
          </p:nvSpPr>
          <p:spPr bwMode="auto">
            <a:xfrm>
              <a:off x="4889" y="250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7" name="Rectangle 164"/>
            <p:cNvSpPr>
              <a:spLocks noChangeArrowheads="1"/>
            </p:cNvSpPr>
            <p:nvPr/>
          </p:nvSpPr>
          <p:spPr bwMode="auto">
            <a:xfrm>
              <a:off x="5170" y="246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8" name="Rectangle 165"/>
            <p:cNvSpPr>
              <a:spLocks noChangeArrowheads="1"/>
            </p:cNvSpPr>
            <p:nvPr/>
          </p:nvSpPr>
          <p:spPr bwMode="auto">
            <a:xfrm>
              <a:off x="4146" y="2451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9" name="Rectangle 166"/>
            <p:cNvSpPr>
              <a:spLocks noChangeArrowheads="1"/>
            </p:cNvSpPr>
            <p:nvPr/>
          </p:nvSpPr>
          <p:spPr bwMode="auto">
            <a:xfrm>
              <a:off x="4335" y="243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0" name="Rectangle 167"/>
            <p:cNvSpPr>
              <a:spLocks noChangeArrowheads="1"/>
            </p:cNvSpPr>
            <p:nvPr/>
          </p:nvSpPr>
          <p:spPr bwMode="auto">
            <a:xfrm>
              <a:off x="4484" y="2458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1" name="Rectangle 168"/>
            <p:cNvSpPr>
              <a:spLocks noChangeArrowheads="1"/>
            </p:cNvSpPr>
            <p:nvPr/>
          </p:nvSpPr>
          <p:spPr bwMode="auto">
            <a:xfrm>
              <a:off x="3806" y="1281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2" name="Rectangle 169"/>
            <p:cNvSpPr>
              <a:spLocks noChangeArrowheads="1"/>
            </p:cNvSpPr>
            <p:nvPr/>
          </p:nvSpPr>
          <p:spPr bwMode="auto">
            <a:xfrm>
              <a:off x="3990" y="1267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3" name="Rectangle 170"/>
            <p:cNvSpPr>
              <a:spLocks noChangeArrowheads="1"/>
            </p:cNvSpPr>
            <p:nvPr/>
          </p:nvSpPr>
          <p:spPr bwMode="auto">
            <a:xfrm>
              <a:off x="4165" y="131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4" name="Rectangle 171"/>
            <p:cNvSpPr>
              <a:spLocks noChangeArrowheads="1"/>
            </p:cNvSpPr>
            <p:nvPr/>
          </p:nvSpPr>
          <p:spPr bwMode="auto">
            <a:xfrm>
              <a:off x="4327" y="126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5" name="Rectangle 172"/>
            <p:cNvSpPr>
              <a:spLocks noChangeArrowheads="1"/>
            </p:cNvSpPr>
            <p:nvPr/>
          </p:nvSpPr>
          <p:spPr bwMode="auto">
            <a:xfrm>
              <a:off x="3379" y="1467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6" name="Rectangle 173"/>
            <p:cNvSpPr>
              <a:spLocks noChangeArrowheads="1"/>
            </p:cNvSpPr>
            <p:nvPr/>
          </p:nvSpPr>
          <p:spPr bwMode="auto">
            <a:xfrm>
              <a:off x="3576" y="142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7" name="Rectangle 174"/>
            <p:cNvSpPr>
              <a:spLocks noChangeArrowheads="1"/>
            </p:cNvSpPr>
            <p:nvPr/>
          </p:nvSpPr>
          <p:spPr bwMode="auto">
            <a:xfrm>
              <a:off x="3765" y="145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8" name="Rectangle 175"/>
            <p:cNvSpPr>
              <a:spLocks noChangeArrowheads="1"/>
            </p:cNvSpPr>
            <p:nvPr/>
          </p:nvSpPr>
          <p:spPr bwMode="auto">
            <a:xfrm>
              <a:off x="3941" y="146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9" name="Rectangle 176"/>
            <p:cNvSpPr>
              <a:spLocks noChangeArrowheads="1"/>
            </p:cNvSpPr>
            <p:nvPr/>
          </p:nvSpPr>
          <p:spPr bwMode="auto">
            <a:xfrm>
              <a:off x="4693" y="147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0" name="Rectangle 177"/>
            <p:cNvSpPr>
              <a:spLocks noChangeArrowheads="1"/>
            </p:cNvSpPr>
            <p:nvPr/>
          </p:nvSpPr>
          <p:spPr bwMode="auto">
            <a:xfrm>
              <a:off x="4144" y="1494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1" name="Rectangle 178"/>
            <p:cNvSpPr>
              <a:spLocks noChangeArrowheads="1"/>
            </p:cNvSpPr>
            <p:nvPr/>
          </p:nvSpPr>
          <p:spPr bwMode="auto">
            <a:xfrm>
              <a:off x="4355" y="145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2" name="Rectangle 179"/>
            <p:cNvSpPr>
              <a:spLocks noChangeArrowheads="1"/>
            </p:cNvSpPr>
            <p:nvPr/>
          </p:nvSpPr>
          <p:spPr bwMode="auto">
            <a:xfrm>
              <a:off x="4509" y="146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3" name="Rectangle 180"/>
            <p:cNvSpPr>
              <a:spLocks noChangeArrowheads="1"/>
            </p:cNvSpPr>
            <p:nvPr/>
          </p:nvSpPr>
          <p:spPr bwMode="auto">
            <a:xfrm>
              <a:off x="3204" y="186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4" name="Rectangle 181"/>
            <p:cNvSpPr>
              <a:spLocks noChangeArrowheads="1"/>
            </p:cNvSpPr>
            <p:nvPr/>
          </p:nvSpPr>
          <p:spPr bwMode="auto">
            <a:xfrm>
              <a:off x="3428" y="186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5" name="Rectangle 182"/>
            <p:cNvSpPr>
              <a:spLocks noChangeArrowheads="1"/>
            </p:cNvSpPr>
            <p:nvPr/>
          </p:nvSpPr>
          <p:spPr bwMode="auto">
            <a:xfrm>
              <a:off x="3597" y="186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6" name="Rectangle 183"/>
            <p:cNvSpPr>
              <a:spLocks noChangeArrowheads="1"/>
            </p:cNvSpPr>
            <p:nvPr/>
          </p:nvSpPr>
          <p:spPr bwMode="auto">
            <a:xfrm>
              <a:off x="3786" y="186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7" name="Rectangle 184"/>
            <p:cNvSpPr>
              <a:spLocks noChangeArrowheads="1"/>
            </p:cNvSpPr>
            <p:nvPr/>
          </p:nvSpPr>
          <p:spPr bwMode="auto">
            <a:xfrm>
              <a:off x="3976" y="186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8" name="Rectangle 185"/>
            <p:cNvSpPr>
              <a:spLocks noChangeArrowheads="1"/>
            </p:cNvSpPr>
            <p:nvPr/>
          </p:nvSpPr>
          <p:spPr bwMode="auto">
            <a:xfrm>
              <a:off x="4734" y="186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9" name="Rectangle 186"/>
            <p:cNvSpPr>
              <a:spLocks noChangeArrowheads="1"/>
            </p:cNvSpPr>
            <p:nvPr/>
          </p:nvSpPr>
          <p:spPr bwMode="auto">
            <a:xfrm>
              <a:off x="4938" y="187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0" name="Rectangle 187"/>
            <p:cNvSpPr>
              <a:spLocks noChangeArrowheads="1"/>
            </p:cNvSpPr>
            <p:nvPr/>
          </p:nvSpPr>
          <p:spPr bwMode="auto">
            <a:xfrm>
              <a:off x="4165" y="188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1" name="Rectangle 188"/>
            <p:cNvSpPr>
              <a:spLocks noChangeArrowheads="1"/>
            </p:cNvSpPr>
            <p:nvPr/>
          </p:nvSpPr>
          <p:spPr bwMode="auto">
            <a:xfrm>
              <a:off x="4342" y="187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2" name="Rectangle 189"/>
            <p:cNvSpPr>
              <a:spLocks noChangeArrowheads="1"/>
            </p:cNvSpPr>
            <p:nvPr/>
          </p:nvSpPr>
          <p:spPr bwMode="auto">
            <a:xfrm>
              <a:off x="4537" y="1828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3" name="Rectangle 190"/>
            <p:cNvSpPr>
              <a:spLocks noChangeArrowheads="1"/>
            </p:cNvSpPr>
            <p:nvPr/>
          </p:nvSpPr>
          <p:spPr bwMode="auto">
            <a:xfrm>
              <a:off x="3191" y="166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4" name="Rectangle 191"/>
            <p:cNvSpPr>
              <a:spLocks noChangeArrowheads="1"/>
            </p:cNvSpPr>
            <p:nvPr/>
          </p:nvSpPr>
          <p:spPr bwMode="auto">
            <a:xfrm>
              <a:off x="3379" y="1694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5" name="Rectangle 192"/>
            <p:cNvSpPr>
              <a:spLocks noChangeArrowheads="1"/>
            </p:cNvSpPr>
            <p:nvPr/>
          </p:nvSpPr>
          <p:spPr bwMode="auto">
            <a:xfrm>
              <a:off x="3583" y="164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6" name="Rectangle 193"/>
            <p:cNvSpPr>
              <a:spLocks noChangeArrowheads="1"/>
            </p:cNvSpPr>
            <p:nvPr/>
          </p:nvSpPr>
          <p:spPr bwMode="auto">
            <a:xfrm>
              <a:off x="3779" y="1645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7" name="Rectangle 194"/>
            <p:cNvSpPr>
              <a:spLocks noChangeArrowheads="1"/>
            </p:cNvSpPr>
            <p:nvPr/>
          </p:nvSpPr>
          <p:spPr bwMode="auto">
            <a:xfrm>
              <a:off x="3955" y="168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8" name="Rectangle 195"/>
            <p:cNvSpPr>
              <a:spLocks noChangeArrowheads="1"/>
            </p:cNvSpPr>
            <p:nvPr/>
          </p:nvSpPr>
          <p:spPr bwMode="auto">
            <a:xfrm>
              <a:off x="4734" y="168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9" name="Rectangle 196"/>
            <p:cNvSpPr>
              <a:spLocks noChangeArrowheads="1"/>
            </p:cNvSpPr>
            <p:nvPr/>
          </p:nvSpPr>
          <p:spPr bwMode="auto">
            <a:xfrm>
              <a:off x="4923" y="1624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0" name="Rectangle 197"/>
            <p:cNvSpPr>
              <a:spLocks noChangeArrowheads="1"/>
            </p:cNvSpPr>
            <p:nvPr/>
          </p:nvSpPr>
          <p:spPr bwMode="auto">
            <a:xfrm>
              <a:off x="4165" y="165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1" name="Rectangle 198"/>
            <p:cNvSpPr>
              <a:spLocks noChangeArrowheads="1"/>
            </p:cNvSpPr>
            <p:nvPr/>
          </p:nvSpPr>
          <p:spPr bwMode="auto">
            <a:xfrm>
              <a:off x="4355" y="165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" name="Rectangle 199"/>
            <p:cNvSpPr>
              <a:spLocks noChangeArrowheads="1"/>
            </p:cNvSpPr>
            <p:nvPr/>
          </p:nvSpPr>
          <p:spPr bwMode="auto">
            <a:xfrm>
              <a:off x="4551" y="1631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3" name="Rectangle 200"/>
            <p:cNvSpPr>
              <a:spLocks noChangeArrowheads="1"/>
            </p:cNvSpPr>
            <p:nvPr/>
          </p:nvSpPr>
          <p:spPr bwMode="auto">
            <a:xfrm>
              <a:off x="3211" y="2877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4" name="Rectangle 201"/>
            <p:cNvSpPr>
              <a:spLocks noChangeArrowheads="1"/>
            </p:cNvSpPr>
            <p:nvPr/>
          </p:nvSpPr>
          <p:spPr bwMode="auto">
            <a:xfrm>
              <a:off x="3393" y="2891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5" name="Rectangle 202"/>
            <p:cNvSpPr>
              <a:spLocks noChangeArrowheads="1"/>
            </p:cNvSpPr>
            <p:nvPr/>
          </p:nvSpPr>
          <p:spPr bwMode="auto">
            <a:xfrm>
              <a:off x="3583" y="286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6" name="Rectangle 203"/>
            <p:cNvSpPr>
              <a:spLocks noChangeArrowheads="1"/>
            </p:cNvSpPr>
            <p:nvPr/>
          </p:nvSpPr>
          <p:spPr bwMode="auto">
            <a:xfrm>
              <a:off x="3772" y="2884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7" name="Rectangle 204"/>
            <p:cNvSpPr>
              <a:spLocks noChangeArrowheads="1"/>
            </p:cNvSpPr>
            <p:nvPr/>
          </p:nvSpPr>
          <p:spPr bwMode="auto">
            <a:xfrm>
              <a:off x="3983" y="283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8" name="Rectangle 205"/>
            <p:cNvSpPr>
              <a:spLocks noChangeArrowheads="1"/>
            </p:cNvSpPr>
            <p:nvPr/>
          </p:nvSpPr>
          <p:spPr bwMode="auto">
            <a:xfrm>
              <a:off x="4754" y="285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9" name="Rectangle 206"/>
            <p:cNvSpPr>
              <a:spLocks noChangeArrowheads="1"/>
            </p:cNvSpPr>
            <p:nvPr/>
          </p:nvSpPr>
          <p:spPr bwMode="auto">
            <a:xfrm>
              <a:off x="4944" y="287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0" name="Rectangle 207"/>
            <p:cNvSpPr>
              <a:spLocks noChangeArrowheads="1"/>
            </p:cNvSpPr>
            <p:nvPr/>
          </p:nvSpPr>
          <p:spPr bwMode="auto">
            <a:xfrm>
              <a:off x="4172" y="291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1" name="Rectangle 208"/>
            <p:cNvSpPr>
              <a:spLocks noChangeArrowheads="1"/>
            </p:cNvSpPr>
            <p:nvPr/>
          </p:nvSpPr>
          <p:spPr bwMode="auto">
            <a:xfrm>
              <a:off x="4383" y="28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2" name="Rectangle 209"/>
            <p:cNvSpPr>
              <a:spLocks noChangeArrowheads="1"/>
            </p:cNvSpPr>
            <p:nvPr/>
          </p:nvSpPr>
          <p:spPr bwMode="auto">
            <a:xfrm>
              <a:off x="4558" y="2891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3" name="Rectangle 210"/>
            <p:cNvSpPr>
              <a:spLocks noChangeArrowheads="1"/>
            </p:cNvSpPr>
            <p:nvPr/>
          </p:nvSpPr>
          <p:spPr bwMode="auto">
            <a:xfrm>
              <a:off x="3218" y="30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4" name="Rectangle 211"/>
            <p:cNvSpPr>
              <a:spLocks noChangeArrowheads="1"/>
            </p:cNvSpPr>
            <p:nvPr/>
          </p:nvSpPr>
          <p:spPr bwMode="auto">
            <a:xfrm>
              <a:off x="3379" y="3097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5" name="Rectangle 212"/>
            <p:cNvSpPr>
              <a:spLocks noChangeArrowheads="1"/>
            </p:cNvSpPr>
            <p:nvPr/>
          </p:nvSpPr>
          <p:spPr bwMode="auto">
            <a:xfrm>
              <a:off x="3569" y="305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6" name="Rectangle 213"/>
            <p:cNvSpPr>
              <a:spLocks noChangeArrowheads="1"/>
            </p:cNvSpPr>
            <p:nvPr/>
          </p:nvSpPr>
          <p:spPr bwMode="auto">
            <a:xfrm>
              <a:off x="3744" y="3084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7" name="Rectangle 214"/>
            <p:cNvSpPr>
              <a:spLocks noChangeArrowheads="1"/>
            </p:cNvSpPr>
            <p:nvPr/>
          </p:nvSpPr>
          <p:spPr bwMode="auto">
            <a:xfrm>
              <a:off x="3934" y="30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8" name="Rectangle 215"/>
            <p:cNvSpPr>
              <a:spLocks noChangeArrowheads="1"/>
            </p:cNvSpPr>
            <p:nvPr/>
          </p:nvSpPr>
          <p:spPr bwMode="auto">
            <a:xfrm>
              <a:off x="4727" y="309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9" name="Rectangle 216"/>
            <p:cNvSpPr>
              <a:spLocks noChangeArrowheads="1"/>
            </p:cNvSpPr>
            <p:nvPr/>
          </p:nvSpPr>
          <p:spPr bwMode="auto">
            <a:xfrm>
              <a:off x="4923" y="3070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0" name="Rectangle 217"/>
            <p:cNvSpPr>
              <a:spLocks noChangeArrowheads="1"/>
            </p:cNvSpPr>
            <p:nvPr/>
          </p:nvSpPr>
          <p:spPr bwMode="auto">
            <a:xfrm>
              <a:off x="4179" y="3097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1" name="Rectangle 218"/>
            <p:cNvSpPr>
              <a:spLocks noChangeArrowheads="1"/>
            </p:cNvSpPr>
            <p:nvPr/>
          </p:nvSpPr>
          <p:spPr bwMode="auto">
            <a:xfrm>
              <a:off x="4334" y="3077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2" name="Rectangle 219"/>
            <p:cNvSpPr>
              <a:spLocks noChangeArrowheads="1"/>
            </p:cNvSpPr>
            <p:nvPr/>
          </p:nvSpPr>
          <p:spPr bwMode="auto">
            <a:xfrm>
              <a:off x="4530" y="3084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3" name="Rectangle 220"/>
            <p:cNvSpPr>
              <a:spLocks noChangeArrowheads="1"/>
            </p:cNvSpPr>
            <p:nvPr/>
          </p:nvSpPr>
          <p:spPr bwMode="auto">
            <a:xfrm>
              <a:off x="3786" y="3479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4" name="Rectangle 221"/>
            <p:cNvSpPr>
              <a:spLocks noChangeArrowheads="1"/>
            </p:cNvSpPr>
            <p:nvPr/>
          </p:nvSpPr>
          <p:spPr bwMode="auto">
            <a:xfrm>
              <a:off x="3976" y="3458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5" name="Rectangle 222"/>
            <p:cNvSpPr>
              <a:spLocks noChangeArrowheads="1"/>
            </p:cNvSpPr>
            <p:nvPr/>
          </p:nvSpPr>
          <p:spPr bwMode="auto">
            <a:xfrm>
              <a:off x="4165" y="347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6" name="Rectangle 223"/>
            <p:cNvSpPr>
              <a:spLocks noChangeArrowheads="1"/>
            </p:cNvSpPr>
            <p:nvPr/>
          </p:nvSpPr>
          <p:spPr bwMode="auto">
            <a:xfrm>
              <a:off x="4376" y="3472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7" name="Rectangle 224"/>
            <p:cNvSpPr>
              <a:spLocks noChangeArrowheads="1"/>
            </p:cNvSpPr>
            <p:nvPr/>
          </p:nvSpPr>
          <p:spPr bwMode="auto">
            <a:xfrm>
              <a:off x="3407" y="327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8" name="Rectangle 225"/>
            <p:cNvSpPr>
              <a:spLocks noChangeArrowheads="1"/>
            </p:cNvSpPr>
            <p:nvPr/>
          </p:nvSpPr>
          <p:spPr bwMode="auto">
            <a:xfrm>
              <a:off x="3590" y="3248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9" name="Rectangle 226"/>
            <p:cNvSpPr>
              <a:spLocks noChangeArrowheads="1"/>
            </p:cNvSpPr>
            <p:nvPr/>
          </p:nvSpPr>
          <p:spPr bwMode="auto">
            <a:xfrm>
              <a:off x="3793" y="3304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0" name="Rectangle 227"/>
            <p:cNvSpPr>
              <a:spLocks noChangeArrowheads="1"/>
            </p:cNvSpPr>
            <p:nvPr/>
          </p:nvSpPr>
          <p:spPr bwMode="auto">
            <a:xfrm>
              <a:off x="3976" y="3248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1" name="Rectangle 228"/>
            <p:cNvSpPr>
              <a:spLocks noChangeArrowheads="1"/>
            </p:cNvSpPr>
            <p:nvPr/>
          </p:nvSpPr>
          <p:spPr bwMode="auto">
            <a:xfrm>
              <a:off x="4741" y="327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2" name="Rectangle 229"/>
            <p:cNvSpPr>
              <a:spLocks noChangeArrowheads="1"/>
            </p:cNvSpPr>
            <p:nvPr/>
          </p:nvSpPr>
          <p:spPr bwMode="auto">
            <a:xfrm>
              <a:off x="4165" y="3276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3" name="Rectangle 230"/>
            <p:cNvSpPr>
              <a:spLocks noChangeArrowheads="1"/>
            </p:cNvSpPr>
            <p:nvPr/>
          </p:nvSpPr>
          <p:spPr bwMode="auto">
            <a:xfrm>
              <a:off x="4355" y="328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4" name="Rectangle 231"/>
            <p:cNvSpPr>
              <a:spLocks noChangeArrowheads="1"/>
            </p:cNvSpPr>
            <p:nvPr/>
          </p:nvSpPr>
          <p:spPr bwMode="auto">
            <a:xfrm>
              <a:off x="4516" y="3283"/>
              <a:ext cx="115" cy="1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ClrTx/>
                <a:buSzTx/>
              </a:pPr>
              <a:endParaRPr lang="en-US" sz="18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35" name="Rectangle 232"/>
          <p:cNvSpPr>
            <a:spLocks noChangeArrowheads="1"/>
          </p:cNvSpPr>
          <p:nvPr/>
        </p:nvSpPr>
        <p:spPr bwMode="auto">
          <a:xfrm>
            <a:off x="594814" y="2033520"/>
            <a:ext cx="3677261" cy="39032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4625" indent="-174625" algn="l" eaLnBrk="1" hangingPunct="1">
              <a:lnSpc>
                <a:spcPct val="150000"/>
              </a:lnSpc>
              <a:spcBef>
                <a:spcPts val="0"/>
              </a:spcBef>
              <a:buClr>
                <a:srgbClr val="1F497D"/>
              </a:buClr>
              <a:buSzPct val="135000"/>
              <a:buFont typeface="Arial" charset="0"/>
              <a:buNone/>
              <a:defRPr/>
            </a:pPr>
            <a:r>
              <a:rPr lang="en-US" sz="2400" dirty="0">
                <a:solidFill>
                  <a:srgbClr val="0000FF"/>
                </a:solidFill>
                <a:cs typeface="Arial" charset="0"/>
              </a:rPr>
              <a:t>Highlights</a:t>
            </a:r>
          </a:p>
          <a:p>
            <a:pPr marL="174625" indent="-174625" algn="l" eaLnBrk="1" hangingPunct="1"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Symbol" pitchFamily="18" charset="2"/>
              <a:buChar char="·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Die placement is non-systematic and printed field will have different registration errors</a:t>
            </a:r>
          </a:p>
          <a:p>
            <a:pPr marL="174625" indent="-174625" algn="l" eaLnBrk="1" hangingPunct="1"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Symbol" pitchFamily="18" charset="2"/>
              <a:buChar char="·"/>
              <a:defRPr/>
            </a:pPr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Critical concern is overlay to support tight design rule</a:t>
            </a:r>
          </a:p>
          <a:p>
            <a:pPr marL="174625" indent="-174625" algn="l" eaLnBrk="1" hangingPunct="1"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Symbol" pitchFamily="18" charset="2"/>
              <a:buChar char="·"/>
              <a:defRPr/>
            </a:pPr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Alignment mode and lithography field size considerations</a:t>
            </a:r>
            <a:endParaRPr lang="en-US" sz="2000" b="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236" name="Rectangle 5"/>
          <p:cNvSpPr>
            <a:spLocks noChangeArrowheads="1"/>
          </p:cNvSpPr>
          <p:nvPr/>
        </p:nvSpPr>
        <p:spPr bwMode="auto">
          <a:xfrm>
            <a:off x="42863" y="714375"/>
            <a:ext cx="9067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dirty="0" smtClean="0">
                <a:latin typeface="Arial" charset="0"/>
              </a:rPr>
              <a:t>Reconstituted Wafer</a:t>
            </a:r>
            <a:endParaRPr lang="en-US" sz="4400" b="0" dirty="0">
              <a:latin typeface="Arial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719727" y="1337480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(Fan-Out)</a:t>
            </a:r>
            <a:endParaRPr lang="en-US" dirty="0"/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39" name="Rectangle 238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5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240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301" name="Rectangle 300"/>
          <p:cNvSpPr/>
          <p:nvPr/>
        </p:nvSpPr>
        <p:spPr bwMode="auto">
          <a:xfrm>
            <a:off x="928047" y="5991366"/>
            <a:ext cx="668741" cy="28660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05107" y="5198715"/>
            <a:ext cx="6495691" cy="730717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4625" indent="-17462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1800" b="0" dirty="0" smtClean="0">
                <a:latin typeface="Arial Narrow" pitchFamily="34" charset="0"/>
              </a:rPr>
              <a:t>EGA </a:t>
            </a:r>
            <a:r>
              <a:rPr lang="en-US" sz="1800" b="0" dirty="0">
                <a:latin typeface="Arial Narrow" pitchFamily="34" charset="0"/>
              </a:rPr>
              <a:t>overlay is not strongly affected by field size </a:t>
            </a:r>
          </a:p>
          <a:p>
            <a:pPr marL="174625" indent="-17462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1800" b="0" dirty="0">
                <a:latin typeface="Arial Narrow" pitchFamily="34" charset="0"/>
              </a:rPr>
              <a:t>Site-by-Site </a:t>
            </a:r>
            <a:r>
              <a:rPr lang="en-US" sz="1800" b="0" dirty="0" smtClean="0">
                <a:latin typeface="Arial Narrow" pitchFamily="34" charset="0"/>
              </a:rPr>
              <a:t>(SXS) overlay </a:t>
            </a:r>
            <a:r>
              <a:rPr lang="en-US" sz="1800" b="0" dirty="0">
                <a:latin typeface="Arial Narrow" pitchFamily="34" charset="0"/>
              </a:rPr>
              <a:t>improves with smaller field </a:t>
            </a:r>
            <a:r>
              <a:rPr lang="en-US" sz="1800" b="0" dirty="0" smtClean="0">
                <a:latin typeface="Arial Narrow" pitchFamily="34" charset="0"/>
              </a:rPr>
              <a:t>size selection</a:t>
            </a:r>
            <a:endParaRPr lang="en-US" sz="1800" b="0" dirty="0">
              <a:latin typeface="Arial Narrow" pitchFamily="34" charset="0"/>
            </a:endParaRPr>
          </a:p>
        </p:txBody>
      </p:sp>
      <p:pic>
        <p:nvPicPr>
          <p:cNvPr id="318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9601" y="1504245"/>
            <a:ext cx="3952875" cy="366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5787"/>
            <a:ext cx="9144000" cy="914400"/>
          </a:xfrm>
        </p:spPr>
        <p:txBody>
          <a:bodyPr anchor="ctr"/>
          <a:lstStyle/>
          <a:p>
            <a:pPr algn="ctr" eaLnBrk="1" hangingPunct="1"/>
            <a:r>
              <a:rPr lang="en-US" sz="3600" b="1" dirty="0" smtClean="0">
                <a:latin typeface="+mn-lt"/>
              </a:rPr>
              <a:t>Reconstituted Wafer Overlay</a:t>
            </a:r>
            <a:endParaRPr lang="en-US" sz="2400" b="0" dirty="0" smtClean="0">
              <a:latin typeface="+mn-lt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124233" y="4832263"/>
            <a:ext cx="111158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charset="0"/>
              </a:rPr>
              <a:t>5x3 Array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284812" y="2947136"/>
            <a:ext cx="111158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charset="0"/>
                <a:ea typeface="SimSun-PUA" pitchFamily="2" charset="-122"/>
              </a:rPr>
              <a:t>2x2 Array</a:t>
            </a:r>
          </a:p>
        </p:txBody>
      </p:sp>
      <p:grpSp>
        <p:nvGrpSpPr>
          <p:cNvPr id="12" name="Group 289"/>
          <p:cNvGrpSpPr>
            <a:grpSpLocks/>
          </p:cNvGrpSpPr>
          <p:nvPr/>
        </p:nvGrpSpPr>
        <p:grpSpPr bwMode="auto">
          <a:xfrm>
            <a:off x="1259373" y="3414250"/>
            <a:ext cx="2697481" cy="1417320"/>
            <a:chOff x="2648" y="1294"/>
            <a:chExt cx="2832" cy="1488"/>
          </a:xfrm>
        </p:grpSpPr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2720" y="1342"/>
              <a:ext cx="384" cy="336"/>
              <a:chOff x="624" y="2400"/>
              <a:chExt cx="384" cy="336"/>
            </a:xfrm>
          </p:grpSpPr>
          <p:sp>
            <p:nvSpPr>
              <p:cNvPr id="211" name="Rectangle 17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2" name="Group 18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222" name="Line 19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20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21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220" name="Line 22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23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24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218" name="Line 25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26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27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216" name="Line 28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29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30"/>
            <p:cNvGrpSpPr>
              <a:grpSpLocks/>
            </p:cNvGrpSpPr>
            <p:nvPr/>
          </p:nvGrpSpPr>
          <p:grpSpPr bwMode="auto">
            <a:xfrm>
              <a:off x="3296" y="1342"/>
              <a:ext cx="384" cy="336"/>
              <a:chOff x="624" y="2400"/>
              <a:chExt cx="384" cy="336"/>
            </a:xfrm>
          </p:grpSpPr>
          <p:sp>
            <p:nvSpPr>
              <p:cNvPr id="198" name="Rectangle 31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9" name="Group 32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209" name="Line 33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34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0" name="Group 35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207" name="Line 36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37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1" name="Group 38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205" name="Line 39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40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2" name="Group 41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203" name="Line 42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43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872" y="1342"/>
              <a:ext cx="384" cy="336"/>
              <a:chOff x="624" y="2400"/>
              <a:chExt cx="384" cy="336"/>
            </a:xfrm>
          </p:grpSpPr>
          <p:sp>
            <p:nvSpPr>
              <p:cNvPr id="185" name="Rectangle 45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6" name="Group 46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196" name="Line 47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48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49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194" name="Line 50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51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" name="Group 52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192" name="Line 53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54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9" name="Group 55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190" name="Line 56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57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4448" y="1342"/>
              <a:ext cx="384" cy="336"/>
              <a:chOff x="624" y="2400"/>
              <a:chExt cx="384" cy="336"/>
            </a:xfrm>
          </p:grpSpPr>
          <p:sp>
            <p:nvSpPr>
              <p:cNvPr id="172" name="Rectangle 59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3" name="Group 60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183" name="Line 61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62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" name="Group 63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181" name="Line 64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65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" name="Group 66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179" name="Line 67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68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6" name="Group 69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177" name="Line 70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71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72"/>
            <p:cNvGrpSpPr>
              <a:grpSpLocks/>
            </p:cNvGrpSpPr>
            <p:nvPr/>
          </p:nvGrpSpPr>
          <p:grpSpPr bwMode="auto">
            <a:xfrm>
              <a:off x="5024" y="1342"/>
              <a:ext cx="384" cy="336"/>
              <a:chOff x="624" y="2400"/>
              <a:chExt cx="384" cy="336"/>
            </a:xfrm>
          </p:grpSpPr>
          <p:sp>
            <p:nvSpPr>
              <p:cNvPr id="159" name="Rectangle 73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0" name="Group 74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170" name="Line 75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76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77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168" name="Line 78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79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80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166" name="Line 81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82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83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164" name="Line 84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85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86"/>
            <p:cNvGrpSpPr>
              <a:grpSpLocks/>
            </p:cNvGrpSpPr>
            <p:nvPr/>
          </p:nvGrpSpPr>
          <p:grpSpPr bwMode="auto">
            <a:xfrm>
              <a:off x="2720" y="1870"/>
              <a:ext cx="384" cy="336"/>
              <a:chOff x="624" y="2400"/>
              <a:chExt cx="384" cy="336"/>
            </a:xfrm>
          </p:grpSpPr>
          <p:sp>
            <p:nvSpPr>
              <p:cNvPr id="146" name="Rectangle 87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7" name="Group 88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157" name="Line 89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90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8" name="Group 91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155" name="Line 92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93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" name="Group 94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153" name="Line 95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96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0" name="Group 97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151" name="Line 98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99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100"/>
            <p:cNvGrpSpPr>
              <a:grpSpLocks/>
            </p:cNvGrpSpPr>
            <p:nvPr/>
          </p:nvGrpSpPr>
          <p:grpSpPr bwMode="auto">
            <a:xfrm>
              <a:off x="3296" y="1870"/>
              <a:ext cx="384" cy="336"/>
              <a:chOff x="624" y="2400"/>
              <a:chExt cx="384" cy="336"/>
            </a:xfrm>
          </p:grpSpPr>
          <p:sp>
            <p:nvSpPr>
              <p:cNvPr id="133" name="Rectangle 101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" name="Group 102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144" name="Line 103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04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05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142" name="Line 106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07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108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140" name="Line 109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110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111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138" name="Line 112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13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" name="Group 114"/>
            <p:cNvGrpSpPr>
              <a:grpSpLocks/>
            </p:cNvGrpSpPr>
            <p:nvPr/>
          </p:nvGrpSpPr>
          <p:grpSpPr bwMode="auto">
            <a:xfrm>
              <a:off x="3872" y="1870"/>
              <a:ext cx="384" cy="336"/>
              <a:chOff x="624" y="2400"/>
              <a:chExt cx="384" cy="336"/>
            </a:xfrm>
          </p:grpSpPr>
          <p:sp>
            <p:nvSpPr>
              <p:cNvPr id="120" name="Rectangle 115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1" name="Group 116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131" name="Line 117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18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" name="Group 119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129" name="Line 120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21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22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127" name="Line 123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24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25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125" name="Line 126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27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128"/>
            <p:cNvGrpSpPr>
              <a:grpSpLocks/>
            </p:cNvGrpSpPr>
            <p:nvPr/>
          </p:nvGrpSpPr>
          <p:grpSpPr bwMode="auto">
            <a:xfrm>
              <a:off x="4448" y="1870"/>
              <a:ext cx="384" cy="336"/>
              <a:chOff x="624" y="2400"/>
              <a:chExt cx="384" cy="336"/>
            </a:xfrm>
          </p:grpSpPr>
          <p:sp>
            <p:nvSpPr>
              <p:cNvPr id="107" name="Rectangle 129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8" name="Group 130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118" name="Line 131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32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9" name="Group 133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116" name="Line 134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35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0" name="Group 136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114" name="Line 137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38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139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112" name="Line 140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41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142"/>
            <p:cNvGrpSpPr>
              <a:grpSpLocks/>
            </p:cNvGrpSpPr>
            <p:nvPr/>
          </p:nvGrpSpPr>
          <p:grpSpPr bwMode="auto">
            <a:xfrm>
              <a:off x="5024" y="1870"/>
              <a:ext cx="384" cy="336"/>
              <a:chOff x="624" y="2400"/>
              <a:chExt cx="384" cy="336"/>
            </a:xfrm>
          </p:grpSpPr>
          <p:sp>
            <p:nvSpPr>
              <p:cNvPr id="94" name="Rectangle 143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5" name="Group 144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105" name="Line 145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46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147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103" name="Line 148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149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150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101" name="Line 151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52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153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99" name="Line 154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55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" name="Group 156"/>
            <p:cNvGrpSpPr>
              <a:grpSpLocks/>
            </p:cNvGrpSpPr>
            <p:nvPr/>
          </p:nvGrpSpPr>
          <p:grpSpPr bwMode="auto">
            <a:xfrm>
              <a:off x="2720" y="2398"/>
              <a:ext cx="384" cy="336"/>
              <a:chOff x="624" y="2400"/>
              <a:chExt cx="384" cy="336"/>
            </a:xfrm>
          </p:grpSpPr>
          <p:sp>
            <p:nvSpPr>
              <p:cNvPr id="81" name="Rectangle 157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2" name="Group 158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92" name="Line 159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60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161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90" name="Line 162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3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" name="Group 164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66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167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86" name="Line 168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69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170"/>
            <p:cNvGrpSpPr>
              <a:grpSpLocks/>
            </p:cNvGrpSpPr>
            <p:nvPr/>
          </p:nvGrpSpPr>
          <p:grpSpPr bwMode="auto">
            <a:xfrm>
              <a:off x="3296" y="2398"/>
              <a:ext cx="384" cy="336"/>
              <a:chOff x="624" y="2400"/>
              <a:chExt cx="384" cy="336"/>
            </a:xfrm>
          </p:grpSpPr>
          <p:sp>
            <p:nvSpPr>
              <p:cNvPr id="68" name="Rectangle 171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9" name="Group 172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79" name="Line 173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4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" name="Group 175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77" name="Line 176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77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178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75" name="Line 179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0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181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73" name="Line 182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83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184"/>
            <p:cNvGrpSpPr>
              <a:grpSpLocks/>
            </p:cNvGrpSpPr>
            <p:nvPr/>
          </p:nvGrpSpPr>
          <p:grpSpPr bwMode="auto">
            <a:xfrm>
              <a:off x="3872" y="2398"/>
              <a:ext cx="384" cy="336"/>
              <a:chOff x="624" y="2400"/>
              <a:chExt cx="384" cy="336"/>
            </a:xfrm>
          </p:grpSpPr>
          <p:sp>
            <p:nvSpPr>
              <p:cNvPr id="55" name="Rectangle 185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" name="Group 186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66" name="Line 187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88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189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64" name="Line 190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1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92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62" name="Line 193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94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195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60" name="Line 196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7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" name="Group 198"/>
            <p:cNvGrpSpPr>
              <a:grpSpLocks/>
            </p:cNvGrpSpPr>
            <p:nvPr/>
          </p:nvGrpSpPr>
          <p:grpSpPr bwMode="auto">
            <a:xfrm>
              <a:off x="4448" y="2398"/>
              <a:ext cx="384" cy="336"/>
              <a:chOff x="624" y="2400"/>
              <a:chExt cx="384" cy="336"/>
            </a:xfrm>
          </p:grpSpPr>
          <p:sp>
            <p:nvSpPr>
              <p:cNvPr id="42" name="Rectangle 199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" name="Group 200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53" name="Line 201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2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203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51" name="Line 204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05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206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49" name="Line 207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8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209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47" name="Line 210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11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212"/>
            <p:cNvGrpSpPr>
              <a:grpSpLocks/>
            </p:cNvGrpSpPr>
            <p:nvPr/>
          </p:nvGrpSpPr>
          <p:grpSpPr bwMode="auto">
            <a:xfrm>
              <a:off x="5024" y="2398"/>
              <a:ext cx="384" cy="336"/>
              <a:chOff x="624" y="2400"/>
              <a:chExt cx="384" cy="336"/>
            </a:xfrm>
          </p:grpSpPr>
          <p:sp>
            <p:nvSpPr>
              <p:cNvPr id="29" name="Rectangle 213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" name="Group 214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40" name="Line 215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16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217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38" name="Line 218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19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220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36" name="Line 221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222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223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34" name="Line 224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225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8" name="Rectangle 226"/>
            <p:cNvSpPr>
              <a:spLocks noChangeArrowheads="1"/>
            </p:cNvSpPr>
            <p:nvPr/>
          </p:nvSpPr>
          <p:spPr bwMode="auto">
            <a:xfrm>
              <a:off x="2648" y="1294"/>
              <a:ext cx="2832" cy="14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4" name="Group 227"/>
          <p:cNvGrpSpPr>
            <a:grpSpLocks/>
          </p:cNvGrpSpPr>
          <p:nvPr/>
        </p:nvGrpSpPr>
        <p:grpSpPr bwMode="auto">
          <a:xfrm>
            <a:off x="1336256" y="2057501"/>
            <a:ext cx="1005840" cy="914400"/>
            <a:chOff x="4176" y="2736"/>
            <a:chExt cx="1056" cy="960"/>
          </a:xfrm>
        </p:grpSpPr>
        <p:grpSp>
          <p:nvGrpSpPr>
            <p:cNvPr id="225" name="Group 228"/>
            <p:cNvGrpSpPr>
              <a:grpSpLocks/>
            </p:cNvGrpSpPr>
            <p:nvPr/>
          </p:nvGrpSpPr>
          <p:grpSpPr bwMode="auto">
            <a:xfrm>
              <a:off x="4224" y="2784"/>
              <a:ext cx="384" cy="336"/>
              <a:chOff x="624" y="2400"/>
              <a:chExt cx="384" cy="336"/>
            </a:xfrm>
          </p:grpSpPr>
          <p:sp>
            <p:nvSpPr>
              <p:cNvPr id="269" name="Rectangle 229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0" name="Group 230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280" name="Line 231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232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1" name="Group 233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278" name="Line 234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235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2" name="Group 236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276" name="Line 237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238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3" name="Group 239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274" name="Line 240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241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" name="Group 242"/>
            <p:cNvGrpSpPr>
              <a:grpSpLocks/>
            </p:cNvGrpSpPr>
            <p:nvPr/>
          </p:nvGrpSpPr>
          <p:grpSpPr bwMode="auto">
            <a:xfrm>
              <a:off x="4800" y="2784"/>
              <a:ext cx="384" cy="336"/>
              <a:chOff x="624" y="2400"/>
              <a:chExt cx="384" cy="336"/>
            </a:xfrm>
          </p:grpSpPr>
          <p:sp>
            <p:nvSpPr>
              <p:cNvPr id="256" name="Rectangle 243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7" name="Group 244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267" name="Line 245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246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" name="Group 247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265" name="Line 248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249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258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263" name="Line 251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252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253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261" name="Line 254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255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7" name="Group 256"/>
            <p:cNvGrpSpPr>
              <a:grpSpLocks/>
            </p:cNvGrpSpPr>
            <p:nvPr/>
          </p:nvGrpSpPr>
          <p:grpSpPr bwMode="auto">
            <a:xfrm>
              <a:off x="4224" y="3312"/>
              <a:ext cx="384" cy="336"/>
              <a:chOff x="624" y="2400"/>
              <a:chExt cx="384" cy="336"/>
            </a:xfrm>
          </p:grpSpPr>
          <p:sp>
            <p:nvSpPr>
              <p:cNvPr id="243" name="Rectangle 257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4" name="Group 258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254" name="Line 259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260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61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252" name="Line 262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263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6" name="Group 264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250" name="Line 265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266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7" name="Group 267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248" name="Line 268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69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8" name="Group 270"/>
            <p:cNvGrpSpPr>
              <a:grpSpLocks/>
            </p:cNvGrpSpPr>
            <p:nvPr/>
          </p:nvGrpSpPr>
          <p:grpSpPr bwMode="auto">
            <a:xfrm>
              <a:off x="4800" y="3312"/>
              <a:ext cx="384" cy="336"/>
              <a:chOff x="624" y="2400"/>
              <a:chExt cx="384" cy="336"/>
            </a:xfrm>
          </p:grpSpPr>
          <p:sp>
            <p:nvSpPr>
              <p:cNvPr id="230" name="Rectangle 271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384" cy="33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1" name="Group 272"/>
              <p:cNvGrpSpPr>
                <a:grpSpLocks/>
              </p:cNvGrpSpPr>
              <p:nvPr/>
            </p:nvGrpSpPr>
            <p:grpSpPr bwMode="auto">
              <a:xfrm>
                <a:off x="624" y="2400"/>
                <a:ext cx="96" cy="96"/>
                <a:chOff x="624" y="2400"/>
                <a:chExt cx="96" cy="96"/>
              </a:xfrm>
            </p:grpSpPr>
            <p:sp>
              <p:nvSpPr>
                <p:cNvPr id="241" name="Line 273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274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" name="Group 275"/>
              <p:cNvGrpSpPr>
                <a:grpSpLocks/>
              </p:cNvGrpSpPr>
              <p:nvPr/>
            </p:nvGrpSpPr>
            <p:grpSpPr bwMode="auto">
              <a:xfrm>
                <a:off x="912" y="2400"/>
                <a:ext cx="96" cy="96"/>
                <a:chOff x="624" y="2400"/>
                <a:chExt cx="96" cy="96"/>
              </a:xfrm>
            </p:grpSpPr>
            <p:sp>
              <p:nvSpPr>
                <p:cNvPr id="239" name="Line 276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277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3" name="Group 278"/>
              <p:cNvGrpSpPr>
                <a:grpSpLocks/>
              </p:cNvGrpSpPr>
              <p:nvPr/>
            </p:nvGrpSpPr>
            <p:grpSpPr bwMode="auto">
              <a:xfrm>
                <a:off x="624" y="2640"/>
                <a:ext cx="96" cy="96"/>
                <a:chOff x="624" y="2400"/>
                <a:chExt cx="96" cy="96"/>
              </a:xfrm>
            </p:grpSpPr>
            <p:sp>
              <p:nvSpPr>
                <p:cNvPr id="237" name="Line 279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280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4" name="Group 281"/>
              <p:cNvGrpSpPr>
                <a:grpSpLocks/>
              </p:cNvGrpSpPr>
              <p:nvPr/>
            </p:nvGrpSpPr>
            <p:grpSpPr bwMode="auto">
              <a:xfrm>
                <a:off x="912" y="2640"/>
                <a:ext cx="96" cy="96"/>
                <a:chOff x="624" y="2400"/>
                <a:chExt cx="96" cy="96"/>
              </a:xfrm>
            </p:grpSpPr>
            <p:sp>
              <p:nvSpPr>
                <p:cNvPr id="235" name="Line 282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283"/>
                <p:cNvSpPr>
                  <a:spLocks noChangeShapeType="1"/>
                </p:cNvSpPr>
                <p:nvPr/>
              </p:nvSpPr>
              <p:spPr bwMode="auto">
                <a:xfrm>
                  <a:off x="624" y="24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9" name="Rectangle 284"/>
            <p:cNvSpPr>
              <a:spLocks noChangeArrowheads="1"/>
            </p:cNvSpPr>
            <p:nvPr/>
          </p:nvSpPr>
          <p:spPr bwMode="auto">
            <a:xfrm>
              <a:off x="4176" y="2736"/>
              <a:ext cx="1056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2" name="Text Box 14"/>
          <p:cNvSpPr txBox="1">
            <a:spLocks noChangeArrowheads="1"/>
          </p:cNvSpPr>
          <p:nvPr/>
        </p:nvSpPr>
        <p:spPr bwMode="auto">
          <a:xfrm>
            <a:off x="2830194" y="2947136"/>
            <a:ext cx="111158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SimSun-PUA" pitchFamily="2" charset="-122"/>
              </a:rPr>
              <a:t>1x1 </a:t>
            </a:r>
            <a:r>
              <a:rPr lang="en-US" sz="1600" b="1" dirty="0">
                <a:latin typeface="Arial" charset="0"/>
                <a:ea typeface="SimSun-PUA" pitchFamily="2" charset="-122"/>
              </a:rPr>
              <a:t>Array</a:t>
            </a:r>
          </a:p>
        </p:txBody>
      </p:sp>
      <p:sp>
        <p:nvSpPr>
          <p:cNvPr id="283" name="Rectangle 271"/>
          <p:cNvSpPr>
            <a:spLocks noChangeArrowheads="1"/>
          </p:cNvSpPr>
          <p:nvPr/>
        </p:nvSpPr>
        <p:spPr bwMode="auto">
          <a:xfrm>
            <a:off x="3244641" y="2368101"/>
            <a:ext cx="365760" cy="3143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Line 75"/>
          <p:cNvSpPr>
            <a:spLocks noChangeShapeType="1"/>
          </p:cNvSpPr>
          <p:nvPr/>
        </p:nvSpPr>
        <p:spPr bwMode="auto">
          <a:xfrm>
            <a:off x="3286130" y="2362948"/>
            <a:ext cx="0" cy="9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76"/>
          <p:cNvSpPr>
            <a:spLocks noChangeShapeType="1"/>
          </p:cNvSpPr>
          <p:nvPr/>
        </p:nvSpPr>
        <p:spPr bwMode="auto">
          <a:xfrm>
            <a:off x="3240410" y="2408668"/>
            <a:ext cx="914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78"/>
          <p:cNvSpPr>
            <a:spLocks noChangeShapeType="1"/>
          </p:cNvSpPr>
          <p:nvPr/>
        </p:nvSpPr>
        <p:spPr bwMode="auto">
          <a:xfrm>
            <a:off x="3560450" y="2362948"/>
            <a:ext cx="0" cy="9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79"/>
          <p:cNvSpPr>
            <a:spLocks noChangeShapeType="1"/>
          </p:cNvSpPr>
          <p:nvPr/>
        </p:nvSpPr>
        <p:spPr bwMode="auto">
          <a:xfrm>
            <a:off x="3514730" y="2408668"/>
            <a:ext cx="914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8" name="Line 81"/>
          <p:cNvSpPr>
            <a:spLocks noChangeShapeType="1"/>
          </p:cNvSpPr>
          <p:nvPr/>
        </p:nvSpPr>
        <p:spPr bwMode="auto">
          <a:xfrm>
            <a:off x="3286130" y="2591548"/>
            <a:ext cx="0" cy="9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82"/>
          <p:cNvSpPr>
            <a:spLocks noChangeShapeType="1"/>
          </p:cNvSpPr>
          <p:nvPr/>
        </p:nvSpPr>
        <p:spPr bwMode="auto">
          <a:xfrm>
            <a:off x="3240410" y="2637268"/>
            <a:ext cx="914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84"/>
          <p:cNvSpPr>
            <a:spLocks noChangeShapeType="1"/>
          </p:cNvSpPr>
          <p:nvPr/>
        </p:nvSpPr>
        <p:spPr bwMode="auto">
          <a:xfrm>
            <a:off x="3560450" y="2591548"/>
            <a:ext cx="0" cy="9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" name="Line 85"/>
          <p:cNvSpPr>
            <a:spLocks noChangeShapeType="1"/>
          </p:cNvSpPr>
          <p:nvPr/>
        </p:nvSpPr>
        <p:spPr bwMode="auto">
          <a:xfrm>
            <a:off x="3514730" y="2637268"/>
            <a:ext cx="914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" name="TextBox 292"/>
          <p:cNvSpPr txBox="1"/>
          <p:nvPr/>
        </p:nvSpPr>
        <p:spPr>
          <a:xfrm>
            <a:off x="1135401" y="1116535"/>
            <a:ext cx="7149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Overlay error depends on alignment method and size of exposed field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2581847" y="1919074"/>
            <a:ext cx="126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device die</a:t>
            </a:r>
            <a:endParaRPr lang="en-US" sz="1800" dirty="0"/>
          </a:p>
        </p:txBody>
      </p:sp>
      <p:cxnSp>
        <p:nvCxnSpPr>
          <p:cNvPr id="296" name="Straight Arrow Connector 295"/>
          <p:cNvCxnSpPr>
            <a:stCxn id="294" idx="1"/>
            <a:endCxn id="256" idx="3"/>
          </p:cNvCxnSpPr>
          <p:nvPr/>
        </p:nvCxnSpPr>
        <p:spPr bwMode="auto">
          <a:xfrm flipH="1">
            <a:off x="2296376" y="2103740"/>
            <a:ext cx="285471" cy="1566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2" name="Rectangle 291"/>
          <p:cNvSpPr/>
          <p:nvPr/>
        </p:nvSpPr>
        <p:spPr bwMode="auto">
          <a:xfrm>
            <a:off x="939424" y="1553854"/>
            <a:ext cx="3305175" cy="356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1357070" y="1567190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Exposure field size</a:t>
            </a:r>
            <a:endParaRPr lang="en-US" sz="1800" dirty="0"/>
          </a:p>
        </p:txBody>
      </p:sp>
      <p:sp>
        <p:nvSpPr>
          <p:cNvPr id="295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97" name="Rectangle 296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6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298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807325" y="5991366"/>
            <a:ext cx="83366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/>
              <a:t>Results from “Lithography Challenges and Considerations for Emerging Fan-Out Wafer Level Packaging Applications”, IWLPC Paper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35908" y="1997982"/>
            <a:ext cx="2899133" cy="28961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28600" indent="-228600">
              <a:lnSpc>
                <a:spcPct val="105000"/>
              </a:lnSpc>
              <a:spcBef>
                <a:spcPts val="0"/>
              </a:spcBef>
              <a:buClr>
                <a:srgbClr val="006657"/>
              </a:buClr>
              <a:buSzPct val="75000"/>
            </a:pPr>
            <a:r>
              <a:rPr lang="en-US" altLang="zh-TW" sz="2000" dirty="0" smtClean="0">
                <a:solidFill>
                  <a:srgbClr val="0000FF"/>
                </a:solidFill>
                <a:latin typeface="+mn-lt"/>
                <a:cs typeface="Arial" charset="0"/>
              </a:rPr>
              <a:t>Multiple Zone EGA</a:t>
            </a:r>
          </a:p>
          <a:p>
            <a:pPr marL="228600" indent="-228600" algn="l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Separate zone EGA.  Useful for separate pick and place gantry heads that creates an array shift from one tool to the other.</a:t>
            </a:r>
          </a:p>
          <a:p>
            <a:pPr marL="228600" indent="-228600" algn="l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Useful for non-linear die drift caused by thermal processes</a:t>
            </a:r>
          </a:p>
          <a:p>
            <a:pPr marL="228600" indent="-228600" algn="l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US Patent:</a:t>
            </a:r>
            <a:r>
              <a:rPr lang="en-US" sz="1800" b="0" u="sng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sz="1800" b="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8299446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7671"/>
            <a:ext cx="9144000" cy="1146413"/>
          </a:xfrm>
        </p:spPr>
        <p:txBody>
          <a:bodyPr anchor="ctr"/>
          <a:lstStyle/>
          <a:p>
            <a:pPr algn="ctr" eaLnBrk="1" hangingPunct="1"/>
            <a:r>
              <a:rPr lang="en-US" sz="3600" b="1" dirty="0" smtClean="0">
                <a:latin typeface="+mn-lt"/>
              </a:rPr>
              <a:t>Reconstituted Wafer Overlay </a:t>
            </a:r>
            <a:br>
              <a:rPr lang="en-US" sz="3600" b="1" dirty="0" smtClean="0">
                <a:latin typeface="+mn-lt"/>
              </a:rPr>
            </a:br>
            <a:endParaRPr lang="en-US" sz="3200" b="0" dirty="0" smtClean="0">
              <a:latin typeface="+mn-lt"/>
            </a:endParaRPr>
          </a:p>
        </p:txBody>
      </p:sp>
      <p:pic>
        <p:nvPicPr>
          <p:cNvPr id="5" name="Picture 5" descr="Dual Zone EGA si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667" y="1903869"/>
            <a:ext cx="3982222" cy="401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549316" y="2743215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ZONE 1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49315" y="4628883"/>
            <a:ext cx="944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ZONE 2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805218" y="3932839"/>
            <a:ext cx="47381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77845" y="1130059"/>
            <a:ext cx="816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Overlay can be enhanced by dividing wafers in to alignment zones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7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Figure 11 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064" y="1076848"/>
            <a:ext cx="4521884" cy="430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07805"/>
            <a:ext cx="9144000" cy="10493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ts val="0"/>
              </a:spcBef>
              <a:defRPr/>
            </a:pPr>
            <a:r>
              <a:rPr lang="en-US" sz="3600" b="1" kern="0" dirty="0" smtClean="0">
                <a:latin typeface="+mn-lt"/>
              </a:rPr>
              <a:t>Multiple Zone EGA Overlay</a:t>
            </a:r>
            <a:endParaRPr lang="en-US" sz="3600" b="1" kern="0" dirty="0">
              <a:latin typeface="+mn-lt"/>
            </a:endParaRPr>
          </a:p>
        </p:txBody>
      </p:sp>
      <p:sp>
        <p:nvSpPr>
          <p:cNvPr id="36867" name="Rectangle 232"/>
          <p:cNvSpPr>
            <a:spLocks noChangeArrowheads="1"/>
          </p:cNvSpPr>
          <p:nvPr/>
        </p:nvSpPr>
        <p:spPr bwMode="auto">
          <a:xfrm>
            <a:off x="941696" y="5526581"/>
            <a:ext cx="7970292" cy="4488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4625" indent="-174625" algn="l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Dual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zone mapping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giving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tighter, more Gaussian shape to the residual error distribution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444531" y="1205145"/>
            <a:ext cx="160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3sigma = 26.3 </a:t>
            </a:r>
            <a:r>
              <a:rPr lang="en-US" sz="1400" dirty="0">
                <a:sym typeface="Symbol" pitchFamily="18" charset="2"/>
              </a:rPr>
              <a:t></a:t>
            </a:r>
            <a:r>
              <a:rPr lang="en-US" sz="1400" dirty="0"/>
              <a:t>m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3775643" y="1205145"/>
            <a:ext cx="160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3sigma = 23.8 </a:t>
            </a:r>
            <a:r>
              <a:rPr lang="en-US" sz="1400">
                <a:sym typeface="Symbol" pitchFamily="18" charset="2"/>
              </a:rPr>
              <a:t></a:t>
            </a:r>
            <a:r>
              <a:rPr lang="en-US" sz="1400"/>
              <a:t>m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1435623" y="3408690"/>
            <a:ext cx="160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3sigma = 13.6 </a:t>
            </a:r>
            <a:r>
              <a:rPr lang="en-US" sz="1400" dirty="0">
                <a:sym typeface="Symbol" pitchFamily="18" charset="2"/>
              </a:rPr>
              <a:t></a:t>
            </a:r>
            <a:r>
              <a:rPr lang="en-US" sz="1400" dirty="0"/>
              <a:t>m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3750243" y="3395990"/>
            <a:ext cx="160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3sigma = 17.7 </a:t>
            </a:r>
            <a:r>
              <a:rPr lang="en-US" sz="1400">
                <a:sym typeface="Symbol" pitchFamily="18" charset="2"/>
              </a:rPr>
              <a:t></a:t>
            </a:r>
            <a:r>
              <a:rPr lang="en-US" sz="1400"/>
              <a:t>m</a:t>
            </a:r>
          </a:p>
        </p:txBody>
      </p:sp>
      <p:sp>
        <p:nvSpPr>
          <p:cNvPr id="9" name="Rectangle 8"/>
          <p:cNvSpPr/>
          <p:nvPr/>
        </p:nvSpPr>
        <p:spPr>
          <a:xfrm>
            <a:off x="3620070" y="6064987"/>
            <a:ext cx="55239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Results from “Lithography Technique to Reduce the Alignment Errors ”, IWLPC Paper</a:t>
            </a:r>
            <a:endParaRPr lang="en-US" sz="1200" dirty="0"/>
          </a:p>
        </p:txBody>
      </p:sp>
      <p:pic>
        <p:nvPicPr>
          <p:cNvPr id="10" name="Picture 2" descr="Figure 4 EGA 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386" y="1184132"/>
            <a:ext cx="2478673" cy="405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8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943598"/>
            <a:ext cx="1374041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 bwMode="auto">
          <a:xfrm>
            <a:off x="1219772" y="5397271"/>
            <a:ext cx="7555740" cy="7756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Warped Wafer Handling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8" y="1062059"/>
            <a:ext cx="8287602" cy="2117866"/>
          </a:xfrm>
        </p:spPr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Composite construction of reconstituted wafers results in more wafer warpage and less stiffness (sag)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 Narrow" pitchFamily="34" charset="0"/>
              </a:rPr>
              <a:t>Wafer automation must be capable of handling warped substrates reliably and accurately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4" name="Picture 3" descr="end effector 2"/>
          <p:cNvPicPr>
            <a:picLocks noChangeAspect="1" noChangeArrowheads="1"/>
          </p:cNvPicPr>
          <p:nvPr/>
        </p:nvPicPr>
        <p:blipFill>
          <a:blip r:embed="rId3" cstate="print"/>
          <a:srcRect l="10889" t="25627" r="10910" b="17325"/>
          <a:stretch>
            <a:fillRect/>
          </a:stretch>
        </p:blipFill>
        <p:spPr bwMode="auto">
          <a:xfrm>
            <a:off x="6169741" y="2769664"/>
            <a:ext cx="2581276" cy="1254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chuck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8451" y="4138919"/>
            <a:ext cx="2695575" cy="1167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3555" y="3072283"/>
            <a:ext cx="3422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 effector with suction cups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555" y="4218840"/>
            <a:ext cx="4544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Chuck with enhanced flow and multiple vacuum zones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217500" y="4124455"/>
            <a:ext cx="7555740" cy="11873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17500" y="2747033"/>
            <a:ext cx="7555740" cy="129426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3554" y="5387928"/>
            <a:ext cx="494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height of lift pins to provide sufficient wafer clearance for robotic handling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4657" y="5512139"/>
            <a:ext cx="2422824" cy="526558"/>
            <a:chOff x="6035857" y="5890160"/>
            <a:chExt cx="2422824" cy="52655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685987" y="6114194"/>
              <a:ext cx="81887" cy="300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792961" y="6116467"/>
              <a:ext cx="81887" cy="300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" name="Arc 11"/>
            <p:cNvSpPr/>
            <p:nvPr/>
          </p:nvSpPr>
          <p:spPr bwMode="auto">
            <a:xfrm flipV="1">
              <a:off x="6035857" y="5890160"/>
              <a:ext cx="2388358" cy="323547"/>
            </a:xfrm>
            <a:prstGeom prst="arc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" name="Arc 13"/>
            <p:cNvSpPr/>
            <p:nvPr/>
          </p:nvSpPr>
          <p:spPr bwMode="auto">
            <a:xfrm flipH="1" flipV="1">
              <a:off x="6061879" y="5890160"/>
              <a:ext cx="2388358" cy="323547"/>
            </a:xfrm>
            <a:prstGeom prst="arc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0" name="Arc 19"/>
            <p:cNvSpPr/>
            <p:nvPr/>
          </p:nvSpPr>
          <p:spPr bwMode="auto">
            <a:xfrm>
              <a:off x="6065365" y="5969479"/>
              <a:ext cx="2388358" cy="179377"/>
            </a:xfrm>
            <a:prstGeom prst="arc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" name="Arc 20"/>
            <p:cNvSpPr/>
            <p:nvPr/>
          </p:nvSpPr>
          <p:spPr bwMode="auto">
            <a:xfrm flipH="1">
              <a:off x="6067056" y="5969479"/>
              <a:ext cx="2391625" cy="181940"/>
            </a:xfrm>
            <a:prstGeom prst="arc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79512" y="0"/>
            <a:ext cx="101600" cy="6019800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275856" y="6494462"/>
            <a:ext cx="5690146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18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Robert Hsieh/Slide </a:t>
            </a:r>
            <a:fld id="{FC056AA1-139A-4FAC-80CC-236C2535838A}" type="slidenum">
              <a:rPr lang="en-US" altLang="ko-KR" sz="1800" b="1" i="1" smtClean="0">
                <a:latin typeface="Times New Roman" pitchFamily="18" charset="0"/>
                <a:ea typeface="굴림" charset="-127"/>
                <a:cs typeface="Times New Roman" pitchFamily="18" charset="0"/>
              </a:rPr>
              <a:pPr algn="r">
                <a:spcBef>
                  <a:spcPct val="50000"/>
                </a:spcBef>
              </a:pPr>
              <a:t>9</a:t>
            </a:fld>
            <a:endParaRPr lang="en-US" altLang="ko-KR" sz="1800" b="1" i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992982" y="6309320"/>
            <a:ext cx="7151018" cy="102448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29927</TotalTime>
  <Words>1729</Words>
  <Application>Microsoft Office PowerPoint</Application>
  <PresentationFormat>On-screen Show (4:3)</PresentationFormat>
  <Paragraphs>263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Blank Presentation</vt:lpstr>
      <vt:lpstr>Visio</vt:lpstr>
      <vt:lpstr>Technology Trends and Manufacturing Considerations for Leading Edge 3D Packaging Lithography</vt:lpstr>
      <vt:lpstr>Outline</vt:lpstr>
      <vt:lpstr>Introduction</vt:lpstr>
      <vt:lpstr>Slide 4</vt:lpstr>
      <vt:lpstr>Slide 5</vt:lpstr>
      <vt:lpstr>Reconstituted Wafer Overlay</vt:lpstr>
      <vt:lpstr>Reconstituted Wafer Overlay  </vt:lpstr>
      <vt:lpstr>Slide 8</vt:lpstr>
      <vt:lpstr>Warped Wafer Handling</vt:lpstr>
      <vt:lpstr>Focus control on non-flat substrates</vt:lpstr>
      <vt:lpstr>Silicon Interposer</vt:lpstr>
      <vt:lpstr>Si Interposer Enabling Technologies</vt:lpstr>
      <vt:lpstr>Embedded target alignment</vt:lpstr>
      <vt:lpstr>Stepper Self Metrology for  Dual Side Alignment</vt:lpstr>
      <vt:lpstr>DSA Stepper Self Metrology</vt:lpstr>
      <vt:lpstr>Large Area Interposer Lithography</vt:lpstr>
      <vt:lpstr>Stitching Performance Test Structures</vt:lpstr>
      <vt:lpstr>Electroplated Cu Across the Stitch</vt:lpstr>
      <vt:lpstr>Intentional Offset Stitching Tests</vt:lpstr>
      <vt:lpstr>Electroplated Cu Structures Across Stitch</vt:lpstr>
      <vt:lpstr>Modeling of Field Stitching</vt:lpstr>
      <vt:lpstr>Simulated Stitch Performance for Square and Tapered Line Ends</vt:lpstr>
      <vt:lpstr>Microbump Lithography</vt:lpstr>
      <vt:lpstr>Microbump Experimental Results</vt:lpstr>
      <vt:lpstr>Microbump Lithography Simulation</vt:lpstr>
      <vt:lpstr>Microbump Process Scalability</vt:lpstr>
      <vt:lpstr>Conclusions</vt:lpstr>
    </vt:vector>
  </TitlesOfParts>
  <Company>Ultratech Stepper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Harbor</dc:title>
  <dc:creator>Joann Vuong</dc:creator>
  <cp:lastModifiedBy>Robert Hsieh</cp:lastModifiedBy>
  <cp:revision>1069</cp:revision>
  <cp:lastPrinted>2003-01-24T23:44:11Z</cp:lastPrinted>
  <dcterms:created xsi:type="dcterms:W3CDTF">2003-01-24T19:01:36Z</dcterms:created>
  <dcterms:modified xsi:type="dcterms:W3CDTF">2014-10-06T03:46:55Z</dcterms:modified>
</cp:coreProperties>
</file>