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56"/>
  </p:notesMasterIdLst>
  <p:sldIdLst>
    <p:sldId id="256" r:id="rId3"/>
    <p:sldId id="257" r:id="rId4"/>
    <p:sldId id="392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71" r:id="rId14"/>
    <p:sldId id="359" r:id="rId15"/>
    <p:sldId id="358" r:id="rId16"/>
    <p:sldId id="281" r:id="rId17"/>
    <p:sldId id="284" r:id="rId18"/>
    <p:sldId id="285" r:id="rId19"/>
    <p:sldId id="288" r:id="rId20"/>
    <p:sldId id="282" r:id="rId21"/>
    <p:sldId id="283" r:id="rId22"/>
    <p:sldId id="289" r:id="rId23"/>
    <p:sldId id="380" r:id="rId24"/>
    <p:sldId id="360" r:id="rId25"/>
    <p:sldId id="371" r:id="rId26"/>
    <p:sldId id="372" r:id="rId27"/>
    <p:sldId id="394" r:id="rId28"/>
    <p:sldId id="368" r:id="rId29"/>
    <p:sldId id="376" r:id="rId30"/>
    <p:sldId id="374" r:id="rId31"/>
    <p:sldId id="375" r:id="rId32"/>
    <p:sldId id="377" r:id="rId33"/>
    <p:sldId id="417" r:id="rId34"/>
    <p:sldId id="416" r:id="rId35"/>
    <p:sldId id="423" r:id="rId36"/>
    <p:sldId id="424" r:id="rId37"/>
    <p:sldId id="369" r:id="rId38"/>
    <p:sldId id="395" r:id="rId39"/>
    <p:sldId id="396" r:id="rId40"/>
    <p:sldId id="397" r:id="rId41"/>
    <p:sldId id="411" r:id="rId42"/>
    <p:sldId id="404" r:id="rId43"/>
    <p:sldId id="405" r:id="rId44"/>
    <p:sldId id="410" r:id="rId45"/>
    <p:sldId id="414" r:id="rId46"/>
    <p:sldId id="428" r:id="rId47"/>
    <p:sldId id="429" r:id="rId48"/>
    <p:sldId id="430" r:id="rId49"/>
    <p:sldId id="431" r:id="rId50"/>
    <p:sldId id="432" r:id="rId51"/>
    <p:sldId id="433" r:id="rId52"/>
    <p:sldId id="434" r:id="rId53"/>
    <p:sldId id="435" r:id="rId54"/>
    <p:sldId id="351" r:id="rId5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008000"/>
    <a:srgbClr val="FF6600"/>
    <a:srgbClr val="003366"/>
    <a:srgbClr val="FF9900"/>
    <a:srgbClr val="003399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7" d="100"/>
          <a:sy n="67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7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FE3BB-09C2-45FB-8D0D-C1A3A4499020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379331C-01EF-4D01-B42E-FD11C4A8AA45}">
      <dgm:prSet phldrT="[Texto]"/>
      <dgm:spPr/>
      <dgm:t>
        <a:bodyPr/>
        <a:lstStyle/>
        <a:p>
          <a:r>
            <a:rPr lang="en-US" dirty="0" smtClean="0"/>
            <a:t>Korea and Brazil?</a:t>
          </a:r>
          <a:endParaRPr lang="pt-BR" dirty="0"/>
        </a:p>
      </dgm:t>
    </dgm:pt>
    <dgm:pt modelId="{ED202AB9-D46F-4902-B246-84CCB654ADB7}" type="parTrans" cxnId="{60E8E45F-1486-4809-B817-8EC809C91F91}">
      <dgm:prSet/>
      <dgm:spPr/>
      <dgm:t>
        <a:bodyPr/>
        <a:lstStyle/>
        <a:p>
          <a:endParaRPr lang="pt-BR"/>
        </a:p>
      </dgm:t>
    </dgm:pt>
    <dgm:pt modelId="{20CF5051-439C-4E05-8E80-4AF8107C933B}" type="sibTrans" cxnId="{60E8E45F-1486-4809-B817-8EC809C91F91}">
      <dgm:prSet/>
      <dgm:spPr/>
      <dgm:t>
        <a:bodyPr/>
        <a:lstStyle/>
        <a:p>
          <a:endParaRPr lang="pt-BR"/>
        </a:p>
      </dgm:t>
    </dgm:pt>
    <dgm:pt modelId="{2E880056-49CC-43F3-BB6A-96CEBA6B6BC4}">
      <dgm:prSet/>
      <dgm:spPr/>
      <dgm:t>
        <a:bodyPr/>
        <a:lstStyle/>
        <a:p>
          <a:r>
            <a:rPr lang="en-US" dirty="0" smtClean="0"/>
            <a:t>Why Brazil represents an opportunity on semiconductor business?</a:t>
          </a:r>
        </a:p>
      </dgm:t>
    </dgm:pt>
    <dgm:pt modelId="{020FD788-3829-4199-98C5-92C472EB6099}" type="parTrans" cxnId="{2BBA70E1-9B0F-4E4F-BD47-35DA17ED6F12}">
      <dgm:prSet/>
      <dgm:spPr/>
      <dgm:t>
        <a:bodyPr/>
        <a:lstStyle/>
        <a:p>
          <a:endParaRPr lang="pt-BR"/>
        </a:p>
      </dgm:t>
    </dgm:pt>
    <dgm:pt modelId="{2F4C2E3D-525F-4063-886B-A80BE5DBB8C1}" type="sibTrans" cxnId="{2BBA70E1-9B0F-4E4F-BD47-35DA17ED6F12}">
      <dgm:prSet/>
      <dgm:spPr/>
      <dgm:t>
        <a:bodyPr/>
        <a:lstStyle/>
        <a:p>
          <a:endParaRPr lang="pt-BR"/>
        </a:p>
      </dgm:t>
    </dgm:pt>
    <dgm:pt modelId="{AD3C1AD9-47F8-4BF4-9B06-98C1DB5F15B7}">
      <dgm:prSet/>
      <dgm:spPr/>
      <dgm:t>
        <a:bodyPr/>
        <a:lstStyle/>
        <a:p>
          <a:r>
            <a:rPr lang="en-US" dirty="0" smtClean="0"/>
            <a:t>Semiconductor industry in Brazil?</a:t>
          </a:r>
        </a:p>
      </dgm:t>
    </dgm:pt>
    <dgm:pt modelId="{1BE469A6-75D8-43F8-AECD-6987D36EB031}" type="parTrans" cxnId="{8B229D80-D10D-4623-9F12-A656D1047A83}">
      <dgm:prSet/>
      <dgm:spPr/>
      <dgm:t>
        <a:bodyPr/>
        <a:lstStyle/>
        <a:p>
          <a:endParaRPr lang="pt-BR"/>
        </a:p>
      </dgm:t>
    </dgm:pt>
    <dgm:pt modelId="{21DD3EB2-943A-42CB-A201-4DD935644633}" type="sibTrans" cxnId="{8B229D80-D10D-4623-9F12-A656D1047A83}">
      <dgm:prSet/>
      <dgm:spPr/>
      <dgm:t>
        <a:bodyPr/>
        <a:lstStyle/>
        <a:p>
          <a:endParaRPr lang="pt-BR"/>
        </a:p>
      </dgm:t>
    </dgm:pt>
    <dgm:pt modelId="{143A74B1-77B0-4B2E-A0E8-CB9FEC6934B4}">
      <dgm:prSet/>
      <dgm:spPr/>
      <dgm:t>
        <a:bodyPr/>
        <a:lstStyle/>
        <a:p>
          <a:r>
            <a:rPr lang="en-US" dirty="0" smtClean="0"/>
            <a:t>What are the trends and key forces for semiconductor industry in Brazil?</a:t>
          </a:r>
        </a:p>
      </dgm:t>
    </dgm:pt>
    <dgm:pt modelId="{29C39A5C-0B54-4F02-8620-13176BFB1EBD}" type="parTrans" cxnId="{905037C7-78C3-4009-96A7-BD9FD316ABD4}">
      <dgm:prSet/>
      <dgm:spPr/>
      <dgm:t>
        <a:bodyPr/>
        <a:lstStyle/>
        <a:p>
          <a:endParaRPr lang="pt-BR"/>
        </a:p>
      </dgm:t>
    </dgm:pt>
    <dgm:pt modelId="{59CE7B93-F380-46E6-A173-044C49A72CEE}" type="sibTrans" cxnId="{905037C7-78C3-4009-96A7-BD9FD316ABD4}">
      <dgm:prSet/>
      <dgm:spPr/>
      <dgm:t>
        <a:bodyPr/>
        <a:lstStyle/>
        <a:p>
          <a:endParaRPr lang="pt-BR"/>
        </a:p>
      </dgm:t>
    </dgm:pt>
    <dgm:pt modelId="{6E6670F2-88B4-48F3-B89F-86863A0B844F}">
      <dgm:prSet/>
      <dgm:spPr/>
      <dgm:t>
        <a:bodyPr/>
        <a:lstStyle/>
        <a:p>
          <a:r>
            <a:rPr lang="en-US" dirty="0" smtClean="0"/>
            <a:t>How to anticipate to this trends in Brazil?</a:t>
          </a:r>
        </a:p>
      </dgm:t>
    </dgm:pt>
    <dgm:pt modelId="{16531BF2-7304-4F67-AA96-5687CDCACEBE}" type="parTrans" cxnId="{2617E7F8-F8C2-4247-9A9F-04E41AC9D5E8}">
      <dgm:prSet/>
      <dgm:spPr/>
      <dgm:t>
        <a:bodyPr/>
        <a:lstStyle/>
        <a:p>
          <a:endParaRPr lang="pt-BR"/>
        </a:p>
      </dgm:t>
    </dgm:pt>
    <dgm:pt modelId="{65C31B93-81A8-4D7A-B3C5-918B17464041}" type="sibTrans" cxnId="{2617E7F8-F8C2-4247-9A9F-04E41AC9D5E8}">
      <dgm:prSet/>
      <dgm:spPr/>
      <dgm:t>
        <a:bodyPr/>
        <a:lstStyle/>
        <a:p>
          <a:endParaRPr lang="pt-BR"/>
        </a:p>
      </dgm:t>
    </dgm:pt>
    <dgm:pt modelId="{70995098-3FD9-4EA7-A84A-72E0399E2BFE}">
      <dgm:prSet phldrT="[Texto]"/>
      <dgm:spPr/>
      <dgm:t>
        <a:bodyPr/>
        <a:lstStyle/>
        <a:p>
          <a:r>
            <a:rPr lang="pt-BR" smtClean="0"/>
            <a:t>Who is Unisinos?</a:t>
          </a:r>
          <a:endParaRPr lang="en-US" dirty="0" smtClean="0"/>
        </a:p>
      </dgm:t>
    </dgm:pt>
    <dgm:pt modelId="{C733C647-15B1-4A7E-B9EB-BD3128D6A220}" type="parTrans" cxnId="{F64C6ED0-D000-4361-8413-DB0DD9F230A0}">
      <dgm:prSet/>
      <dgm:spPr/>
      <dgm:t>
        <a:bodyPr/>
        <a:lstStyle/>
        <a:p>
          <a:endParaRPr lang="pt-BR"/>
        </a:p>
      </dgm:t>
    </dgm:pt>
    <dgm:pt modelId="{5F8A8931-CFA5-49E5-9B88-4962EA5F56BD}" type="sibTrans" cxnId="{F64C6ED0-D000-4361-8413-DB0DD9F230A0}">
      <dgm:prSet/>
      <dgm:spPr/>
      <dgm:t>
        <a:bodyPr/>
        <a:lstStyle/>
        <a:p>
          <a:endParaRPr lang="pt-BR"/>
        </a:p>
      </dgm:t>
    </dgm:pt>
    <dgm:pt modelId="{715F0180-346A-4463-A635-998E12B3C6C4}" type="pres">
      <dgm:prSet presAssocID="{A1FFE3BB-09C2-45FB-8D0D-C1A3A44990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ED7A255-6622-4BAE-8336-B02F7024D7EC}" type="pres">
      <dgm:prSet presAssocID="{A1FFE3BB-09C2-45FB-8D0D-C1A3A4499020}" presName="Name1" presStyleCnt="0"/>
      <dgm:spPr/>
    </dgm:pt>
    <dgm:pt modelId="{D6AE5767-8341-47DD-A3AC-3D295A322DE7}" type="pres">
      <dgm:prSet presAssocID="{A1FFE3BB-09C2-45FB-8D0D-C1A3A4499020}" presName="cycle" presStyleCnt="0"/>
      <dgm:spPr/>
    </dgm:pt>
    <dgm:pt modelId="{98A09118-6FFD-4DB3-8587-0295C011E118}" type="pres">
      <dgm:prSet presAssocID="{A1FFE3BB-09C2-45FB-8D0D-C1A3A4499020}" presName="srcNode" presStyleLbl="node1" presStyleIdx="0" presStyleCnt="6"/>
      <dgm:spPr/>
    </dgm:pt>
    <dgm:pt modelId="{53B2A370-30D9-4698-B463-6DF14972161B}" type="pres">
      <dgm:prSet presAssocID="{A1FFE3BB-09C2-45FB-8D0D-C1A3A4499020}" presName="conn" presStyleLbl="parChTrans1D2" presStyleIdx="0" presStyleCnt="1"/>
      <dgm:spPr/>
      <dgm:t>
        <a:bodyPr/>
        <a:lstStyle/>
        <a:p>
          <a:endParaRPr lang="en-US"/>
        </a:p>
      </dgm:t>
    </dgm:pt>
    <dgm:pt modelId="{5611F768-4477-4E4E-B4AC-0B751C0C0EB0}" type="pres">
      <dgm:prSet presAssocID="{A1FFE3BB-09C2-45FB-8D0D-C1A3A4499020}" presName="extraNode" presStyleLbl="node1" presStyleIdx="0" presStyleCnt="6"/>
      <dgm:spPr/>
    </dgm:pt>
    <dgm:pt modelId="{11E2E58D-C162-43BF-8814-536798F780AF}" type="pres">
      <dgm:prSet presAssocID="{A1FFE3BB-09C2-45FB-8D0D-C1A3A4499020}" presName="dstNode" presStyleLbl="node1" presStyleIdx="0" presStyleCnt="6"/>
      <dgm:spPr/>
    </dgm:pt>
    <dgm:pt modelId="{53A48CD8-7D79-4C51-937E-F479B7D14C21}" type="pres">
      <dgm:prSet presAssocID="{B379331C-01EF-4D01-B42E-FD11C4A8AA4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AE2533-F4FB-416E-BBE0-B5EC93AAE372}" type="pres">
      <dgm:prSet presAssocID="{B379331C-01EF-4D01-B42E-FD11C4A8AA45}" presName="accent_1" presStyleCnt="0"/>
      <dgm:spPr/>
    </dgm:pt>
    <dgm:pt modelId="{FB0E0178-6A9D-4EC0-B147-2EA1AF59E2CE}" type="pres">
      <dgm:prSet presAssocID="{B379331C-01EF-4D01-B42E-FD11C4A8AA45}" presName="accentRepeatNode" presStyleLbl="solidFgAcc1" presStyleIdx="0" presStyleCnt="6"/>
      <dgm:spPr/>
    </dgm:pt>
    <dgm:pt modelId="{05FB22AA-A2AF-42FF-AE35-7F6CA3BABB7E}" type="pres">
      <dgm:prSet presAssocID="{2E880056-49CC-43F3-BB6A-96CEBA6B6BC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3683C1-AE21-4BD7-82D4-F0BCE7F1FD36}" type="pres">
      <dgm:prSet presAssocID="{2E880056-49CC-43F3-BB6A-96CEBA6B6BC4}" presName="accent_2" presStyleCnt="0"/>
      <dgm:spPr/>
    </dgm:pt>
    <dgm:pt modelId="{B099132B-B2B7-4775-95F5-293FEC80581C}" type="pres">
      <dgm:prSet presAssocID="{2E880056-49CC-43F3-BB6A-96CEBA6B6BC4}" presName="accentRepeatNode" presStyleLbl="solidFgAcc1" presStyleIdx="1" presStyleCnt="6"/>
      <dgm:spPr/>
    </dgm:pt>
    <dgm:pt modelId="{D3CA175C-1954-4076-9CFC-08126E0FD50D}" type="pres">
      <dgm:prSet presAssocID="{AD3C1AD9-47F8-4BF4-9B06-98C1DB5F15B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A9B60-46D8-49EC-A932-A582D8752615}" type="pres">
      <dgm:prSet presAssocID="{AD3C1AD9-47F8-4BF4-9B06-98C1DB5F15B7}" presName="accent_3" presStyleCnt="0"/>
      <dgm:spPr/>
    </dgm:pt>
    <dgm:pt modelId="{97534F71-6B79-4A1A-AF51-B2E556D4EBC1}" type="pres">
      <dgm:prSet presAssocID="{AD3C1AD9-47F8-4BF4-9B06-98C1DB5F15B7}" presName="accentRepeatNode" presStyleLbl="solidFgAcc1" presStyleIdx="2" presStyleCnt="6"/>
      <dgm:spPr/>
    </dgm:pt>
    <dgm:pt modelId="{AA4EACD9-02AC-464E-B0F7-5FD0330E8037}" type="pres">
      <dgm:prSet presAssocID="{143A74B1-77B0-4B2E-A0E8-CB9FEC6934B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697828-A4C8-49DC-82E8-BD24A71FCFA1}" type="pres">
      <dgm:prSet presAssocID="{143A74B1-77B0-4B2E-A0E8-CB9FEC6934B4}" presName="accent_4" presStyleCnt="0"/>
      <dgm:spPr/>
    </dgm:pt>
    <dgm:pt modelId="{CBAC3CB8-32DB-4178-BCFE-0B63060D1035}" type="pres">
      <dgm:prSet presAssocID="{143A74B1-77B0-4B2E-A0E8-CB9FEC6934B4}" presName="accentRepeatNode" presStyleLbl="solidFgAcc1" presStyleIdx="3" presStyleCnt="6"/>
      <dgm:spPr/>
    </dgm:pt>
    <dgm:pt modelId="{0ADC93D3-CDB6-4196-A135-F39C8DB1BA41}" type="pres">
      <dgm:prSet presAssocID="{6E6670F2-88B4-48F3-B89F-86863A0B844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3643F8-245B-4584-AD7F-9AB5222FBF67}" type="pres">
      <dgm:prSet presAssocID="{6E6670F2-88B4-48F3-B89F-86863A0B844F}" presName="accent_5" presStyleCnt="0"/>
      <dgm:spPr/>
    </dgm:pt>
    <dgm:pt modelId="{4129E9A8-C34C-4EDA-A286-1424ABE11E9C}" type="pres">
      <dgm:prSet presAssocID="{6E6670F2-88B4-48F3-B89F-86863A0B844F}" presName="accentRepeatNode" presStyleLbl="solidFgAcc1" presStyleIdx="4" presStyleCnt="6"/>
      <dgm:spPr/>
    </dgm:pt>
    <dgm:pt modelId="{23CEDDC0-50F5-4F63-850A-B7EF0CDAE260}" type="pres">
      <dgm:prSet presAssocID="{70995098-3FD9-4EA7-A84A-72E0399E2BF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63F49B-862D-46AB-890A-EB9611013B68}" type="pres">
      <dgm:prSet presAssocID="{70995098-3FD9-4EA7-A84A-72E0399E2BFE}" presName="accent_6" presStyleCnt="0"/>
      <dgm:spPr/>
    </dgm:pt>
    <dgm:pt modelId="{5067BF8B-107C-43DC-910F-4EF686734580}" type="pres">
      <dgm:prSet presAssocID="{70995098-3FD9-4EA7-A84A-72E0399E2BFE}" presName="accentRepeatNode" presStyleLbl="solidFgAcc1" presStyleIdx="5" presStyleCnt="6"/>
      <dgm:spPr/>
    </dgm:pt>
  </dgm:ptLst>
  <dgm:cxnLst>
    <dgm:cxn modelId="{78848693-F76B-48AA-B135-4F435B29E832}" type="presOf" srcId="{20CF5051-439C-4E05-8E80-4AF8107C933B}" destId="{53B2A370-30D9-4698-B463-6DF14972161B}" srcOrd="0" destOrd="0" presId="urn:microsoft.com/office/officeart/2008/layout/VerticalCurvedList"/>
    <dgm:cxn modelId="{FEC95FBB-B748-4D60-A489-D0E07573AB58}" type="presOf" srcId="{2E880056-49CC-43F3-BB6A-96CEBA6B6BC4}" destId="{05FB22AA-A2AF-42FF-AE35-7F6CA3BABB7E}" srcOrd="0" destOrd="0" presId="urn:microsoft.com/office/officeart/2008/layout/VerticalCurvedList"/>
    <dgm:cxn modelId="{A8B582B8-3160-43AF-9306-300AF6FD36A4}" type="presOf" srcId="{143A74B1-77B0-4B2E-A0E8-CB9FEC6934B4}" destId="{AA4EACD9-02AC-464E-B0F7-5FD0330E8037}" srcOrd="0" destOrd="0" presId="urn:microsoft.com/office/officeart/2008/layout/VerticalCurvedList"/>
    <dgm:cxn modelId="{60E8E45F-1486-4809-B817-8EC809C91F91}" srcId="{A1FFE3BB-09C2-45FB-8D0D-C1A3A4499020}" destId="{B379331C-01EF-4D01-B42E-FD11C4A8AA45}" srcOrd="0" destOrd="0" parTransId="{ED202AB9-D46F-4902-B246-84CCB654ADB7}" sibTransId="{20CF5051-439C-4E05-8E80-4AF8107C933B}"/>
    <dgm:cxn modelId="{2BBA70E1-9B0F-4E4F-BD47-35DA17ED6F12}" srcId="{A1FFE3BB-09C2-45FB-8D0D-C1A3A4499020}" destId="{2E880056-49CC-43F3-BB6A-96CEBA6B6BC4}" srcOrd="1" destOrd="0" parTransId="{020FD788-3829-4199-98C5-92C472EB6099}" sibTransId="{2F4C2E3D-525F-4063-886B-A80BE5DBB8C1}"/>
    <dgm:cxn modelId="{F64C6ED0-D000-4361-8413-DB0DD9F230A0}" srcId="{A1FFE3BB-09C2-45FB-8D0D-C1A3A4499020}" destId="{70995098-3FD9-4EA7-A84A-72E0399E2BFE}" srcOrd="5" destOrd="0" parTransId="{C733C647-15B1-4A7E-B9EB-BD3128D6A220}" sibTransId="{5F8A8931-CFA5-49E5-9B88-4962EA5F56BD}"/>
    <dgm:cxn modelId="{2617E7F8-F8C2-4247-9A9F-04E41AC9D5E8}" srcId="{A1FFE3BB-09C2-45FB-8D0D-C1A3A4499020}" destId="{6E6670F2-88B4-48F3-B89F-86863A0B844F}" srcOrd="4" destOrd="0" parTransId="{16531BF2-7304-4F67-AA96-5687CDCACEBE}" sibTransId="{65C31B93-81A8-4D7A-B3C5-918B17464041}"/>
    <dgm:cxn modelId="{64E017DD-39E7-4981-81B2-49EC54208454}" type="presOf" srcId="{AD3C1AD9-47F8-4BF4-9B06-98C1DB5F15B7}" destId="{D3CA175C-1954-4076-9CFC-08126E0FD50D}" srcOrd="0" destOrd="0" presId="urn:microsoft.com/office/officeart/2008/layout/VerticalCurvedList"/>
    <dgm:cxn modelId="{E84DE253-7B90-4C3F-8912-322DDE5D6FA3}" type="presOf" srcId="{6E6670F2-88B4-48F3-B89F-86863A0B844F}" destId="{0ADC93D3-CDB6-4196-A135-F39C8DB1BA41}" srcOrd="0" destOrd="0" presId="urn:microsoft.com/office/officeart/2008/layout/VerticalCurvedList"/>
    <dgm:cxn modelId="{6CEE4E4E-DFB4-4219-9E32-503F8062AC0B}" type="presOf" srcId="{A1FFE3BB-09C2-45FB-8D0D-C1A3A4499020}" destId="{715F0180-346A-4463-A635-998E12B3C6C4}" srcOrd="0" destOrd="0" presId="urn:microsoft.com/office/officeart/2008/layout/VerticalCurvedList"/>
    <dgm:cxn modelId="{905037C7-78C3-4009-96A7-BD9FD316ABD4}" srcId="{A1FFE3BB-09C2-45FB-8D0D-C1A3A4499020}" destId="{143A74B1-77B0-4B2E-A0E8-CB9FEC6934B4}" srcOrd="3" destOrd="0" parTransId="{29C39A5C-0B54-4F02-8620-13176BFB1EBD}" sibTransId="{59CE7B93-F380-46E6-A173-044C49A72CEE}"/>
    <dgm:cxn modelId="{8B229D80-D10D-4623-9F12-A656D1047A83}" srcId="{A1FFE3BB-09C2-45FB-8D0D-C1A3A4499020}" destId="{AD3C1AD9-47F8-4BF4-9B06-98C1DB5F15B7}" srcOrd="2" destOrd="0" parTransId="{1BE469A6-75D8-43F8-AECD-6987D36EB031}" sibTransId="{21DD3EB2-943A-42CB-A201-4DD935644633}"/>
    <dgm:cxn modelId="{FF4E1430-DE53-4597-82B3-ED874A27A651}" type="presOf" srcId="{70995098-3FD9-4EA7-A84A-72E0399E2BFE}" destId="{23CEDDC0-50F5-4F63-850A-B7EF0CDAE260}" srcOrd="0" destOrd="0" presId="urn:microsoft.com/office/officeart/2008/layout/VerticalCurvedList"/>
    <dgm:cxn modelId="{E1161560-8357-410C-80FB-AE59D784B664}" type="presOf" srcId="{B379331C-01EF-4D01-B42E-FD11C4A8AA45}" destId="{53A48CD8-7D79-4C51-937E-F479B7D14C21}" srcOrd="0" destOrd="0" presId="urn:microsoft.com/office/officeart/2008/layout/VerticalCurvedList"/>
    <dgm:cxn modelId="{CBA734BA-3467-444E-BA86-6506A8AF25D6}" type="presParOf" srcId="{715F0180-346A-4463-A635-998E12B3C6C4}" destId="{4ED7A255-6622-4BAE-8336-B02F7024D7EC}" srcOrd="0" destOrd="0" presId="urn:microsoft.com/office/officeart/2008/layout/VerticalCurvedList"/>
    <dgm:cxn modelId="{E3672CBE-D1DD-4B54-8740-7EF47126DCF4}" type="presParOf" srcId="{4ED7A255-6622-4BAE-8336-B02F7024D7EC}" destId="{D6AE5767-8341-47DD-A3AC-3D295A322DE7}" srcOrd="0" destOrd="0" presId="urn:microsoft.com/office/officeart/2008/layout/VerticalCurvedList"/>
    <dgm:cxn modelId="{70A1A2A0-6006-4C4A-9F9C-3D1369642A11}" type="presParOf" srcId="{D6AE5767-8341-47DD-A3AC-3D295A322DE7}" destId="{98A09118-6FFD-4DB3-8587-0295C011E118}" srcOrd="0" destOrd="0" presId="urn:microsoft.com/office/officeart/2008/layout/VerticalCurvedList"/>
    <dgm:cxn modelId="{42D8A827-278A-4AA7-AE61-F6D67AFC3166}" type="presParOf" srcId="{D6AE5767-8341-47DD-A3AC-3D295A322DE7}" destId="{53B2A370-30D9-4698-B463-6DF14972161B}" srcOrd="1" destOrd="0" presId="urn:microsoft.com/office/officeart/2008/layout/VerticalCurvedList"/>
    <dgm:cxn modelId="{1258107B-E504-4754-BF5E-B7ACD8590992}" type="presParOf" srcId="{D6AE5767-8341-47DD-A3AC-3D295A322DE7}" destId="{5611F768-4477-4E4E-B4AC-0B751C0C0EB0}" srcOrd="2" destOrd="0" presId="urn:microsoft.com/office/officeart/2008/layout/VerticalCurvedList"/>
    <dgm:cxn modelId="{FD57CB77-47F0-4CDD-9268-5DEFCD6E45C6}" type="presParOf" srcId="{D6AE5767-8341-47DD-A3AC-3D295A322DE7}" destId="{11E2E58D-C162-43BF-8814-536798F780AF}" srcOrd="3" destOrd="0" presId="urn:microsoft.com/office/officeart/2008/layout/VerticalCurvedList"/>
    <dgm:cxn modelId="{31547267-F7D0-4BF0-AAFC-04F2D9D0C49D}" type="presParOf" srcId="{4ED7A255-6622-4BAE-8336-B02F7024D7EC}" destId="{53A48CD8-7D79-4C51-937E-F479B7D14C21}" srcOrd="1" destOrd="0" presId="urn:microsoft.com/office/officeart/2008/layout/VerticalCurvedList"/>
    <dgm:cxn modelId="{AC8E866F-1297-4E82-BA9B-2E3A24C4C2FD}" type="presParOf" srcId="{4ED7A255-6622-4BAE-8336-B02F7024D7EC}" destId="{C5AE2533-F4FB-416E-BBE0-B5EC93AAE372}" srcOrd="2" destOrd="0" presId="urn:microsoft.com/office/officeart/2008/layout/VerticalCurvedList"/>
    <dgm:cxn modelId="{67300C55-DFA3-47B4-9C69-88811A5ECE16}" type="presParOf" srcId="{C5AE2533-F4FB-416E-BBE0-B5EC93AAE372}" destId="{FB0E0178-6A9D-4EC0-B147-2EA1AF59E2CE}" srcOrd="0" destOrd="0" presId="urn:microsoft.com/office/officeart/2008/layout/VerticalCurvedList"/>
    <dgm:cxn modelId="{0CB44E78-8779-41D4-BAB3-CE3D9472282C}" type="presParOf" srcId="{4ED7A255-6622-4BAE-8336-B02F7024D7EC}" destId="{05FB22AA-A2AF-42FF-AE35-7F6CA3BABB7E}" srcOrd="3" destOrd="0" presId="urn:microsoft.com/office/officeart/2008/layout/VerticalCurvedList"/>
    <dgm:cxn modelId="{FDED0A4A-97E5-4A18-8C32-A981E4E8B383}" type="presParOf" srcId="{4ED7A255-6622-4BAE-8336-B02F7024D7EC}" destId="{D63683C1-AE21-4BD7-82D4-F0BCE7F1FD36}" srcOrd="4" destOrd="0" presId="urn:microsoft.com/office/officeart/2008/layout/VerticalCurvedList"/>
    <dgm:cxn modelId="{47DF0FAF-3E9F-4E9D-82A9-AB3F47C8ED35}" type="presParOf" srcId="{D63683C1-AE21-4BD7-82D4-F0BCE7F1FD36}" destId="{B099132B-B2B7-4775-95F5-293FEC80581C}" srcOrd="0" destOrd="0" presId="urn:microsoft.com/office/officeart/2008/layout/VerticalCurvedList"/>
    <dgm:cxn modelId="{72366034-CA42-47ED-B445-C7DED0320237}" type="presParOf" srcId="{4ED7A255-6622-4BAE-8336-B02F7024D7EC}" destId="{D3CA175C-1954-4076-9CFC-08126E0FD50D}" srcOrd="5" destOrd="0" presId="urn:microsoft.com/office/officeart/2008/layout/VerticalCurvedList"/>
    <dgm:cxn modelId="{4C991B1B-EA71-4A1E-8603-689CC0EB3332}" type="presParOf" srcId="{4ED7A255-6622-4BAE-8336-B02F7024D7EC}" destId="{DEBA9B60-46D8-49EC-A932-A582D8752615}" srcOrd="6" destOrd="0" presId="urn:microsoft.com/office/officeart/2008/layout/VerticalCurvedList"/>
    <dgm:cxn modelId="{66D5F9F7-50AD-4780-8A43-94FE05B20386}" type="presParOf" srcId="{DEBA9B60-46D8-49EC-A932-A582D8752615}" destId="{97534F71-6B79-4A1A-AF51-B2E556D4EBC1}" srcOrd="0" destOrd="0" presId="urn:microsoft.com/office/officeart/2008/layout/VerticalCurvedList"/>
    <dgm:cxn modelId="{6AE003C3-4013-4133-930F-946664CE9D22}" type="presParOf" srcId="{4ED7A255-6622-4BAE-8336-B02F7024D7EC}" destId="{AA4EACD9-02AC-464E-B0F7-5FD0330E8037}" srcOrd="7" destOrd="0" presId="urn:microsoft.com/office/officeart/2008/layout/VerticalCurvedList"/>
    <dgm:cxn modelId="{B32B3B76-08DC-43F1-BE84-34157EE22554}" type="presParOf" srcId="{4ED7A255-6622-4BAE-8336-B02F7024D7EC}" destId="{0D697828-A4C8-49DC-82E8-BD24A71FCFA1}" srcOrd="8" destOrd="0" presId="urn:microsoft.com/office/officeart/2008/layout/VerticalCurvedList"/>
    <dgm:cxn modelId="{BEDC9117-FDAA-414D-BB22-A0BA0BAE6A45}" type="presParOf" srcId="{0D697828-A4C8-49DC-82E8-BD24A71FCFA1}" destId="{CBAC3CB8-32DB-4178-BCFE-0B63060D1035}" srcOrd="0" destOrd="0" presId="urn:microsoft.com/office/officeart/2008/layout/VerticalCurvedList"/>
    <dgm:cxn modelId="{3C201761-3694-4320-BEE8-105894D65E62}" type="presParOf" srcId="{4ED7A255-6622-4BAE-8336-B02F7024D7EC}" destId="{0ADC93D3-CDB6-4196-A135-F39C8DB1BA41}" srcOrd="9" destOrd="0" presId="urn:microsoft.com/office/officeart/2008/layout/VerticalCurvedList"/>
    <dgm:cxn modelId="{B7B64C5A-6284-4F0F-B6AE-551FCAC0934E}" type="presParOf" srcId="{4ED7A255-6622-4BAE-8336-B02F7024D7EC}" destId="{0E3643F8-245B-4584-AD7F-9AB5222FBF67}" srcOrd="10" destOrd="0" presId="urn:microsoft.com/office/officeart/2008/layout/VerticalCurvedList"/>
    <dgm:cxn modelId="{3167E363-46E2-4F53-A2A8-E500769529F2}" type="presParOf" srcId="{0E3643F8-245B-4584-AD7F-9AB5222FBF67}" destId="{4129E9A8-C34C-4EDA-A286-1424ABE11E9C}" srcOrd="0" destOrd="0" presId="urn:microsoft.com/office/officeart/2008/layout/VerticalCurvedList"/>
    <dgm:cxn modelId="{B32BDDF1-D500-42C8-865C-121C63F6ACC2}" type="presParOf" srcId="{4ED7A255-6622-4BAE-8336-B02F7024D7EC}" destId="{23CEDDC0-50F5-4F63-850A-B7EF0CDAE260}" srcOrd="11" destOrd="0" presId="urn:microsoft.com/office/officeart/2008/layout/VerticalCurvedList"/>
    <dgm:cxn modelId="{DD93E075-D089-4CBB-8D68-4EAD101B9B98}" type="presParOf" srcId="{4ED7A255-6622-4BAE-8336-B02F7024D7EC}" destId="{D463F49B-862D-46AB-890A-EB9611013B68}" srcOrd="12" destOrd="0" presId="urn:microsoft.com/office/officeart/2008/layout/VerticalCurvedList"/>
    <dgm:cxn modelId="{33BCD438-5644-444C-B497-F8C60DF2D78B}" type="presParOf" srcId="{D463F49B-862D-46AB-890A-EB9611013B68}" destId="{5067BF8B-107C-43DC-910F-4EF6867345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288C9-AA26-450B-BDE1-09D6A48A5575}" type="doc">
      <dgm:prSet loTypeId="urn:microsoft.com/office/officeart/2005/8/layout/hierarchy4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32C236EA-EECC-4786-8BB8-DC35EB0AF7A1}">
      <dgm:prSet phldrT="[Texto]"/>
      <dgm:spPr/>
      <dgm:t>
        <a:bodyPr/>
        <a:lstStyle/>
        <a:p>
          <a:r>
            <a:rPr lang="en-US" noProof="0" smtClean="0"/>
            <a:t>Imports</a:t>
          </a:r>
        </a:p>
        <a:p>
          <a:r>
            <a:rPr lang="en-US" noProof="0" smtClean="0"/>
            <a:t>USD 22,4 Billion</a:t>
          </a:r>
          <a:endParaRPr lang="en-US" noProof="0"/>
        </a:p>
      </dgm:t>
    </dgm:pt>
    <dgm:pt modelId="{E217DBF8-5315-4AB4-B93C-B55A8A303549}" type="parTrans" cxnId="{4F27E159-BAAB-4482-8B60-0D3176E26BEA}">
      <dgm:prSet/>
      <dgm:spPr/>
      <dgm:t>
        <a:bodyPr/>
        <a:lstStyle/>
        <a:p>
          <a:endParaRPr lang="en-US" noProof="0"/>
        </a:p>
      </dgm:t>
    </dgm:pt>
    <dgm:pt modelId="{080293A2-0B4A-47D3-8397-4B7DA33852C9}" type="sibTrans" cxnId="{4F27E159-BAAB-4482-8B60-0D3176E26BEA}">
      <dgm:prSet/>
      <dgm:spPr/>
      <dgm:t>
        <a:bodyPr/>
        <a:lstStyle/>
        <a:p>
          <a:endParaRPr lang="en-US" noProof="0"/>
        </a:p>
      </dgm:t>
    </dgm:pt>
    <dgm:pt modelId="{F6733572-A89D-446D-95B7-7D9C2948570D}">
      <dgm:prSet phldrT="[Texto]"/>
      <dgm:spPr/>
      <dgm:t>
        <a:bodyPr/>
        <a:lstStyle/>
        <a:p>
          <a:r>
            <a:rPr lang="en-US" noProof="0" smtClean="0"/>
            <a:t>Exports</a:t>
          </a:r>
        </a:p>
        <a:p>
          <a:r>
            <a:rPr lang="en-US" noProof="0" smtClean="0"/>
            <a:t>USD 5 Billion</a:t>
          </a:r>
          <a:endParaRPr lang="en-US" noProof="0"/>
        </a:p>
      </dgm:t>
    </dgm:pt>
    <dgm:pt modelId="{140C1808-778C-4AE2-BE2A-C4D3856D17CB}" type="parTrans" cxnId="{1AA68C70-D2E9-450B-8E06-BE8996F81C62}">
      <dgm:prSet/>
      <dgm:spPr/>
      <dgm:t>
        <a:bodyPr/>
        <a:lstStyle/>
        <a:p>
          <a:endParaRPr lang="en-US" noProof="0"/>
        </a:p>
      </dgm:t>
    </dgm:pt>
    <dgm:pt modelId="{3D2D2AF9-AA1B-41C7-89B5-A25F613DC11B}" type="sibTrans" cxnId="{1AA68C70-D2E9-450B-8E06-BE8996F81C62}">
      <dgm:prSet/>
      <dgm:spPr/>
      <dgm:t>
        <a:bodyPr/>
        <a:lstStyle/>
        <a:p>
          <a:endParaRPr lang="en-US" noProof="0"/>
        </a:p>
      </dgm:t>
    </dgm:pt>
    <dgm:pt modelId="{32FEC26A-9CA5-45FE-9AA6-01A87325FC41}">
      <dgm:prSet phldrT="[Texto]"/>
      <dgm:spPr/>
      <dgm:t>
        <a:bodyPr/>
        <a:lstStyle/>
        <a:p>
          <a:r>
            <a:rPr lang="en-US" noProof="0" smtClean="0"/>
            <a:t>Workforce</a:t>
          </a:r>
          <a:endParaRPr lang="en-US" noProof="0"/>
        </a:p>
      </dgm:t>
    </dgm:pt>
    <dgm:pt modelId="{8ABACC10-143A-47E4-A8FF-EDB9217A86A0}" type="parTrans" cxnId="{2C70B60C-181D-47CB-918F-0F862B0243DB}">
      <dgm:prSet/>
      <dgm:spPr/>
      <dgm:t>
        <a:bodyPr/>
        <a:lstStyle/>
        <a:p>
          <a:endParaRPr lang="en-US" noProof="0"/>
        </a:p>
      </dgm:t>
    </dgm:pt>
    <dgm:pt modelId="{155B5286-EC12-4019-9D91-0A55DA8FA757}" type="sibTrans" cxnId="{2C70B60C-181D-47CB-918F-0F862B0243DB}">
      <dgm:prSet/>
      <dgm:spPr/>
      <dgm:t>
        <a:bodyPr/>
        <a:lstStyle/>
        <a:p>
          <a:endParaRPr lang="en-US" noProof="0"/>
        </a:p>
      </dgm:t>
    </dgm:pt>
    <dgm:pt modelId="{3D39F34B-CD43-4D0C-8302-16BB0FE4A3CB}">
      <dgm:prSet phldrT="[Texto]"/>
      <dgm:spPr/>
      <dgm:t>
        <a:bodyPr/>
        <a:lstStyle/>
        <a:p>
          <a:r>
            <a:rPr lang="en-US" noProof="0" smtClean="0"/>
            <a:t>Deficit</a:t>
          </a:r>
        </a:p>
        <a:p>
          <a:r>
            <a:rPr lang="en-US" noProof="0" smtClean="0"/>
            <a:t>USD 17,4 Billion</a:t>
          </a:r>
          <a:endParaRPr lang="en-US" noProof="0"/>
        </a:p>
      </dgm:t>
    </dgm:pt>
    <dgm:pt modelId="{A008C1BB-AC3C-489B-9385-339443040F3B}" type="parTrans" cxnId="{7ED1B250-3802-4ED9-8740-75B17627EDA9}">
      <dgm:prSet/>
      <dgm:spPr/>
      <dgm:t>
        <a:bodyPr/>
        <a:lstStyle/>
        <a:p>
          <a:endParaRPr lang="en-US" noProof="0"/>
        </a:p>
      </dgm:t>
    </dgm:pt>
    <dgm:pt modelId="{8D7EC694-6114-4DCC-92F4-E3CDA27F6446}" type="sibTrans" cxnId="{7ED1B250-3802-4ED9-8740-75B17627EDA9}">
      <dgm:prSet/>
      <dgm:spPr/>
      <dgm:t>
        <a:bodyPr/>
        <a:lstStyle/>
        <a:p>
          <a:endParaRPr lang="en-US" noProof="0"/>
        </a:p>
      </dgm:t>
    </dgm:pt>
    <dgm:pt modelId="{401EC0F1-3892-4764-B890-92B21D6B3396}">
      <dgm:prSet phldrT="[Texto]"/>
      <dgm:spPr/>
      <dgm:t>
        <a:bodyPr/>
        <a:lstStyle/>
        <a:p>
          <a:r>
            <a:rPr lang="en-US" noProof="0" dirty="0" smtClean="0"/>
            <a:t>Semiconductors</a:t>
          </a:r>
        </a:p>
        <a:p>
          <a:r>
            <a:rPr lang="en-US" noProof="0" dirty="0" smtClean="0"/>
            <a:t>USD 2,1 Billion</a:t>
          </a:r>
        </a:p>
        <a:p>
          <a:r>
            <a:rPr lang="en-US" noProof="0" dirty="0" smtClean="0"/>
            <a:t>(Non assembled chips)</a:t>
          </a:r>
          <a:endParaRPr lang="en-US" noProof="0" dirty="0"/>
        </a:p>
      </dgm:t>
    </dgm:pt>
    <dgm:pt modelId="{8D1EF9DA-A536-4918-ABF5-A00860B54762}" type="parTrans" cxnId="{7DAE0E9C-8272-4B4F-BB19-468DD5EC9CF4}">
      <dgm:prSet/>
      <dgm:spPr/>
      <dgm:t>
        <a:bodyPr/>
        <a:lstStyle/>
        <a:p>
          <a:endParaRPr lang="en-US" noProof="0"/>
        </a:p>
      </dgm:t>
    </dgm:pt>
    <dgm:pt modelId="{90F3246B-EC1D-4EC7-A816-BFE0C032E049}" type="sibTrans" cxnId="{7DAE0E9C-8272-4B4F-BB19-468DD5EC9CF4}">
      <dgm:prSet/>
      <dgm:spPr/>
      <dgm:t>
        <a:bodyPr/>
        <a:lstStyle/>
        <a:p>
          <a:endParaRPr lang="en-US" noProof="0"/>
        </a:p>
      </dgm:t>
    </dgm:pt>
    <dgm:pt modelId="{25014734-9B53-4217-928F-4B2F4C2DFEBC}">
      <dgm:prSet phldrT="[Texto]"/>
      <dgm:spPr/>
      <dgm:t>
        <a:bodyPr/>
        <a:lstStyle/>
        <a:p>
          <a:r>
            <a:rPr lang="en-US" noProof="0" smtClean="0"/>
            <a:t>Intelectual Property</a:t>
          </a:r>
        </a:p>
        <a:p>
          <a:r>
            <a:rPr lang="en-US" noProof="0" smtClean="0"/>
            <a:t>(50% on components)</a:t>
          </a:r>
          <a:endParaRPr lang="en-US" noProof="0"/>
        </a:p>
      </dgm:t>
    </dgm:pt>
    <dgm:pt modelId="{654B7311-7041-452A-994E-646308C95914}" type="parTrans" cxnId="{ADFCDC1D-E476-45BD-A3C1-B0BDEF02B85C}">
      <dgm:prSet/>
      <dgm:spPr/>
      <dgm:t>
        <a:bodyPr/>
        <a:lstStyle/>
        <a:p>
          <a:endParaRPr lang="en-US" noProof="0"/>
        </a:p>
      </dgm:t>
    </dgm:pt>
    <dgm:pt modelId="{98AD39FB-A5D2-4D75-9ECF-6EBAA5F71119}" type="sibTrans" cxnId="{ADFCDC1D-E476-45BD-A3C1-B0BDEF02B85C}">
      <dgm:prSet/>
      <dgm:spPr/>
      <dgm:t>
        <a:bodyPr/>
        <a:lstStyle/>
        <a:p>
          <a:endParaRPr lang="en-US" noProof="0"/>
        </a:p>
      </dgm:t>
    </dgm:pt>
    <dgm:pt modelId="{BCCCEA85-C37F-4BDB-BAD5-F34FA7FFE062}" type="pres">
      <dgm:prSet presAssocID="{8E5288C9-AA26-450B-BDE1-09D6A48A55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EC6C1CB-5A6E-4D3C-97AF-2D1376F785EA}" type="pres">
      <dgm:prSet presAssocID="{32C236EA-EECC-4786-8BB8-DC35EB0AF7A1}" presName="vertOne" presStyleCnt="0"/>
      <dgm:spPr/>
    </dgm:pt>
    <dgm:pt modelId="{0AF8EC5B-D6C8-47F7-9259-B08AD1E86FB5}" type="pres">
      <dgm:prSet presAssocID="{32C236EA-EECC-4786-8BB8-DC35EB0AF7A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9F9B9D1-3577-40FC-9013-95E50E0D8A43}" type="pres">
      <dgm:prSet presAssocID="{32C236EA-EECC-4786-8BB8-DC35EB0AF7A1}" presName="parTransOne" presStyleCnt="0"/>
      <dgm:spPr/>
    </dgm:pt>
    <dgm:pt modelId="{74FF1425-6CDC-46FC-975F-4B9CE2BA8F19}" type="pres">
      <dgm:prSet presAssocID="{32C236EA-EECC-4786-8BB8-DC35EB0AF7A1}" presName="horzOne" presStyleCnt="0"/>
      <dgm:spPr/>
    </dgm:pt>
    <dgm:pt modelId="{F4006DB8-6902-4CFA-9CC3-885FC5D57236}" type="pres">
      <dgm:prSet presAssocID="{F6733572-A89D-446D-95B7-7D9C2948570D}" presName="vertTwo" presStyleCnt="0"/>
      <dgm:spPr/>
    </dgm:pt>
    <dgm:pt modelId="{86FA70A9-0878-43E3-A340-2EB5E87C6C61}" type="pres">
      <dgm:prSet presAssocID="{F6733572-A89D-446D-95B7-7D9C2948570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C964EA-F3CE-4DDA-88AC-5AD9B95B8439}" type="pres">
      <dgm:prSet presAssocID="{F6733572-A89D-446D-95B7-7D9C2948570D}" presName="parTransTwo" presStyleCnt="0"/>
      <dgm:spPr/>
    </dgm:pt>
    <dgm:pt modelId="{D09B8DBB-97F4-4755-B356-34A2610B9961}" type="pres">
      <dgm:prSet presAssocID="{F6733572-A89D-446D-95B7-7D9C2948570D}" presName="horzTwo" presStyleCnt="0"/>
      <dgm:spPr/>
    </dgm:pt>
    <dgm:pt modelId="{BA616D20-7D31-4682-A989-D2544D5ED3C3}" type="pres">
      <dgm:prSet presAssocID="{32FEC26A-9CA5-45FE-9AA6-01A87325FC41}" presName="vertThree" presStyleCnt="0"/>
      <dgm:spPr/>
    </dgm:pt>
    <dgm:pt modelId="{2B06557D-11FB-4594-B61D-4688D909CBF0}" type="pres">
      <dgm:prSet presAssocID="{32FEC26A-9CA5-45FE-9AA6-01A87325FC41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8798506-3B2A-40D2-BDFB-A597CA06EC66}" type="pres">
      <dgm:prSet presAssocID="{32FEC26A-9CA5-45FE-9AA6-01A87325FC41}" presName="horzThree" presStyleCnt="0"/>
      <dgm:spPr/>
    </dgm:pt>
    <dgm:pt modelId="{1F3F3B09-2A96-431C-9049-66E2E4D01066}" type="pres">
      <dgm:prSet presAssocID="{3D2D2AF9-AA1B-41C7-89B5-A25F613DC11B}" presName="sibSpaceTwo" presStyleCnt="0"/>
      <dgm:spPr/>
    </dgm:pt>
    <dgm:pt modelId="{D160062B-7089-4444-B49B-2889C0D1E3EA}" type="pres">
      <dgm:prSet presAssocID="{3D39F34B-CD43-4D0C-8302-16BB0FE4A3CB}" presName="vertTwo" presStyleCnt="0"/>
      <dgm:spPr/>
    </dgm:pt>
    <dgm:pt modelId="{A44C01FA-9AB1-4515-AB6B-C2B45A34A918}" type="pres">
      <dgm:prSet presAssocID="{3D39F34B-CD43-4D0C-8302-16BB0FE4A3C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193D8B-EDA0-4B71-99C0-5597FD2BF78E}" type="pres">
      <dgm:prSet presAssocID="{3D39F34B-CD43-4D0C-8302-16BB0FE4A3CB}" presName="parTransTwo" presStyleCnt="0"/>
      <dgm:spPr/>
    </dgm:pt>
    <dgm:pt modelId="{3A6DDA64-623D-4D89-8F4A-36B4DFEA77C8}" type="pres">
      <dgm:prSet presAssocID="{3D39F34B-CD43-4D0C-8302-16BB0FE4A3CB}" presName="horzTwo" presStyleCnt="0"/>
      <dgm:spPr/>
    </dgm:pt>
    <dgm:pt modelId="{6169CB77-FBAE-4BCD-9ED3-60F3E8B2C26A}" type="pres">
      <dgm:prSet presAssocID="{401EC0F1-3892-4764-B890-92B21D6B3396}" presName="vertThree" presStyleCnt="0"/>
      <dgm:spPr/>
    </dgm:pt>
    <dgm:pt modelId="{482F005D-DD42-4DE7-B0B2-F7964954B3DD}" type="pres">
      <dgm:prSet presAssocID="{401EC0F1-3892-4764-B890-92B21D6B3396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04E34DF-DB14-4C8A-9DB8-D40A0BF28BC1}" type="pres">
      <dgm:prSet presAssocID="{401EC0F1-3892-4764-B890-92B21D6B3396}" presName="horzThree" presStyleCnt="0"/>
      <dgm:spPr/>
    </dgm:pt>
    <dgm:pt modelId="{60614373-4A04-4B6D-AB5B-3F58127717D0}" type="pres">
      <dgm:prSet presAssocID="{90F3246B-EC1D-4EC7-A816-BFE0C032E049}" presName="sibSpaceThree" presStyleCnt="0"/>
      <dgm:spPr/>
    </dgm:pt>
    <dgm:pt modelId="{763B380C-4ACE-402A-B769-6CFFF4F0C981}" type="pres">
      <dgm:prSet presAssocID="{25014734-9B53-4217-928F-4B2F4C2DFEBC}" presName="vertThree" presStyleCnt="0"/>
      <dgm:spPr/>
    </dgm:pt>
    <dgm:pt modelId="{1C76FEFF-7C27-496B-941A-3AEA0A68D81B}" type="pres">
      <dgm:prSet presAssocID="{25014734-9B53-4217-928F-4B2F4C2DFEB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CF2C7E5-A2A5-4325-996F-B6B22C14BCED}" type="pres">
      <dgm:prSet presAssocID="{25014734-9B53-4217-928F-4B2F4C2DFEBC}" presName="horzThree" presStyleCnt="0"/>
      <dgm:spPr/>
    </dgm:pt>
  </dgm:ptLst>
  <dgm:cxnLst>
    <dgm:cxn modelId="{4F27E159-BAAB-4482-8B60-0D3176E26BEA}" srcId="{8E5288C9-AA26-450B-BDE1-09D6A48A5575}" destId="{32C236EA-EECC-4786-8BB8-DC35EB0AF7A1}" srcOrd="0" destOrd="0" parTransId="{E217DBF8-5315-4AB4-B93C-B55A8A303549}" sibTransId="{080293A2-0B4A-47D3-8397-4B7DA33852C9}"/>
    <dgm:cxn modelId="{2C70B60C-181D-47CB-918F-0F862B0243DB}" srcId="{F6733572-A89D-446D-95B7-7D9C2948570D}" destId="{32FEC26A-9CA5-45FE-9AA6-01A87325FC41}" srcOrd="0" destOrd="0" parTransId="{8ABACC10-143A-47E4-A8FF-EDB9217A86A0}" sibTransId="{155B5286-EC12-4019-9D91-0A55DA8FA757}"/>
    <dgm:cxn modelId="{B275367F-D5D4-4AEA-A508-C107A6E5AF31}" type="presOf" srcId="{25014734-9B53-4217-928F-4B2F4C2DFEBC}" destId="{1C76FEFF-7C27-496B-941A-3AEA0A68D81B}" srcOrd="0" destOrd="0" presId="urn:microsoft.com/office/officeart/2005/8/layout/hierarchy4"/>
    <dgm:cxn modelId="{1461C8D1-6BF1-4618-932C-53FF7ADFCF36}" type="presOf" srcId="{32C236EA-EECC-4786-8BB8-DC35EB0AF7A1}" destId="{0AF8EC5B-D6C8-47F7-9259-B08AD1E86FB5}" srcOrd="0" destOrd="0" presId="urn:microsoft.com/office/officeart/2005/8/layout/hierarchy4"/>
    <dgm:cxn modelId="{7ED1B250-3802-4ED9-8740-75B17627EDA9}" srcId="{32C236EA-EECC-4786-8BB8-DC35EB0AF7A1}" destId="{3D39F34B-CD43-4D0C-8302-16BB0FE4A3CB}" srcOrd="1" destOrd="0" parTransId="{A008C1BB-AC3C-489B-9385-339443040F3B}" sibTransId="{8D7EC694-6114-4DCC-92F4-E3CDA27F6446}"/>
    <dgm:cxn modelId="{AE78906A-135A-4815-BF11-B1E1A02C57A4}" type="presOf" srcId="{F6733572-A89D-446D-95B7-7D9C2948570D}" destId="{86FA70A9-0878-43E3-A340-2EB5E87C6C61}" srcOrd="0" destOrd="0" presId="urn:microsoft.com/office/officeart/2005/8/layout/hierarchy4"/>
    <dgm:cxn modelId="{16F8FEF1-4472-4EC8-A412-A6B637797E61}" type="presOf" srcId="{8E5288C9-AA26-450B-BDE1-09D6A48A5575}" destId="{BCCCEA85-C37F-4BDB-BAD5-F34FA7FFE062}" srcOrd="0" destOrd="0" presId="urn:microsoft.com/office/officeart/2005/8/layout/hierarchy4"/>
    <dgm:cxn modelId="{7DAE0E9C-8272-4B4F-BB19-468DD5EC9CF4}" srcId="{3D39F34B-CD43-4D0C-8302-16BB0FE4A3CB}" destId="{401EC0F1-3892-4764-B890-92B21D6B3396}" srcOrd="0" destOrd="0" parTransId="{8D1EF9DA-A536-4918-ABF5-A00860B54762}" sibTransId="{90F3246B-EC1D-4EC7-A816-BFE0C032E049}"/>
    <dgm:cxn modelId="{3F4E2A88-9EE4-4F8B-8662-B5D555A4D9EB}" type="presOf" srcId="{401EC0F1-3892-4764-B890-92B21D6B3396}" destId="{482F005D-DD42-4DE7-B0B2-F7964954B3DD}" srcOrd="0" destOrd="0" presId="urn:microsoft.com/office/officeart/2005/8/layout/hierarchy4"/>
    <dgm:cxn modelId="{ADFCDC1D-E476-45BD-A3C1-B0BDEF02B85C}" srcId="{3D39F34B-CD43-4D0C-8302-16BB0FE4A3CB}" destId="{25014734-9B53-4217-928F-4B2F4C2DFEBC}" srcOrd="1" destOrd="0" parTransId="{654B7311-7041-452A-994E-646308C95914}" sibTransId="{98AD39FB-A5D2-4D75-9ECF-6EBAA5F71119}"/>
    <dgm:cxn modelId="{919315E1-7216-4054-AF59-2F16E3DDA349}" type="presOf" srcId="{32FEC26A-9CA5-45FE-9AA6-01A87325FC41}" destId="{2B06557D-11FB-4594-B61D-4688D909CBF0}" srcOrd="0" destOrd="0" presId="urn:microsoft.com/office/officeart/2005/8/layout/hierarchy4"/>
    <dgm:cxn modelId="{1AA68C70-D2E9-450B-8E06-BE8996F81C62}" srcId="{32C236EA-EECC-4786-8BB8-DC35EB0AF7A1}" destId="{F6733572-A89D-446D-95B7-7D9C2948570D}" srcOrd="0" destOrd="0" parTransId="{140C1808-778C-4AE2-BE2A-C4D3856D17CB}" sibTransId="{3D2D2AF9-AA1B-41C7-89B5-A25F613DC11B}"/>
    <dgm:cxn modelId="{0D9BB2DE-039D-4C1E-973C-9D8C6EE208BB}" type="presOf" srcId="{3D39F34B-CD43-4D0C-8302-16BB0FE4A3CB}" destId="{A44C01FA-9AB1-4515-AB6B-C2B45A34A918}" srcOrd="0" destOrd="0" presId="urn:microsoft.com/office/officeart/2005/8/layout/hierarchy4"/>
    <dgm:cxn modelId="{F2F9FB94-A1D6-4A6F-AF2A-93043DB623FE}" type="presParOf" srcId="{BCCCEA85-C37F-4BDB-BAD5-F34FA7FFE062}" destId="{5EC6C1CB-5A6E-4D3C-97AF-2D1376F785EA}" srcOrd="0" destOrd="0" presId="urn:microsoft.com/office/officeart/2005/8/layout/hierarchy4"/>
    <dgm:cxn modelId="{3BF35905-4B4A-42F5-A832-D271C7663775}" type="presParOf" srcId="{5EC6C1CB-5A6E-4D3C-97AF-2D1376F785EA}" destId="{0AF8EC5B-D6C8-47F7-9259-B08AD1E86FB5}" srcOrd="0" destOrd="0" presId="urn:microsoft.com/office/officeart/2005/8/layout/hierarchy4"/>
    <dgm:cxn modelId="{53ABDFC6-A2A7-4B2A-8169-01A12F524EA1}" type="presParOf" srcId="{5EC6C1CB-5A6E-4D3C-97AF-2D1376F785EA}" destId="{59F9B9D1-3577-40FC-9013-95E50E0D8A43}" srcOrd="1" destOrd="0" presId="urn:microsoft.com/office/officeart/2005/8/layout/hierarchy4"/>
    <dgm:cxn modelId="{DF572FD8-C4AF-45E9-9DC0-7880B883C73C}" type="presParOf" srcId="{5EC6C1CB-5A6E-4D3C-97AF-2D1376F785EA}" destId="{74FF1425-6CDC-46FC-975F-4B9CE2BA8F19}" srcOrd="2" destOrd="0" presId="urn:microsoft.com/office/officeart/2005/8/layout/hierarchy4"/>
    <dgm:cxn modelId="{6717394F-D70A-4D2F-B9A8-3B444A42822F}" type="presParOf" srcId="{74FF1425-6CDC-46FC-975F-4B9CE2BA8F19}" destId="{F4006DB8-6902-4CFA-9CC3-885FC5D57236}" srcOrd="0" destOrd="0" presId="urn:microsoft.com/office/officeart/2005/8/layout/hierarchy4"/>
    <dgm:cxn modelId="{A72A80AB-9E73-48E3-A7EE-30F1F24FFDE5}" type="presParOf" srcId="{F4006DB8-6902-4CFA-9CC3-885FC5D57236}" destId="{86FA70A9-0878-43E3-A340-2EB5E87C6C61}" srcOrd="0" destOrd="0" presId="urn:microsoft.com/office/officeart/2005/8/layout/hierarchy4"/>
    <dgm:cxn modelId="{4F0FC9A2-1F4E-4D84-B8BD-6FA870E78664}" type="presParOf" srcId="{F4006DB8-6902-4CFA-9CC3-885FC5D57236}" destId="{CAC964EA-F3CE-4DDA-88AC-5AD9B95B8439}" srcOrd="1" destOrd="0" presId="urn:microsoft.com/office/officeart/2005/8/layout/hierarchy4"/>
    <dgm:cxn modelId="{FD1133C0-4DF8-401B-BEFD-2BFA3A83FEE2}" type="presParOf" srcId="{F4006DB8-6902-4CFA-9CC3-885FC5D57236}" destId="{D09B8DBB-97F4-4755-B356-34A2610B9961}" srcOrd="2" destOrd="0" presId="urn:microsoft.com/office/officeart/2005/8/layout/hierarchy4"/>
    <dgm:cxn modelId="{40620AEC-B785-4E89-AE45-0D2E9A0EFA4C}" type="presParOf" srcId="{D09B8DBB-97F4-4755-B356-34A2610B9961}" destId="{BA616D20-7D31-4682-A989-D2544D5ED3C3}" srcOrd="0" destOrd="0" presId="urn:microsoft.com/office/officeart/2005/8/layout/hierarchy4"/>
    <dgm:cxn modelId="{9A744355-6BB8-4357-8816-DB046D256E43}" type="presParOf" srcId="{BA616D20-7D31-4682-A989-D2544D5ED3C3}" destId="{2B06557D-11FB-4594-B61D-4688D909CBF0}" srcOrd="0" destOrd="0" presId="urn:microsoft.com/office/officeart/2005/8/layout/hierarchy4"/>
    <dgm:cxn modelId="{3B984CF8-D86E-4BDD-BF29-6D6181E9EA78}" type="presParOf" srcId="{BA616D20-7D31-4682-A989-D2544D5ED3C3}" destId="{88798506-3B2A-40D2-BDFB-A597CA06EC66}" srcOrd="1" destOrd="0" presId="urn:microsoft.com/office/officeart/2005/8/layout/hierarchy4"/>
    <dgm:cxn modelId="{17B85086-5390-424E-BD6C-F8FFB2DF372B}" type="presParOf" srcId="{74FF1425-6CDC-46FC-975F-4B9CE2BA8F19}" destId="{1F3F3B09-2A96-431C-9049-66E2E4D01066}" srcOrd="1" destOrd="0" presId="urn:microsoft.com/office/officeart/2005/8/layout/hierarchy4"/>
    <dgm:cxn modelId="{F6E35B9F-4543-46B5-A493-DDD3EB316A78}" type="presParOf" srcId="{74FF1425-6CDC-46FC-975F-4B9CE2BA8F19}" destId="{D160062B-7089-4444-B49B-2889C0D1E3EA}" srcOrd="2" destOrd="0" presId="urn:microsoft.com/office/officeart/2005/8/layout/hierarchy4"/>
    <dgm:cxn modelId="{738177C9-7437-4925-835C-F3DF153A61C4}" type="presParOf" srcId="{D160062B-7089-4444-B49B-2889C0D1E3EA}" destId="{A44C01FA-9AB1-4515-AB6B-C2B45A34A918}" srcOrd="0" destOrd="0" presId="urn:microsoft.com/office/officeart/2005/8/layout/hierarchy4"/>
    <dgm:cxn modelId="{DC999B59-1479-4A96-9225-9D0BC239887B}" type="presParOf" srcId="{D160062B-7089-4444-B49B-2889C0D1E3EA}" destId="{41193D8B-EDA0-4B71-99C0-5597FD2BF78E}" srcOrd="1" destOrd="0" presId="urn:microsoft.com/office/officeart/2005/8/layout/hierarchy4"/>
    <dgm:cxn modelId="{AB977603-D3A4-4FC7-A5E1-439AD5638EF1}" type="presParOf" srcId="{D160062B-7089-4444-B49B-2889C0D1E3EA}" destId="{3A6DDA64-623D-4D89-8F4A-36B4DFEA77C8}" srcOrd="2" destOrd="0" presId="urn:microsoft.com/office/officeart/2005/8/layout/hierarchy4"/>
    <dgm:cxn modelId="{86032453-B31C-4678-B993-54F8BDAB719A}" type="presParOf" srcId="{3A6DDA64-623D-4D89-8F4A-36B4DFEA77C8}" destId="{6169CB77-FBAE-4BCD-9ED3-60F3E8B2C26A}" srcOrd="0" destOrd="0" presId="urn:microsoft.com/office/officeart/2005/8/layout/hierarchy4"/>
    <dgm:cxn modelId="{AC7F7707-2C77-46E3-8165-852B81CDC97C}" type="presParOf" srcId="{6169CB77-FBAE-4BCD-9ED3-60F3E8B2C26A}" destId="{482F005D-DD42-4DE7-B0B2-F7964954B3DD}" srcOrd="0" destOrd="0" presId="urn:microsoft.com/office/officeart/2005/8/layout/hierarchy4"/>
    <dgm:cxn modelId="{C7B1DA23-3CB8-4915-9B20-D6BA1BB3BCE4}" type="presParOf" srcId="{6169CB77-FBAE-4BCD-9ED3-60F3E8B2C26A}" destId="{D04E34DF-DB14-4C8A-9DB8-D40A0BF28BC1}" srcOrd="1" destOrd="0" presId="urn:microsoft.com/office/officeart/2005/8/layout/hierarchy4"/>
    <dgm:cxn modelId="{5D16106D-25A3-4ED3-8F7A-244539DAA9E5}" type="presParOf" srcId="{3A6DDA64-623D-4D89-8F4A-36B4DFEA77C8}" destId="{60614373-4A04-4B6D-AB5B-3F58127717D0}" srcOrd="1" destOrd="0" presId="urn:microsoft.com/office/officeart/2005/8/layout/hierarchy4"/>
    <dgm:cxn modelId="{86F20B3C-CA79-458C-8A85-578826674EE9}" type="presParOf" srcId="{3A6DDA64-623D-4D89-8F4A-36B4DFEA77C8}" destId="{763B380C-4ACE-402A-B769-6CFFF4F0C981}" srcOrd="2" destOrd="0" presId="urn:microsoft.com/office/officeart/2005/8/layout/hierarchy4"/>
    <dgm:cxn modelId="{ACA21822-3E0E-4029-AF5C-2873444D3A50}" type="presParOf" srcId="{763B380C-4ACE-402A-B769-6CFFF4F0C981}" destId="{1C76FEFF-7C27-496B-941A-3AEA0A68D81B}" srcOrd="0" destOrd="0" presId="urn:microsoft.com/office/officeart/2005/8/layout/hierarchy4"/>
    <dgm:cxn modelId="{49E4507D-8DB5-46CE-8A8E-DAD72D68F9BA}" type="presParOf" srcId="{763B380C-4ACE-402A-B769-6CFFF4F0C981}" destId="{5CF2C7E5-A2A5-4325-996F-B6B22C14BCE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B2A370-30D9-4698-B463-6DF14972161B}">
      <dsp:nvSpPr>
        <dsp:cNvPr id="0" name=""/>
        <dsp:cNvSpPr/>
      </dsp:nvSpPr>
      <dsp:spPr>
        <a:xfrm>
          <a:off x="-5293005" y="-810624"/>
          <a:ext cx="6302785" cy="6302785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48CD8-7D79-4C51-937E-F479B7D14C21}">
      <dsp:nvSpPr>
        <dsp:cNvPr id="0" name=""/>
        <dsp:cNvSpPr/>
      </dsp:nvSpPr>
      <dsp:spPr>
        <a:xfrm>
          <a:off x="376529" y="246529"/>
          <a:ext cx="6830868" cy="4928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1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Korea and Brazil?</a:t>
          </a:r>
          <a:endParaRPr lang="pt-BR" sz="1500" kern="1200" dirty="0"/>
        </a:p>
      </dsp:txBody>
      <dsp:txXfrm>
        <a:off x="376529" y="246529"/>
        <a:ext cx="6830868" cy="492872"/>
      </dsp:txXfrm>
    </dsp:sp>
    <dsp:sp modelId="{FB0E0178-6A9D-4EC0-B147-2EA1AF59E2CE}">
      <dsp:nvSpPr>
        <dsp:cNvPr id="0" name=""/>
        <dsp:cNvSpPr/>
      </dsp:nvSpPr>
      <dsp:spPr>
        <a:xfrm>
          <a:off x="68483" y="184920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FB22AA-A2AF-42FF-AE35-7F6CA3BABB7E}">
      <dsp:nvSpPr>
        <dsp:cNvPr id="0" name=""/>
        <dsp:cNvSpPr/>
      </dsp:nvSpPr>
      <dsp:spPr>
        <a:xfrm>
          <a:off x="781950" y="985744"/>
          <a:ext cx="6425446" cy="492872"/>
        </a:xfrm>
        <a:prstGeom prst="rect">
          <a:avLst/>
        </a:prstGeom>
        <a:gradFill rotWithShape="0">
          <a:gsLst>
            <a:gs pos="0">
              <a:schemeClr val="accent5">
                <a:hueOff val="1406896"/>
                <a:satOff val="-11340"/>
                <a:lumOff val="3216"/>
                <a:alphaOff val="0"/>
                <a:shade val="51000"/>
                <a:satMod val="130000"/>
              </a:schemeClr>
            </a:gs>
            <a:gs pos="80000">
              <a:schemeClr val="accent5">
                <a:hueOff val="1406896"/>
                <a:satOff val="-11340"/>
                <a:lumOff val="3216"/>
                <a:alphaOff val="0"/>
                <a:shade val="93000"/>
                <a:satMod val="130000"/>
              </a:schemeClr>
            </a:gs>
            <a:gs pos="100000">
              <a:schemeClr val="accent5">
                <a:hueOff val="1406896"/>
                <a:satOff val="-11340"/>
                <a:lumOff val="3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1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Why Brazil represents an opportunity on semiconductor business?</a:t>
          </a:r>
        </a:p>
      </dsp:txBody>
      <dsp:txXfrm>
        <a:off x="781950" y="985744"/>
        <a:ext cx="6425446" cy="492872"/>
      </dsp:txXfrm>
    </dsp:sp>
    <dsp:sp modelId="{B099132B-B2B7-4775-95F5-293FEC80581C}">
      <dsp:nvSpPr>
        <dsp:cNvPr id="0" name=""/>
        <dsp:cNvSpPr/>
      </dsp:nvSpPr>
      <dsp:spPr>
        <a:xfrm>
          <a:off x="473904" y="924135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406896"/>
              <a:satOff val="-11340"/>
              <a:lumOff val="32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CA175C-1954-4076-9CFC-08126E0FD50D}">
      <dsp:nvSpPr>
        <dsp:cNvPr id="0" name=""/>
        <dsp:cNvSpPr/>
      </dsp:nvSpPr>
      <dsp:spPr>
        <a:xfrm>
          <a:off x="967338" y="1724959"/>
          <a:ext cx="6240058" cy="492872"/>
        </a:xfrm>
        <a:prstGeom prst="rect">
          <a:avLst/>
        </a:prstGeom>
        <a:gradFill rotWithShape="0">
          <a:gsLst>
            <a:gs pos="0">
              <a:schemeClr val="accent5">
                <a:hueOff val="2813791"/>
                <a:satOff val="-22679"/>
                <a:lumOff val="6432"/>
                <a:alphaOff val="0"/>
                <a:shade val="51000"/>
                <a:satMod val="130000"/>
              </a:schemeClr>
            </a:gs>
            <a:gs pos="80000">
              <a:schemeClr val="accent5">
                <a:hueOff val="2813791"/>
                <a:satOff val="-22679"/>
                <a:lumOff val="6432"/>
                <a:alphaOff val="0"/>
                <a:shade val="93000"/>
                <a:satMod val="130000"/>
              </a:schemeClr>
            </a:gs>
            <a:gs pos="100000">
              <a:schemeClr val="accent5">
                <a:hueOff val="2813791"/>
                <a:satOff val="-22679"/>
                <a:lumOff val="64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1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Semiconductor industry in Brazil?</a:t>
          </a:r>
        </a:p>
      </dsp:txBody>
      <dsp:txXfrm>
        <a:off x="967338" y="1724959"/>
        <a:ext cx="6240058" cy="492872"/>
      </dsp:txXfrm>
    </dsp:sp>
    <dsp:sp modelId="{97534F71-6B79-4A1A-AF51-B2E556D4EBC1}">
      <dsp:nvSpPr>
        <dsp:cNvPr id="0" name=""/>
        <dsp:cNvSpPr/>
      </dsp:nvSpPr>
      <dsp:spPr>
        <a:xfrm>
          <a:off x="659293" y="1663350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813791"/>
              <a:satOff val="-22679"/>
              <a:lumOff val="643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4EACD9-02AC-464E-B0F7-5FD0330E8037}">
      <dsp:nvSpPr>
        <dsp:cNvPr id="0" name=""/>
        <dsp:cNvSpPr/>
      </dsp:nvSpPr>
      <dsp:spPr>
        <a:xfrm>
          <a:off x="967338" y="2463705"/>
          <a:ext cx="6240058" cy="492872"/>
        </a:xfrm>
        <a:prstGeom prst="rect">
          <a:avLst/>
        </a:prstGeom>
        <a:gradFill rotWithShape="0">
          <a:gsLst>
            <a:gs pos="0">
              <a:schemeClr val="accent5">
                <a:hueOff val="4220687"/>
                <a:satOff val="-34019"/>
                <a:lumOff val="9647"/>
                <a:alphaOff val="0"/>
                <a:shade val="51000"/>
                <a:satMod val="130000"/>
              </a:schemeClr>
            </a:gs>
            <a:gs pos="80000">
              <a:schemeClr val="accent5">
                <a:hueOff val="4220687"/>
                <a:satOff val="-34019"/>
                <a:lumOff val="9647"/>
                <a:alphaOff val="0"/>
                <a:shade val="93000"/>
                <a:satMod val="130000"/>
              </a:schemeClr>
            </a:gs>
            <a:gs pos="100000">
              <a:schemeClr val="accent5">
                <a:hueOff val="4220687"/>
                <a:satOff val="-34019"/>
                <a:lumOff val="9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1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What are the trends and key forces for semiconductor industry in Brazil?</a:t>
          </a:r>
        </a:p>
      </dsp:txBody>
      <dsp:txXfrm>
        <a:off x="967338" y="2463705"/>
        <a:ext cx="6240058" cy="492872"/>
      </dsp:txXfrm>
    </dsp:sp>
    <dsp:sp modelId="{CBAC3CB8-32DB-4178-BCFE-0B63060D1035}">
      <dsp:nvSpPr>
        <dsp:cNvPr id="0" name=""/>
        <dsp:cNvSpPr/>
      </dsp:nvSpPr>
      <dsp:spPr>
        <a:xfrm>
          <a:off x="659293" y="2402096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220687"/>
              <a:satOff val="-34019"/>
              <a:lumOff val="9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DC93D3-CDB6-4196-A135-F39C8DB1BA41}">
      <dsp:nvSpPr>
        <dsp:cNvPr id="0" name=""/>
        <dsp:cNvSpPr/>
      </dsp:nvSpPr>
      <dsp:spPr>
        <a:xfrm>
          <a:off x="781950" y="3202920"/>
          <a:ext cx="6425446" cy="492872"/>
        </a:xfrm>
        <a:prstGeom prst="rect">
          <a:avLst/>
        </a:prstGeom>
        <a:gradFill rotWithShape="0">
          <a:gsLst>
            <a:gs pos="0">
              <a:schemeClr val="accent5">
                <a:hueOff val="5627583"/>
                <a:satOff val="-45358"/>
                <a:lumOff val="12863"/>
                <a:alphaOff val="0"/>
                <a:shade val="51000"/>
                <a:satMod val="130000"/>
              </a:schemeClr>
            </a:gs>
            <a:gs pos="80000">
              <a:schemeClr val="accent5">
                <a:hueOff val="5627583"/>
                <a:satOff val="-45358"/>
                <a:lumOff val="12863"/>
                <a:alphaOff val="0"/>
                <a:shade val="93000"/>
                <a:satMod val="130000"/>
              </a:schemeClr>
            </a:gs>
            <a:gs pos="100000">
              <a:schemeClr val="accent5">
                <a:hueOff val="5627583"/>
                <a:satOff val="-45358"/>
                <a:lumOff val="12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1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How to anticipate to this trends in Brazil?</a:t>
          </a:r>
        </a:p>
      </dsp:txBody>
      <dsp:txXfrm>
        <a:off x="781950" y="3202920"/>
        <a:ext cx="6425446" cy="492872"/>
      </dsp:txXfrm>
    </dsp:sp>
    <dsp:sp modelId="{4129E9A8-C34C-4EDA-A286-1424ABE11E9C}">
      <dsp:nvSpPr>
        <dsp:cNvPr id="0" name=""/>
        <dsp:cNvSpPr/>
      </dsp:nvSpPr>
      <dsp:spPr>
        <a:xfrm>
          <a:off x="473904" y="3141311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627583"/>
              <a:satOff val="-45358"/>
              <a:lumOff val="12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CEDDC0-50F5-4F63-850A-B7EF0CDAE260}">
      <dsp:nvSpPr>
        <dsp:cNvPr id="0" name=""/>
        <dsp:cNvSpPr/>
      </dsp:nvSpPr>
      <dsp:spPr>
        <a:xfrm>
          <a:off x="376529" y="3942135"/>
          <a:ext cx="6830868" cy="492872"/>
        </a:xfrm>
        <a:prstGeom prst="rect">
          <a:avLst/>
        </a:prstGeom>
        <a:gradFill rotWithShape="0">
          <a:gsLst>
            <a:gs pos="0">
              <a:schemeClr val="accent5">
                <a:hueOff val="7034478"/>
                <a:satOff val="-56698"/>
                <a:lumOff val="16079"/>
                <a:alphaOff val="0"/>
                <a:shade val="51000"/>
                <a:satMod val="130000"/>
              </a:schemeClr>
            </a:gs>
            <a:gs pos="80000">
              <a:schemeClr val="accent5">
                <a:hueOff val="7034478"/>
                <a:satOff val="-56698"/>
                <a:lumOff val="16079"/>
                <a:alphaOff val="0"/>
                <a:shade val="93000"/>
                <a:satMod val="130000"/>
              </a:schemeClr>
            </a:gs>
            <a:gs pos="100000">
              <a:schemeClr val="accent5">
                <a:hueOff val="7034478"/>
                <a:satOff val="-56698"/>
                <a:lumOff val="160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1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Who is Unisinos?</a:t>
          </a:r>
          <a:endParaRPr lang="en-US" sz="1500" kern="1200" dirty="0" smtClean="0"/>
        </a:p>
      </dsp:txBody>
      <dsp:txXfrm>
        <a:off x="376529" y="3942135"/>
        <a:ext cx="6830868" cy="492872"/>
      </dsp:txXfrm>
    </dsp:sp>
    <dsp:sp modelId="{5067BF8B-107C-43DC-910F-4EF686734580}">
      <dsp:nvSpPr>
        <dsp:cNvPr id="0" name=""/>
        <dsp:cNvSpPr/>
      </dsp:nvSpPr>
      <dsp:spPr>
        <a:xfrm>
          <a:off x="68483" y="3880526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ED2FD8DB-4898-4D7B-8BC3-B1777DF6D9C8}" type="datetimeFigureOut">
              <a:rPr lang="pt-BR"/>
              <a:pPr>
                <a:defRPr/>
              </a:pPr>
              <a:t>08/10/2014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F4881194-16A5-4500-9455-FD62852E8FD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EC17A1F-AE40-4837-9B24-89A698A93C88}" type="slidenum">
              <a:rPr lang="en-US"/>
              <a:pPr eaLnBrk="1" hangingPunct="1"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3BD3E744-0F5C-4E90-A46A-C7DB6EBD25B6}" type="slidenum">
              <a:rPr lang="en-US"/>
              <a:pPr eaLnBrk="1" hangingPunct="1">
                <a:defRPr/>
              </a:pPr>
              <a:t>15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>
                <a:latin typeface="Arial" charset="0"/>
                <a:ea typeface="MS PGothic"/>
                <a:cs typeface="MS PGothic"/>
              </a:rPr>
              <a:t>Some of the most attractive sectors for foreign investment are these:</a:t>
            </a:r>
          </a:p>
          <a:p>
            <a:pPr eaLnBrk="1" hangingPunct="1">
              <a:spcBef>
                <a:spcPct val="0"/>
              </a:spcBef>
            </a:pPr>
            <a:endParaRPr lang="pt-BR" smtClean="0">
              <a:latin typeface="Arial" charset="0"/>
              <a:ea typeface="MS PGothic"/>
              <a:cs typeface="MS PGothic"/>
            </a:endParaRPr>
          </a:p>
          <a:p>
            <a:pPr eaLnBrk="1" hangingPunct="1">
              <a:spcBef>
                <a:spcPct val="0"/>
              </a:spcBef>
            </a:pPr>
            <a:r>
              <a:rPr lang="pt-BR" smtClean="0">
                <a:latin typeface="Arial" charset="0"/>
                <a:ea typeface="MS PGothic"/>
                <a:cs typeface="MS PGothic"/>
              </a:rPr>
              <a:t>Biofuels and renewable energy where Brazil is a leader;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>
                <a:latin typeface="Arial" charset="0"/>
                <a:ea typeface="MS PGothic"/>
                <a:cs typeface="MS PGothic"/>
              </a:rPr>
              <a:t>Infrastructure, due to the large number of upcoming projects;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>
                <a:latin typeface="Arial" charset="0"/>
                <a:ea typeface="MS PGothic"/>
                <a:cs typeface="MS PGothic"/>
              </a:rPr>
              <a:t>Real Estate and Tourism, as Brazil is one of the countries where this sector is more dynamic;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>
                <a:latin typeface="Arial" charset="0"/>
                <a:ea typeface="MS PGothic"/>
                <a:cs typeface="MS PGothic"/>
              </a:rPr>
              <a:t>Oil &amp; Gas, as Brazil goes on with drilling its underwater oil reserves;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>
                <a:latin typeface="Arial" charset="0"/>
                <a:ea typeface="MS PGothic"/>
                <a:cs typeface="MS PGothic"/>
              </a:rPr>
              <a:t>Telecomunications and IT, since Brazil has one of the largest consumer markets in the world for this segment;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>
                <a:latin typeface="Arial" charset="0"/>
                <a:ea typeface="MS PGothic"/>
                <a:cs typeface="MS PGothic"/>
              </a:rPr>
              <a:t>Electronic components, to be used in all of these and many other industries.</a:t>
            </a:r>
          </a:p>
        </p:txBody>
      </p:sp>
      <p:sp>
        <p:nvSpPr>
          <p:cNvPr id="140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3747742E-0504-4367-8ADC-458545F83346}" type="slidenum">
              <a:rPr lang="pt-BR"/>
              <a:pPr eaLnBrk="1" hangingPunct="1"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74713"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As we see, more than 90% of the largest MNCs have been in Brazil for a long time.</a:t>
            </a:r>
          </a:p>
          <a:p>
            <a:pPr defTabSz="874713"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 defTabSz="874713"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And they have been doing very well, always expanding their business and finding new opportunities to growth.</a:t>
            </a:r>
          </a:p>
        </p:txBody>
      </p:sp>
      <p:sp>
        <p:nvSpPr>
          <p:cNvPr id="141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7B2B6C26-9686-44B1-8A26-82ABDFCE4FE0}" type="slidenum">
              <a:rPr lang="en-US"/>
              <a:pPr eaLnBrk="1" hangingPunct="1"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F15ED-8F60-44DB-A02B-9AA713686749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4886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0" tIns="47375" rIns="94750" bIns="47375" anchor="b"/>
          <a:lstStyle/>
          <a:p>
            <a:pPr algn="r" defTabSz="947738" eaLnBrk="0" hangingPunct="0"/>
            <a:fld id="{8777AE98-BC9E-47FB-81BB-B0DF52695211}" type="slidenum">
              <a:rPr lang="en-US" sz="1200">
                <a:latin typeface="Times New Roman" pitchFamily="18" charset="0"/>
                <a:cs typeface="MS PGothic"/>
              </a:rPr>
              <a:pPr algn="r" defTabSz="947738" eaLnBrk="0" hangingPunct="0"/>
              <a:t>53</a:t>
            </a:fld>
            <a:endParaRPr lang="en-US" sz="1200">
              <a:latin typeface="Times New Roman" pitchFamily="18" charset="0"/>
              <a:cs typeface="MS PGothic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338A6B7B-474C-47AD-9076-769CA03635CD}" type="slidenum">
              <a:rPr lang="en-US"/>
              <a:pPr eaLnBrk="1" hangingPunct="1"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89C8FBBB-7A00-4ED5-85F4-D7B8E8B15F0F}" type="slidenum">
              <a:rPr lang="en-US"/>
              <a:pPr eaLnBrk="1" hangingPunct="1">
                <a:defRPr/>
              </a:pPr>
              <a:t>7</a:t>
            </a:fld>
            <a:endParaRPr lang="en-US"/>
          </a:p>
        </p:txBody>
      </p:sp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C5332F9-170F-4BAD-9457-57B90D651D61}" type="slidenum">
              <a:rPr lang="en-US" sz="1200" b="1">
                <a:latin typeface="Calibri" pitchFamily="34" charset="0"/>
                <a:cs typeface="MS PGothic"/>
              </a:rPr>
              <a:pPr algn="r" eaLnBrk="0" hangingPunct="0"/>
              <a:t>7</a:t>
            </a:fld>
            <a:endParaRPr lang="en-US" sz="1200" b="1">
              <a:latin typeface="Calibri" pitchFamily="34" charset="0"/>
              <a:cs typeface="MS P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9EE20F58-A3B2-4EB6-A72A-5364D491A9C0}" type="slidenum">
              <a:rPr lang="en-US"/>
              <a:pPr eaLnBrk="1" hangingPunct="1">
                <a:defRPr/>
              </a:pPr>
              <a:t>8</a:t>
            </a:fld>
            <a:endParaRPr lang="en-US"/>
          </a:p>
        </p:txBody>
      </p:sp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6200" y="8683625"/>
            <a:ext cx="29702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DB09B0-E5D4-4706-A2C6-5353E98D269C}" type="slidenum">
              <a:rPr lang="en-US" sz="1200" b="1">
                <a:latin typeface="Calibri" pitchFamily="34" charset="0"/>
                <a:cs typeface="MS PGothic"/>
              </a:rPr>
              <a:pPr algn="r"/>
              <a:t>8</a:t>
            </a:fld>
            <a:endParaRPr lang="en-US" sz="1200" b="1">
              <a:latin typeface="Calibri" pitchFamily="34" charset="0"/>
              <a:cs typeface="MS P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97F121A6-4179-4D17-A752-5364DACD2DE2}" type="slidenum">
              <a:rPr lang="en-US"/>
              <a:pPr eaLnBrk="1" hangingPunct="1">
                <a:defRPr/>
              </a:pPr>
              <a:t>10</a:t>
            </a:fld>
            <a:endParaRPr lang="en-US"/>
          </a:p>
        </p:txBody>
      </p:sp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EAADA4C-16DC-4E06-8374-A08A568BF866}" type="slidenum">
              <a:rPr lang="en-US" sz="1200" b="1">
                <a:latin typeface="Calibri" pitchFamily="34" charset="0"/>
                <a:cs typeface="MS PGothic"/>
              </a:rPr>
              <a:pPr algn="r" eaLnBrk="0" hangingPunct="0"/>
              <a:t>10</a:t>
            </a:fld>
            <a:endParaRPr lang="en-US" sz="1200" b="1">
              <a:latin typeface="Calibri" pitchFamily="34" charset="0"/>
              <a:cs typeface="MS P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5A80B81-905B-49B5-8F80-2604AD117E69}" type="slidenum">
              <a:rPr lang="en-US"/>
              <a:pPr eaLnBrk="1" hangingPunct="1">
                <a:defRPr/>
              </a:pPr>
              <a:t>11</a:t>
            </a:fld>
            <a:endParaRPr lang="en-US"/>
          </a:p>
        </p:txBody>
      </p:sp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F6C9991-7DE8-41BA-9045-0FADD63A9E9A}" type="slidenum">
              <a:rPr lang="en-US" sz="1200" b="1">
                <a:latin typeface="Calibri" pitchFamily="34" charset="0"/>
                <a:cs typeface="MS PGothic"/>
              </a:rPr>
              <a:pPr algn="r" eaLnBrk="0" hangingPunct="0"/>
              <a:t>11</a:t>
            </a:fld>
            <a:endParaRPr lang="en-US" sz="1200" b="1">
              <a:latin typeface="Calibri" pitchFamily="34" charset="0"/>
              <a:cs typeface="MS P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luno\Desktop\coreia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4824536" cy="28827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9472" y="5157192"/>
            <a:ext cx="4816624" cy="115212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6445250"/>
            <a:ext cx="1873250" cy="339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5875" y="6445250"/>
            <a:ext cx="2879725" cy="339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BC97-3D51-4637-ABEE-177ACD4597D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2EEB-09D7-464F-A677-5D436095E8F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9BC2F-AEE1-4382-92D8-C96267845DA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CAF1-8B36-4DDF-937A-15136BA32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3317-81CD-E047-9930-F57174E73C4F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D52-DFA5-2548-B948-19C2B8B18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2927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3317-81CD-E047-9930-F57174E73C4F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D52-DFA5-2548-B948-19C2B8B18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7432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3317-81CD-E047-9930-F57174E73C4F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D52-DFA5-2548-B948-19C2B8B18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911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3317-81CD-E047-9930-F57174E73C4F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D52-DFA5-2548-B948-19C2B8B18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2244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3317-81CD-E047-9930-F57174E73C4F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D52-DFA5-2548-B948-19C2B8B18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4339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3317-81CD-E047-9930-F57174E73C4F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D52-DFA5-2548-B948-19C2B8B18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694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3317-81CD-E047-9930-F57174E73C4F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D52-DFA5-2548-B948-19C2B8B18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978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luno\Desktop\coreia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015468ED-5958-4C51-991F-7A77AA56AAF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3317-81CD-E047-9930-F57174E73C4F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D52-DFA5-2548-B948-19C2B8B18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5826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3317-81CD-E047-9930-F57174E73C4F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D52-DFA5-2548-B948-19C2B8B18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634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3317-81CD-E047-9930-F57174E73C4F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D52-DFA5-2548-B948-19C2B8B18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83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3317-81CD-E047-9930-F57174E73C4F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D52-DFA5-2548-B948-19C2B8B18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449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CEFAA-1C2A-47EB-9720-2D551AF63AB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B7B7-95B1-4840-B14F-9438AEEAD43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F0CA-23EA-4F09-84C5-7A4FFDFB207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37C1-9D23-46D9-8B8E-5FB33EEE8CA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BE78-8679-47D2-B0AE-3A05BA33AEA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D5A83-61AA-4613-BEEA-8C45E81CDF1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FEE79-E3FC-4335-9E0C-A3DFF3B1894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no\Desktop\coreia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38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4450"/>
            <a:ext cx="5156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72723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63713" y="6445250"/>
            <a:ext cx="18716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445250"/>
            <a:ext cx="43195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45250"/>
            <a:ext cx="9350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6CC8406-E140-4FD0-A6DB-8546DADA088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ea typeface="MS PGothic" pitchFamily="34" charset="-128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ea typeface="MS PGothic" pitchFamily="34" charset="-128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ea typeface="MS PGothic" pitchFamily="34" charset="-128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ea typeface="MS PGothic" pitchFamily="34" charset="-128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43317-81CD-E047-9930-F57174E73C4F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03D52-DFA5-2548-B948-19C2B8B18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992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oleObject" Target="../embeddings/Microsoft_Office_Excel_97-2003_____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jpeg"/><Relationship Id="rId18" Type="http://schemas.openxmlformats.org/officeDocument/2006/relationships/hyperlink" Target="http://images.google.com.ar/imgres?imgurl=http://www.pattayamail.com/pcclassic/2004/Logo%20Nestle%20logo.jpg&amp;imgrefurl=http://www.pattayamail.com/pcclassic/2004/pc2004.html&amp;usg=__ZL2Y8r_Wk4odKlexhcen1FsabPc=&amp;h=120&amp;w=250&amp;sz=6&amp;hl=es&amp;start=6&amp;tbnid=DexjLBOBRvc6tM:&amp;tbnh=53&amp;tbnw=111&amp;prev=/images?q=nestle+++logo&amp;gbv=2&amp;hl=es" TargetMode="External"/><Relationship Id="rId26" Type="http://schemas.openxmlformats.org/officeDocument/2006/relationships/hyperlink" Target="http://images.google.com.ar/imgres?imgurl=http://www.thelightisgreen.com/Nissan%20logo.JPG&amp;imgrefurl=http://www.thelightisgreen.com/2007/07/india-auto-in-1.html&amp;usg=__rYAyBDw2mA0g8qZi-aFdgob-OAk=&amp;h=1483&amp;w=1751&amp;sz=132&amp;hl=es&amp;start=1&amp;tbnid=mJXVewTpJflt_M:&amp;tbnh=127&amp;tbnw=150&amp;prev=/images?q=nissan+++logo&amp;gbv=2&amp;hl=es" TargetMode="External"/><Relationship Id="rId39" Type="http://schemas.openxmlformats.org/officeDocument/2006/relationships/image" Target="../media/image56.jpeg"/><Relationship Id="rId21" Type="http://schemas.openxmlformats.org/officeDocument/2006/relationships/image" Target="../media/image47.png"/><Relationship Id="rId34" Type="http://schemas.openxmlformats.org/officeDocument/2006/relationships/hyperlink" Target="http://images.google.com.ar/imgres?imgurl=http://www2.quadrem.net/quadrem32/files/ccLibraryFiles/FILENAME/000000000748/logo%20Anglo.jpg&amp;imgrefurl=http://www2.quadrem.net/quadrem.asp?bid=2841&amp;usg=__qnJLT_z6HYSlgrXzD4TjoaDsWuI=&amp;h=367&amp;w=1217&amp;sz=64&amp;hl=es&amp;start=1&amp;tbnid=79Sb4WcKXz5NAM:&amp;tbnh=45&amp;tbnw=150&amp;prev=/images?q=anglo+american+++logo&amp;gbv=2&amp;hl=es" TargetMode="External"/><Relationship Id="rId42" Type="http://schemas.openxmlformats.org/officeDocument/2006/relationships/hyperlink" Target="http://images.google.com.ar/imgres?imgurl=http://www.iphonefreak.com/wp-content/uploads/2008/06/telecom_italia_logo.jpg&amp;imgrefurl=http://www.iphonefreak.com/2008/06/telecom-italia-leaks-iphone-3g-pre-paid-options.html&amp;usg=__8zceC3f5ZeG4IX2gBhdX045fKzc=&amp;h=250&amp;w=250&amp;sz=10&amp;hl=es&amp;start=1&amp;tbnid=VZdQ5U78RZEPHM:&amp;tbnh=111&amp;tbnw=111&amp;prev=/images?q=italia+telecom+++logo&amp;gbv=2&amp;hl=es" TargetMode="External"/><Relationship Id="rId47" Type="http://schemas.openxmlformats.org/officeDocument/2006/relationships/image" Target="../media/image60.jpeg"/><Relationship Id="rId50" Type="http://schemas.openxmlformats.org/officeDocument/2006/relationships/hyperlink" Target="http://images.google.com.ar/imgres?imgurl=http://www.vector-logos.com/tmb.php?id=10971&amp;imgrefurl=http://www.vector-logos.com/logo-en-10971.html&amp;usg=__j8jfhbqF0YIEYaZqej4K2EUxjGU=&amp;h=200&amp;w=200&amp;sz=10&amp;hl=es&amp;start=8&amp;tbnid=N7ULysIiTlqxBM:&amp;tbnh=104&amp;tbnw=104&amp;prev=/images?q=brtish+american+tobacco+++logo&amp;gbv=2&amp;hl=es" TargetMode="External"/><Relationship Id="rId55" Type="http://schemas.openxmlformats.org/officeDocument/2006/relationships/image" Target="../media/image64.jpeg"/><Relationship Id="rId63" Type="http://schemas.openxmlformats.org/officeDocument/2006/relationships/image" Target="../media/image68.jpeg"/><Relationship Id="rId68" Type="http://schemas.openxmlformats.org/officeDocument/2006/relationships/image" Target="../media/image72.png"/><Relationship Id="rId76" Type="http://schemas.openxmlformats.org/officeDocument/2006/relationships/image" Target="../media/image80.jpeg"/><Relationship Id="rId7" Type="http://schemas.openxmlformats.org/officeDocument/2006/relationships/image" Target="../media/image40.jpeg"/><Relationship Id="rId71" Type="http://schemas.openxmlformats.org/officeDocument/2006/relationships/image" Target="../media/image75.jpeg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images.google.com.ar/imgres?imgurl=http://eleconomista.com.mx/files/imagecache/400x300/files/autos%20ford%20logo.jpg&amp;imgrefurl=http://eleconomista.com.mx/notas-online/negocios/2009/02/02/vendera-ford-fabrica-francia&amp;usg=__d8b95Q_LmJDKMesG8g6ZsUsrSz4=&amp;h=300&amp;w=400&amp;sz=13&amp;hl=es&amp;start=2&amp;tbnid=ViM7KhKLqOLWYM:&amp;tbnh=93&amp;tbnw=124&amp;prev=/images?q=ford++logo&amp;gbv=2&amp;hl=es" TargetMode="External"/><Relationship Id="rId29" Type="http://schemas.openxmlformats.org/officeDocument/2006/relationships/image" Target="../media/image51.jpeg"/><Relationship Id="rId11" Type="http://schemas.openxmlformats.org/officeDocument/2006/relationships/image" Target="../media/image42.jpeg"/><Relationship Id="rId24" Type="http://schemas.openxmlformats.org/officeDocument/2006/relationships/hyperlink" Target="http://images.google.com.ar/imgres?imgurl=http://www.temaqltda.com/clientes/carrefour_logo.jpg&amp;imgrefurl=http://www.temaqltda.com/clientes/&amp;usg=__WaNt5mmSZzW7U08Q0OKUCExBK1s=&amp;h=475&amp;w=612&amp;sz=25&amp;hl=es&amp;start=1&amp;tbnid=QmXrN_HfEqFLLM:&amp;tbnh=106&amp;tbnw=136&amp;prev=/images?q=carrefour+++logo&amp;gbv=2&amp;hl=es" TargetMode="External"/><Relationship Id="rId32" Type="http://schemas.openxmlformats.org/officeDocument/2006/relationships/hyperlink" Target="http://images.google.com.ar/imgres?imgurl=http://i.zdnet.com/blogs/hp-logo1.gif&amp;imgrefurl=http://blogs.zdnet.com/open-source/?cat=60&amp;usg=__21MUGXYc_FTEKxvovIYBaFYNCj8=&amp;h=274&amp;w=424&amp;sz=53&amp;hl=es&amp;start=2&amp;tbnid=QMZ4cA_P5BTSbM:&amp;tbnh=81&amp;tbnw=126&amp;prev=/images?q=hewlet+packard+++logo&amp;gbv=2&amp;hl=es" TargetMode="External"/><Relationship Id="rId37" Type="http://schemas.openxmlformats.org/officeDocument/2006/relationships/image" Target="../media/image55.jpeg"/><Relationship Id="rId40" Type="http://schemas.openxmlformats.org/officeDocument/2006/relationships/hyperlink" Target="http://images.google.com.ar/imgres?imgurl=http://www.valenciatrading.com/Bunge_logo_rgb_350dpi.jpg&amp;imgrefurl=http://www.valenciatrading.com/PRODUCTS.html&amp;usg=__M6ha7xnlNK0b4oRzrc5q9yck_JI=&amp;h=350&amp;w=1313&amp;sz=43&amp;hl=es&amp;start=2&amp;tbnid=8Y0JPaq5aDM7OM:&amp;tbnh=40&amp;tbnw=150&amp;prev=/images?q=bunge+++logo&amp;gbv=2&amp;hl=es&amp;sa=G" TargetMode="External"/><Relationship Id="rId45" Type="http://schemas.openxmlformats.org/officeDocument/2006/relationships/image" Target="../media/image59.jpeg"/><Relationship Id="rId53" Type="http://schemas.openxmlformats.org/officeDocument/2006/relationships/image" Target="../media/image63.jpeg"/><Relationship Id="rId58" Type="http://schemas.openxmlformats.org/officeDocument/2006/relationships/hyperlink" Target="http://images.google.com.ar/imgres?imgurl=http://www.ewda.org/pics/pfizer_logo.gif&amp;imgrefurl=http://www.ewda.org/workshop.html&amp;usg=__-JccuxNe63vIn0MGKjh3Pml2mBo=&amp;h=46&amp;w=79&amp;sz=3&amp;hl=es&amp;start=7&amp;tbnid=amuB_IVce_oUMM:&amp;tbnh=43&amp;tbnw=73&amp;prev=/images?q=pzifer+++logo&amp;gbv=2&amp;hl=es" TargetMode="External"/><Relationship Id="rId66" Type="http://schemas.openxmlformats.org/officeDocument/2006/relationships/image" Target="../media/image70.png"/><Relationship Id="rId74" Type="http://schemas.openxmlformats.org/officeDocument/2006/relationships/image" Target="../media/image78.jpeg"/><Relationship Id="rId5" Type="http://schemas.openxmlformats.org/officeDocument/2006/relationships/image" Target="../media/image39.jpeg"/><Relationship Id="rId15" Type="http://schemas.openxmlformats.org/officeDocument/2006/relationships/image" Target="../media/image44.jpeg"/><Relationship Id="rId23" Type="http://schemas.openxmlformats.org/officeDocument/2006/relationships/image" Target="../media/image48.jpeg"/><Relationship Id="rId28" Type="http://schemas.openxmlformats.org/officeDocument/2006/relationships/hyperlink" Target="http://images.google.com.ar/imgres?imgurl=http://www.pppinindia.com/images/logo_aes.gif&amp;imgrefurl=http://www.pppinindia.com/developer-investors.asp&amp;usg=__sS_YDouDDxfhVfWuseT00htVii8=&amp;h=108&amp;w=108&amp;sz=3&amp;hl=es&amp;start=1&amp;tbnid=6J6PMdeP8DtBGM:&amp;tbnh=85&amp;tbnw=85&amp;prev=/images?q=aes+corporation+++logo&amp;gbv=2&amp;hl=es" TargetMode="External"/><Relationship Id="rId36" Type="http://schemas.openxmlformats.org/officeDocument/2006/relationships/hyperlink" Target="http://images.google.com.ar/imgres?imgurl=http://www.admire.be/pages/references/References/UnileverLogo.jpg&amp;imgrefurl=http://www.admire.be/pages/references/references.php&amp;usg=__JW3nKBQ75y6x7YQ0FX9mHfFcGAg=&amp;h=376&amp;w=360&amp;sz=87&amp;hl=es&amp;start=1&amp;tbnid=_cFnC7ZhozSOnM:&amp;tbnh=122&amp;tbnw=117&amp;prev=/images?q=unilever+++logo&amp;gbv=2&amp;hl=es&amp;sa=G" TargetMode="External"/><Relationship Id="rId49" Type="http://schemas.openxmlformats.org/officeDocument/2006/relationships/image" Target="../media/image61.jpeg"/><Relationship Id="rId57" Type="http://schemas.openxmlformats.org/officeDocument/2006/relationships/image" Target="../media/image65.jpeg"/><Relationship Id="rId61" Type="http://schemas.openxmlformats.org/officeDocument/2006/relationships/image" Target="../media/image67.jpeg"/><Relationship Id="rId10" Type="http://schemas.openxmlformats.org/officeDocument/2006/relationships/hyperlink" Target="http://images.google.com.ar/imgres?imgurl=http://www.albanyworldofcars.com.au/assets/224/DesignAssets/VW-logo-big.jpg&amp;imgrefurl=http://www.albanyworldofcars.com.au/6247550/albany-world-of-cars-volkswagen.htm&amp;usg=__0LCCkPAnkIQ1dG_WLMwgpgS3skY=&amp;h=1000&amp;w=1000&amp;sz=137&amp;hl=es&amp;start=1&amp;tbnid=ttKZkirj6Y3tLM:&amp;tbnh=149&amp;tbnw=149&amp;prev=/images?q=volkswagen+++logo&amp;gbv=2&amp;hl=es" TargetMode="External"/><Relationship Id="rId19" Type="http://schemas.openxmlformats.org/officeDocument/2006/relationships/image" Target="../media/image46.jpeg"/><Relationship Id="rId31" Type="http://schemas.openxmlformats.org/officeDocument/2006/relationships/image" Target="../media/image52.jpeg"/><Relationship Id="rId44" Type="http://schemas.openxmlformats.org/officeDocument/2006/relationships/hyperlink" Target="http://images.google.com.ar/imgres?imgurl=http://upload.wikimedia.org/wikipedia/en/thumb/f/ff/General_Electric_logo.svg/300px-General_Electric_logo.svg.png&amp;imgrefurl=http://en.wikipedia.org/wiki/File:General_Electric_logo.svg&amp;usg=__96uT38BRfvWeAh4-TXjHFgeJzRo=&amp;h=300&amp;w=300&amp;sz=30&amp;hl=es&amp;start=2&amp;tbnid=BZAOAYt2YkPjpM:&amp;tbnh=116&amp;tbnw=116&amp;prev=/images?q=general+electric+++logo&amp;gbv=2&amp;hl=es" TargetMode="External"/><Relationship Id="rId52" Type="http://schemas.openxmlformats.org/officeDocument/2006/relationships/hyperlink" Target="http://images.google.com.ar/imgres?imgurl=http://www.prnewswire.com/mnr/pepsi/25208/images/pepsico_logo.jpg&amp;imgrefurl=http://www.prnewswire.com/mnr/pepsi/25208/&amp;usg=__7jZdNhrC0PC0qj9SuQiuWPQLSoQ=&amp;h=86&amp;w=350&amp;sz=30&amp;hl=es&amp;start=3&amp;tbnid=LIHdGvxUxlLKnM:&amp;tbnh=29&amp;tbnw=120&amp;prev=/images?q=pepsico+++logo&amp;gbv=2&amp;hl=es&amp;sa=G" TargetMode="External"/><Relationship Id="rId60" Type="http://schemas.openxmlformats.org/officeDocument/2006/relationships/hyperlink" Target="http://images.google.com.ar/imgres?imgurl=http://www.pasteur.fr/infosci/conf/sb/host_genetics/Images/novartis_logo.JPG&amp;imgrefurl=http://www.pasteur.fr/infosci/conf/sb/host_genetics/sponsors.htm&amp;usg=__E2Z679fgZzR2klRbVesJTfxN71U=&amp;h=342&amp;w=1780&amp;sz=118&amp;hl=es&amp;start=2&amp;tbnid=u4PuKstXn0kAtM:&amp;tbnh=29&amp;tbnw=150&amp;prev=/images?q=novartis+++logo&amp;gbv=2&amp;hl=es" TargetMode="External"/><Relationship Id="rId65" Type="http://schemas.openxmlformats.org/officeDocument/2006/relationships/image" Target="../media/image69.jpeg"/><Relationship Id="rId73" Type="http://schemas.openxmlformats.org/officeDocument/2006/relationships/image" Target="../media/image77.jpeg"/><Relationship Id="rId78" Type="http://schemas.openxmlformats.org/officeDocument/2006/relationships/image" Target="../media/image82.jpeg"/><Relationship Id="rId4" Type="http://schemas.openxmlformats.org/officeDocument/2006/relationships/image" Target="../media/image38.jpeg"/><Relationship Id="rId9" Type="http://schemas.openxmlformats.org/officeDocument/2006/relationships/image" Target="../media/image41.jpeg"/><Relationship Id="rId14" Type="http://schemas.openxmlformats.org/officeDocument/2006/relationships/hyperlink" Target="http://images.google.com.ar/imgres?imgurl=http://logotypes.designer.am/t/daimler_chrysler.png&amp;imgrefurl=http://logotypes.designer.am/srch/search.php?way=detailed&amp;id=12700&amp;r=t&amp;a=d&amp;pg=1&amp;usg=__QWahxRdt6tYbfPqOwsXOiXqD58A=&amp;h=201&amp;w=201&amp;sz=3&amp;hl=es&amp;start=6&amp;tbnid=edknxGdK_a3F-M:&amp;tbnh=104&amp;tbnw=104&amp;prev=/images?q=daimler+chrysler+++logo&amp;gbv=2&amp;hl=es&amp;sa=G" TargetMode="External"/><Relationship Id="rId22" Type="http://schemas.openxmlformats.org/officeDocument/2006/relationships/hyperlink" Target="http://images.google.com.ar/imgres?imgurl=http://www.iaom.info/conferences/eurasia/cargill_logo_2small.gif&amp;imgrefurl=http://www.iaom.info/conferences/eurasia/eurasia_conf.htm&amp;usg=__p1OoRoMRQ7ccH3dmwq_mo2Pt0Pk=&amp;h=268&amp;w=600&amp;sz=5&amp;hl=es&amp;start=1&amp;tbnid=v6RiZaOZAUh-EM:&amp;tbnh=60&amp;tbnw=135&amp;prev=/images?q=cargil+++logo&amp;gbv=2&amp;hl=es&amp;sa=G" TargetMode="External"/><Relationship Id="rId27" Type="http://schemas.openxmlformats.org/officeDocument/2006/relationships/image" Target="../media/image50.jpeg"/><Relationship Id="rId30" Type="http://schemas.openxmlformats.org/officeDocument/2006/relationships/hyperlink" Target="http://images.google.com.ar/imgres?imgurl=http://arebelgium.com/images/Logo%20ArcelorMittal%20couleur.jpg&amp;imgrefurl=http://arebelgium.com/&amp;usg=__TLILFcl4SNmRMEwO_upV9vjGIP8=&amp;h=704&amp;w=1366&amp;sz=60&amp;hl=es&amp;start=2&amp;tbnid=Mxt4gVltKxM45M:&amp;tbnh=77&amp;tbnw=150&amp;prev=/images?q=arcelor+mittal+++logo&amp;gbv=2&amp;hl=es" TargetMode="External"/><Relationship Id="rId35" Type="http://schemas.openxmlformats.org/officeDocument/2006/relationships/image" Target="../media/image54.jpeg"/><Relationship Id="rId43" Type="http://schemas.openxmlformats.org/officeDocument/2006/relationships/image" Target="../media/image58.jpeg"/><Relationship Id="rId48" Type="http://schemas.openxmlformats.org/officeDocument/2006/relationships/hyperlink" Target="http://images.google.com.ar/imgres?imgurl=http://www.kmat-consulting.com/About_Us/Brad_Carpenter/Caterpillar-logo.jpg&amp;imgrefurl=http://www.kmat-consulting.com/About_Us/Brad_Carpenter/brad_carpenter.html&amp;usg=__rJMrhw61XQQX5uV-HFjwAJWN65U=&amp;h=61&amp;w=219&amp;sz=22&amp;hl=es&amp;start=4&amp;tbnid=RWWSLAUzv5ps4M:&amp;tbnh=30&amp;tbnw=107&amp;prev=/images?q=caterpillar+++logo&amp;gbv=2&amp;hl=es" TargetMode="External"/><Relationship Id="rId56" Type="http://schemas.openxmlformats.org/officeDocument/2006/relationships/hyperlink" Target="http://images.google.com.ar/imgres?imgurl=http://www.focapo.org/images/DowChemicalLogo.png&amp;imgrefurl=http://www.focapo.org/?page=sponsors&amp;usg=__35Turn8WIAK6sKsm0THiHQQCVIM=&amp;h=120&amp;w=350&amp;sz=5&amp;hl=es&amp;start=2&amp;tbnid=pK5bSGPRg1MeZM:&amp;tbnh=41&amp;tbnw=120&amp;prev=/images?q=dow+chemicals+++logo&amp;gbv=2&amp;hl=es" TargetMode="External"/><Relationship Id="rId64" Type="http://schemas.openxmlformats.org/officeDocument/2006/relationships/hyperlink" Target="http://images.google.com.ar/imgres?imgurl=http://www.aegeanconferences.org/OvarianCancer/Ovarian_Sponsors/Merck%20Logo.jpg&amp;imgrefurl=http://www.aegeanconferences.org/OvarianCancer/sponsors.asp&amp;usg=__BY-K38hguGuLQPuTfBs9vTnpEbE=&amp;h=103&amp;w=303&amp;sz=39&amp;hl=es&amp;start=6&amp;tbnid=BqZbWCvhSmI9fM:&amp;tbnh=39&amp;tbnw=116&amp;prev=/images?q=Merck+++logo&amp;gbv=2&amp;hl=es" TargetMode="External"/><Relationship Id="rId69" Type="http://schemas.openxmlformats.org/officeDocument/2006/relationships/image" Target="../media/image73.jpeg"/><Relationship Id="rId77" Type="http://schemas.openxmlformats.org/officeDocument/2006/relationships/image" Target="../media/image81.jpeg"/><Relationship Id="rId8" Type="http://schemas.openxmlformats.org/officeDocument/2006/relationships/hyperlink" Target="http://images.google.com.ar/imgres?imgurl=http://amigodeloajeno.files.wordpress.com/2008/07/telefonica-logo1.jpg&amp;imgrefurl=http://amigodeloajeno.wordpress.com/2008/07/08/clarin-las-telefonicas-y-el-gobierno-por-el-triple-play/&amp;usg=__XsQ5FuPbde4k2JfKtXSl6L5pStg=&amp;h=263&amp;w=350&amp;sz=13&amp;hl=es&amp;start=1&amp;tbnid=he2xq_FyWmueXM:&amp;tbnh=90&amp;tbnw=120&amp;prev=/images?q=telefonica+++logo&amp;gbv=2&amp;hl=es" TargetMode="External"/><Relationship Id="rId51" Type="http://schemas.openxmlformats.org/officeDocument/2006/relationships/image" Target="../media/image62.jpeg"/><Relationship Id="rId72" Type="http://schemas.openxmlformats.org/officeDocument/2006/relationships/image" Target="../media/image76.jpeg"/><Relationship Id="rId3" Type="http://schemas.openxmlformats.org/officeDocument/2006/relationships/hyperlink" Target="http://images.google.com.ar/imgres?imgurl=http://www.boblillypromo.com/images/casestudy/procter_and_gamble.gif&amp;imgrefurl=http://www.boblillypromo.com/casestudies.php&amp;usg=__n1EmfaarpK3Y559nmPagbJBH3bk=&amp;h=251&amp;w=280&amp;sz=7&amp;hl=es&amp;start=3&amp;tbnid=-GLx2RZcVm5IiM:&amp;tbnh=102&amp;tbnw=114&amp;prev=/images?q=procter+and+gamble+++logo&amp;gbv=2&amp;hl=es" TargetMode="External"/><Relationship Id="rId12" Type="http://schemas.openxmlformats.org/officeDocument/2006/relationships/hyperlink" Target="http://images.google.com.ar/imgres?imgurl=http://www.adslfaqs.com.ar/wp-content/uploads/2008/09/telmex_logo.JPG&amp;imgrefurl=http://www.adslfaqs.com.ar/tag/telmet-tv/&amp;usg=__dpr_WZKGxPKwwIqSSh2EjPCp8fI=&amp;h=236&amp;w=259&amp;sz=7&amp;hl=es&amp;start=1&amp;tbnid=eoJVl-r6qRxt8M:&amp;tbnh=102&amp;tbnw=112&amp;prev=/images?q=telmex+++logo&amp;gbv=2&amp;hl=es&amp;sa=G" TargetMode="External"/><Relationship Id="rId17" Type="http://schemas.openxmlformats.org/officeDocument/2006/relationships/image" Target="../media/image45.jpeg"/><Relationship Id="rId25" Type="http://schemas.openxmlformats.org/officeDocument/2006/relationships/image" Target="../media/image49.jpeg"/><Relationship Id="rId33" Type="http://schemas.openxmlformats.org/officeDocument/2006/relationships/image" Target="../media/image53.jpeg"/><Relationship Id="rId38" Type="http://schemas.openxmlformats.org/officeDocument/2006/relationships/hyperlink" Target="http://images.google.com.ar/imgres?imgurl=http://www.sulkapallo.fi/SSUL/ssulwww.nsf/images/fiat_logo_final.jpg/$FILE/fiat_logo_final.jpg&amp;imgrefurl=http://www.sulkapallo.fi/SSUL/ssulwww.nsf/sp2?Open&amp;cid=fic2008&amp;usg=__gM7mLRmTHj5yOCe5zncizVFNMkg=&amp;h=320&amp;w=320&amp;sz=66&amp;hl=es&amp;start=1&amp;tbnid=Ob_ONnq_bw_jOM:&amp;tbnh=118&amp;tbnw=118&amp;prev=/images?q=fiat+++logo&amp;gbv=2&amp;hl=es" TargetMode="External"/><Relationship Id="rId46" Type="http://schemas.openxmlformats.org/officeDocument/2006/relationships/hyperlink" Target="http://images.google.com.ar/imgres?imgurl=http://www.ecs.umass.edu/membrane/Siemens_Logo.jpg&amp;imgrefurl=http://www.ecs.umass.edu/membrane/schedule.html&amp;usg=__JngnW7EwmGywbSBjpT1lbKdsZeg=&amp;h=957&amp;w=4210&amp;sz=154&amp;hl=es&amp;start=1&amp;tbnid=haz34qgaTXWWIM:&amp;tbnh=34&amp;tbnw=150&amp;prev=/images?q=siemens+++logo&amp;gbv=2&amp;hl=es" TargetMode="External"/><Relationship Id="rId59" Type="http://schemas.openxmlformats.org/officeDocument/2006/relationships/image" Target="../media/image66.jpeg"/><Relationship Id="rId67" Type="http://schemas.openxmlformats.org/officeDocument/2006/relationships/image" Target="../media/image71.png"/><Relationship Id="rId20" Type="http://schemas.openxmlformats.org/officeDocument/2006/relationships/hyperlink" Target="http://images.google.com.ar/imgres?imgurl=http://i.cnn.net/money/popups/2006/fortune/g500_accountability/royal_dutch_shell.gif&amp;imgrefurl=http://www.taringa.net/posts/info/1206941/Las-10-empresas-mas-grandes-del-mundo.html&amp;usg=__6GVVU26Pxi5lU67Pdfbhon1ANJw=&amp;h=255&amp;w=300&amp;sz=11&amp;hl=es&amp;start=2&amp;tbnid=GZpHmXCSyhHlgM:&amp;tbnh=99&amp;tbnw=116&amp;prev=/images?q=royal+dutch+shell+++logo&amp;gbv=2&amp;hl=es" TargetMode="External"/><Relationship Id="rId41" Type="http://schemas.openxmlformats.org/officeDocument/2006/relationships/image" Target="../media/image57.jpeg"/><Relationship Id="rId54" Type="http://schemas.openxmlformats.org/officeDocument/2006/relationships/hyperlink" Target="http://images.google.com.ar/imgres?imgurl=http://1.bp.blogspot.com/_2wWFmdbi9UU/R4r1-0thrJI/AAAAAAAAAIs/vhNwjb7F4uE/s320/peugeot+citroen+logo.jpg&amp;imgrefurl=http://china-to-world.blogspot.com/2008/01/china-auto-sales-hit-record-879-mln.html&amp;usg=__cR8CZJWt0idaL6kaknv1dieZMuM=&amp;h=120&amp;w=260&amp;sz=20&amp;hl=es&amp;start=3&amp;tbnid=tDazGonXZ2fonM:&amp;tbnh=52&amp;tbnw=112&amp;prev=/images?q=peugeot+citroen+++logo&amp;gbv=2&amp;hl=es" TargetMode="External"/><Relationship Id="rId62" Type="http://schemas.openxmlformats.org/officeDocument/2006/relationships/hyperlink" Target="http://images.google.com.ar/imgres?imgurl=http://www.naesmonline.org/images/ConfSponsLogos/Abbott-logo.gif&amp;imgrefurl=http://www.naesmonline.org/Conference.htm&amp;usg=__QNGYc2egCYPSCvnefQJ9KGnUwGw=&amp;h=185&amp;w=600&amp;sz=15&amp;hl=es&amp;start=4&amp;tbnid=tsNB5Pm9ee12dM:&amp;tbnh=42&amp;tbnw=135&amp;prev=/images?q=abbott+++logo&amp;gbv=2&amp;hl=es" TargetMode="External"/><Relationship Id="rId70" Type="http://schemas.openxmlformats.org/officeDocument/2006/relationships/image" Target="../media/image74.jpeg"/><Relationship Id="rId75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ar/imgres?imgurl=http://suzieqq.files.wordpress.com/2008/08/walmart_logo1106.jpg&amp;imgrefurl=http://suzieqq.wordpress.com/2008/08/07/i-am-not-sure-where-i-belong/&amp;usg=__BHwQNsodjn07qY_EGN0yZ0DJqjw=&amp;h=323&amp;w=300&amp;sz=34&amp;hl=es&amp;start=3&amp;tbnid=REAoWiEuOwx3OM:&amp;tbnh=118&amp;tbnw=110&amp;prev=/images?q=walmart+++logo&amp;gbv=2&amp;hl=e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jpeg"/><Relationship Id="rId5" Type="http://schemas.openxmlformats.org/officeDocument/2006/relationships/image" Target="../media/image104.png"/><Relationship Id="rId4" Type="http://schemas.openxmlformats.org/officeDocument/2006/relationships/image" Target="../media/image10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13" Type="http://schemas.openxmlformats.org/officeDocument/2006/relationships/hyperlink" Target="mailto:guilhermev@unisinos.br" TargetMode="External"/><Relationship Id="rId3" Type="http://schemas.openxmlformats.org/officeDocument/2006/relationships/image" Target="../media/image115.jpeg"/><Relationship Id="rId7" Type="http://schemas.openxmlformats.org/officeDocument/2006/relationships/image" Target="../media/image118.jpeg"/><Relationship Id="rId12" Type="http://schemas.openxmlformats.org/officeDocument/2006/relationships/image" Target="../media/image1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11" Type="http://schemas.openxmlformats.org/officeDocument/2006/relationships/image" Target="../media/image120.jpeg"/><Relationship Id="rId5" Type="http://schemas.openxmlformats.org/officeDocument/2006/relationships/image" Target="../media/image3.jpeg"/><Relationship Id="rId10" Type="http://schemas.openxmlformats.org/officeDocument/2006/relationships/hyperlink" Target="mailto:cmoraes@unisinos.br" TargetMode="External"/><Relationship Id="rId4" Type="http://schemas.openxmlformats.org/officeDocument/2006/relationships/image" Target="../media/image116.jpeg"/><Relationship Id="rId9" Type="http://schemas.openxmlformats.org/officeDocument/2006/relationships/hyperlink" Target="mailto:ELRHOD@unisinos.br" TargetMode="External"/><Relationship Id="rId14" Type="http://schemas.openxmlformats.org/officeDocument/2006/relationships/hyperlink" Target="mailto:CERPETER@G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3"/>
          <p:cNvSpPr>
            <a:spLocks noGrp="1"/>
          </p:cNvSpPr>
          <p:nvPr>
            <p:ph type="ctrTitle"/>
          </p:nvPr>
        </p:nvSpPr>
        <p:spPr>
          <a:xfrm>
            <a:off x="519113" y="2060575"/>
            <a:ext cx="4824412" cy="2882900"/>
          </a:xfrm>
        </p:spPr>
        <p:txBody>
          <a:bodyPr/>
          <a:lstStyle/>
          <a:p>
            <a:pPr algn="r" eaLnBrk="1" hangingPunct="1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Dr. Carlos </a:t>
            </a:r>
            <a:r>
              <a:rPr lang="en-US" sz="2000" dirty="0" err="1" smtClean="0"/>
              <a:t>Moraes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Esp. Eng. </a:t>
            </a:r>
            <a:r>
              <a:rPr lang="en-US" sz="2000" dirty="0" err="1" smtClean="0"/>
              <a:t>Celso</a:t>
            </a:r>
            <a:r>
              <a:rPr lang="en-US" sz="2000" dirty="0" smtClean="0"/>
              <a:t> Peter</a:t>
            </a:r>
            <a:br>
              <a:rPr lang="en-US" sz="2000" dirty="0" smtClean="0"/>
            </a:br>
            <a:r>
              <a:rPr lang="en-US" sz="2000" dirty="0" smtClean="0"/>
              <a:t>Dr. Eduardo </a:t>
            </a:r>
            <a:r>
              <a:rPr lang="en-US" sz="2000" dirty="0" err="1" smtClean="0"/>
              <a:t>Rhod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Dr. </a:t>
            </a:r>
            <a:r>
              <a:rPr lang="en-US" sz="2000" dirty="0" err="1" smtClean="0"/>
              <a:t>Willyan</a:t>
            </a:r>
            <a:r>
              <a:rPr lang="en-US" sz="2000" dirty="0" smtClean="0"/>
              <a:t> </a:t>
            </a:r>
            <a:r>
              <a:rPr lang="en-US" sz="2000" dirty="0" err="1" smtClean="0"/>
              <a:t>Hasenkamp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15362" name="Subtítulo 4"/>
          <p:cNvSpPr>
            <a:spLocks noGrp="1"/>
          </p:cNvSpPr>
          <p:nvPr>
            <p:ph type="subTitle" idx="1"/>
          </p:nvPr>
        </p:nvSpPr>
        <p:spPr>
          <a:xfrm>
            <a:off x="539750" y="5157788"/>
            <a:ext cx="4816475" cy="1150937"/>
          </a:xfrm>
        </p:spPr>
        <p:txBody>
          <a:bodyPr/>
          <a:lstStyle/>
          <a:p>
            <a:pPr eaLnBrk="1" hangingPunct="1"/>
            <a:r>
              <a:rPr lang="en-US" dirty="0" smtClean="0"/>
              <a:t>KMEPS 2014</a:t>
            </a:r>
          </a:p>
          <a:p>
            <a:pPr eaLnBrk="1" hangingPunct="1"/>
            <a:endParaRPr lang="pt-BR" dirty="0" smtClean="0"/>
          </a:p>
        </p:txBody>
      </p:sp>
      <p:pic>
        <p:nvPicPr>
          <p:cNvPr id="15363" name="Picture 1047" descr="Plano_CTI_Imagens_Borda_Horizon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5772150"/>
            <a:ext cx="91821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www.fetesp.com.br/imagens/50_brazil_core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146050"/>
            <a:ext cx="15494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ítulo 3"/>
          <p:cNvSpPr txBox="1">
            <a:spLocks/>
          </p:cNvSpPr>
          <p:nvPr/>
        </p:nvSpPr>
        <p:spPr bwMode="auto">
          <a:xfrm>
            <a:off x="179388" y="188913"/>
            <a:ext cx="52562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32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32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en-US" sz="3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Semiconductor Market Trends in Brazil</a:t>
            </a:r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6" name="CaixaDeTexto 11"/>
          <p:cNvSpPr txBox="1">
            <a:spLocks noChangeArrowheads="1"/>
          </p:cNvSpPr>
          <p:nvPr/>
        </p:nvSpPr>
        <p:spPr bwMode="auto">
          <a:xfrm>
            <a:off x="6732588" y="5084763"/>
            <a:ext cx="2197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>
                <a:cs typeface="MS PGothic"/>
              </a:rPr>
              <a:t>This material was elaborated with the collaboration of the Brazilian Embassy in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Main Brazilian </a:t>
            </a:r>
            <a:br>
              <a:rPr lang="en-US" sz="3200" smtClean="0"/>
            </a:br>
            <a:r>
              <a:rPr lang="en-US" sz="3200" smtClean="0"/>
              <a:t>Exports to Korea - 2010</a:t>
            </a:r>
            <a:endParaRPr lang="en-US" sz="1800" b="1" smtClean="0"/>
          </a:p>
        </p:txBody>
      </p:sp>
      <p:graphicFrame>
        <p:nvGraphicFramePr>
          <p:cNvPr id="89184" name="Group 96"/>
          <p:cNvGraphicFramePr>
            <a:graphicFrameLocks noGrp="1"/>
          </p:cNvGraphicFramePr>
          <p:nvPr>
            <p:ph idx="1"/>
          </p:nvPr>
        </p:nvGraphicFramePr>
        <p:xfrm>
          <a:off x="1763713" y="1700213"/>
          <a:ext cx="7272337" cy="4600575"/>
        </p:xfrm>
        <a:graphic>
          <a:graphicData uri="http://schemas.openxmlformats.org/drawingml/2006/table">
            <a:tbl>
              <a:tblPr/>
              <a:tblGrid>
                <a:gridCol w="582180"/>
                <a:gridCol w="2170197"/>
                <a:gridCol w="1641326"/>
                <a:gridCol w="2020094"/>
                <a:gridCol w="85854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Composition ratio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 in US$ thousand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Non-agglomerated iron ores and concentrates</a:t>
                      </a: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21.93%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824,759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94.66%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Semi-finished products of iron or non-alloy steel</a:t>
                      </a: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15,55%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584,709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90.22%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Agglomerated iron ores and concentrates</a:t>
                      </a: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10.03%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377,177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585.7%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Oil cake and residues after extraction of soybean oil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8,08%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303,970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-10.99%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Non-coniferous, Chemical wood pulp</a:t>
                      </a: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5.55%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208,712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75%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Ethyl alcohol </a:t>
                      </a: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188,051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34.78%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Soy bean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4.44%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166,841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-19%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Cotton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4.20%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158,104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Copper ores</a:t>
                      </a: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3.12%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117,383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61,2%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Frozen cuts &amp; offal of chicken</a:t>
                      </a: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2.07%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77,736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7.74%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0804" marR="80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sp>
        <p:nvSpPr>
          <p:cNvPr id="30796" name="CaixaDeTexto 1"/>
          <p:cNvSpPr txBox="1">
            <a:spLocks noChangeArrowheads="1"/>
          </p:cNvSpPr>
          <p:nvPr/>
        </p:nvSpPr>
        <p:spPr bwMode="auto">
          <a:xfrm>
            <a:off x="1979613" y="6381750"/>
            <a:ext cx="2098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cs typeface="MS PGothic"/>
              </a:rPr>
              <a:t>(Source: MDIC-SECEX)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Main Brazilian </a:t>
            </a:r>
            <a:br>
              <a:rPr lang="en-US" sz="3200" smtClean="0"/>
            </a:br>
            <a:r>
              <a:rPr lang="en-US" sz="3200" smtClean="0"/>
              <a:t>Imports from Korea - 2010</a:t>
            </a:r>
            <a:endParaRPr lang="en-US" sz="2000" b="1" smtClean="0"/>
          </a:p>
        </p:txBody>
      </p:sp>
      <p:graphicFrame>
        <p:nvGraphicFramePr>
          <p:cNvPr id="92248" name="Group 88"/>
          <p:cNvGraphicFramePr>
            <a:graphicFrameLocks noGrp="1"/>
          </p:cNvGraphicFramePr>
          <p:nvPr>
            <p:ph idx="1"/>
          </p:nvPr>
        </p:nvGraphicFramePr>
        <p:xfrm>
          <a:off x="1763713" y="1412875"/>
          <a:ext cx="7272337" cy="5237165"/>
        </p:xfrm>
        <a:graphic>
          <a:graphicData uri="http://schemas.openxmlformats.org/drawingml/2006/table">
            <a:tbl>
              <a:tblPr/>
              <a:tblGrid>
                <a:gridCol w="576039"/>
                <a:gridCol w="3790427"/>
                <a:gridCol w="1106118"/>
                <a:gridCol w="978256"/>
                <a:gridCol w="821497"/>
              </a:tblGrid>
              <a:tr h="685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Composition ratio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 in US$ thousand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685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Passenger cars,  with sparking ignition internal combustion engine of a cylinder capacity over 1,500 cc.	</a:t>
                      </a:r>
                    </a:p>
                  </a:txBody>
                  <a:tcPr marL="80200" marR="8020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24.0%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1,864,493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63.0%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02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Other parts of radio-communication apparatus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12.3%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957,274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-5.4%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03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Liquid crystal devices for television and others 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6.3%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490,326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82.9%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04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Parts of color TV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5.9%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458,146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60.7%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05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Autoparts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283,585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427.3%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06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Other heavy equipments for construction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2.9%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222,860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166.1%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07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Gas oil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213,294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-44.4%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405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08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Flat rolled products of iron or non alloy steel, coated with aluminium and others 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133,861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192.9%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09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Motor vehicles for the transport of goods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123,815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31.8%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Jet fuel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1.3%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98,711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53.1%</a:t>
                      </a:r>
                    </a:p>
                  </a:txBody>
                  <a:tcPr marL="8354" marR="8354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487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(1-10)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62,5%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4.846,365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0200" marR="8020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sp>
        <p:nvSpPr>
          <p:cNvPr id="32850" name="CaixaDeTexto 1"/>
          <p:cNvSpPr txBox="1">
            <a:spLocks noChangeArrowheads="1"/>
          </p:cNvSpPr>
          <p:nvPr/>
        </p:nvSpPr>
        <p:spPr bwMode="auto">
          <a:xfrm>
            <a:off x="1692275" y="6524625"/>
            <a:ext cx="1527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cs typeface="MS PGothic"/>
              </a:rPr>
              <a:t>(Source: KITA)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8"/>
          <p:cNvSpPr>
            <a:spLocks noChangeArrowheads="1"/>
          </p:cNvSpPr>
          <p:nvPr/>
        </p:nvSpPr>
        <p:spPr bwMode="auto">
          <a:xfrm>
            <a:off x="1619250" y="6597650"/>
            <a:ext cx="21955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900">
                <a:cs typeface="MS PGothic"/>
              </a:rPr>
              <a:t>National Science Indicators 2000~2009</a:t>
            </a:r>
            <a:endParaRPr lang="en-US" sz="900">
              <a:cs typeface="MS PGothic"/>
            </a:endParaRPr>
          </a:p>
        </p:txBody>
      </p:sp>
      <p:pic>
        <p:nvPicPr>
          <p:cNvPr id="34818" name="Chart 7"/>
          <p:cNvPicPr>
            <a:picLocks noChangeArrowheads="1"/>
          </p:cNvPicPr>
          <p:nvPr/>
        </p:nvPicPr>
        <p:blipFill>
          <a:blip r:embed="rId3" cstate="print"/>
          <a:srcRect b="-47"/>
          <a:stretch>
            <a:fillRect/>
          </a:stretch>
        </p:blipFill>
        <p:spPr bwMode="auto">
          <a:xfrm>
            <a:off x="1652588" y="1412875"/>
            <a:ext cx="5399087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1675" y="3328988"/>
            <a:ext cx="2057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1484313"/>
            <a:ext cx="2057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1675" y="5081588"/>
            <a:ext cx="20574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smtClean="0"/>
              <a:t>Specialization Index in Science and Technology for Korea and Brazil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Some Comparisons</a:t>
            </a:r>
          </a:p>
        </p:txBody>
      </p:sp>
      <p:sp>
        <p:nvSpPr>
          <p:cNvPr id="41998" name="Espaço Reservado para Conteúdo 2"/>
          <p:cNvSpPr>
            <a:spLocks noGrp="1"/>
          </p:cNvSpPr>
          <p:nvPr>
            <p:ph idx="1"/>
          </p:nvPr>
        </p:nvSpPr>
        <p:spPr>
          <a:xfrm>
            <a:off x="1763713" y="1484313"/>
            <a:ext cx="7272337" cy="4681537"/>
          </a:xfrm>
        </p:spPr>
        <p:txBody>
          <a:bodyPr/>
          <a:lstStyle/>
          <a:p>
            <a:pPr eaLnBrk="1" hangingPunct="1"/>
            <a:r>
              <a:rPr lang="pt-BR" sz="2000" smtClean="0"/>
              <a:t>Undergraduate Courses</a:t>
            </a:r>
          </a:p>
          <a:p>
            <a:pPr lvl="1" eaLnBrk="1" hangingPunct="1"/>
            <a:r>
              <a:rPr lang="pt-BR" sz="1800" smtClean="0"/>
              <a:t>Brazil:   7 engineers / 100 graduated</a:t>
            </a:r>
          </a:p>
          <a:p>
            <a:pPr lvl="1" eaLnBrk="1" hangingPunct="1"/>
            <a:r>
              <a:rPr lang="pt-BR" sz="1800" smtClean="0"/>
              <a:t>South Korea:  22 engineers / 100 graduated</a:t>
            </a:r>
          </a:p>
          <a:p>
            <a:pPr eaLnBrk="1" hangingPunct="1">
              <a:buFontTx/>
              <a:buNone/>
            </a:pPr>
            <a:endParaRPr lang="pt-BR" sz="2000" smtClean="0"/>
          </a:p>
        </p:txBody>
      </p:sp>
      <p:pic>
        <p:nvPicPr>
          <p:cNvPr id="41999" name="Picture 2" descr="http://2.bp.blogspot.com/_o7JrvUPTN44/TFg04sPFNkI/AAAAAAAAAmM/ZZfYHjLA3UY/s1600/tigerKorea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9813" y="3786188"/>
            <a:ext cx="1719262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1692275" y="3070225"/>
          <a:ext cx="5205413" cy="3763963"/>
        </p:xfrm>
        <a:graphic>
          <a:graphicData uri="http://schemas.openxmlformats.org/presentationml/2006/ole">
            <p:oleObj spid="_x0000_s41996" r:id="rId4" imgW="5206435" imgH="3761558" progId="Excel.Sheet.8">
              <p:embed/>
            </p:oleObj>
          </a:graphicData>
        </a:graphic>
      </p:graphicFrame>
      <p:sp>
        <p:nvSpPr>
          <p:cNvPr id="9" name="Elipse 8"/>
          <p:cNvSpPr/>
          <p:nvPr/>
        </p:nvSpPr>
        <p:spPr>
          <a:xfrm>
            <a:off x="2411413" y="2997200"/>
            <a:ext cx="792162" cy="50323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897563" y="4030663"/>
            <a:ext cx="977900" cy="6477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2002" name="CaixaDeTexto 9"/>
          <p:cNvSpPr txBox="1">
            <a:spLocks noChangeArrowheads="1"/>
          </p:cNvSpPr>
          <p:nvPr/>
        </p:nvSpPr>
        <p:spPr bwMode="auto">
          <a:xfrm rot="-5400000">
            <a:off x="442913" y="4694238"/>
            <a:ext cx="34432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MS PGothic"/>
              </a:rPr>
              <a:t>Research production in Engineering</a:t>
            </a:r>
          </a:p>
        </p:txBody>
      </p:sp>
      <p:pic>
        <p:nvPicPr>
          <p:cNvPr id="42003" name="Picture 5" descr="http://t0.gstatic.com/images?q=tbn:ANd9GcQXIZc4BeZK9wNCn31HvrXNmwDl4zH_eQfVs12JzTxvGWRo3dyod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7113" y="2492375"/>
            <a:ext cx="172561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7" descr="http://t3.gstatic.com/images?q=tbn:ANd9GcRII5uOh1u7Si4LFa6dKF8OVqWoE99cll2Q53fL9DW9IpcgZs2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7113" y="1341438"/>
            <a:ext cx="173196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Untitled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1908175" y="5013325"/>
            <a:ext cx="7099300" cy="1584325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WHY BRAZIL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REPRESENTS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AN OPPORTUNITY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ON SEMICONDUCTOR BUSINESS?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Gulim" charset="-127"/>
              </a:rPr>
              <a:t>Brazil and the World</a:t>
            </a:r>
          </a:p>
        </p:txBody>
      </p:sp>
      <p:sp>
        <p:nvSpPr>
          <p:cNvPr id="44034" name="Freeform 6"/>
          <p:cNvSpPr>
            <a:spLocks/>
          </p:cNvSpPr>
          <p:nvPr/>
        </p:nvSpPr>
        <p:spPr bwMode="auto">
          <a:xfrm>
            <a:off x="3046413" y="2006600"/>
            <a:ext cx="3165475" cy="2794000"/>
          </a:xfrm>
          <a:custGeom>
            <a:avLst/>
            <a:gdLst>
              <a:gd name="T0" fmla="*/ 2147483647 w 3989"/>
              <a:gd name="T1" fmla="*/ 2147483647 h 3520"/>
              <a:gd name="T2" fmla="*/ 2147483647 w 3989"/>
              <a:gd name="T3" fmla="*/ 2147483647 h 3520"/>
              <a:gd name="T4" fmla="*/ 2147483647 w 3989"/>
              <a:gd name="T5" fmla="*/ 2147483647 h 3520"/>
              <a:gd name="T6" fmla="*/ 2147483647 w 3989"/>
              <a:gd name="T7" fmla="*/ 2147483647 h 3520"/>
              <a:gd name="T8" fmla="*/ 2147483647 w 3989"/>
              <a:gd name="T9" fmla="*/ 2147483647 h 3520"/>
              <a:gd name="T10" fmla="*/ 2147483647 w 3989"/>
              <a:gd name="T11" fmla="*/ 2147483647 h 3520"/>
              <a:gd name="T12" fmla="*/ 2147483647 w 3989"/>
              <a:gd name="T13" fmla="*/ 2147483647 h 3520"/>
              <a:gd name="T14" fmla="*/ 2147483647 w 3989"/>
              <a:gd name="T15" fmla="*/ 2147483647 h 3520"/>
              <a:gd name="T16" fmla="*/ 2147483647 w 3989"/>
              <a:gd name="T17" fmla="*/ 2147483647 h 3520"/>
              <a:gd name="T18" fmla="*/ 2147483647 w 3989"/>
              <a:gd name="T19" fmla="*/ 2147483647 h 3520"/>
              <a:gd name="T20" fmla="*/ 2147483647 w 3989"/>
              <a:gd name="T21" fmla="*/ 2147483647 h 3520"/>
              <a:gd name="T22" fmla="*/ 2147483647 w 3989"/>
              <a:gd name="T23" fmla="*/ 2147483647 h 3520"/>
              <a:gd name="T24" fmla="*/ 2147483647 w 3989"/>
              <a:gd name="T25" fmla="*/ 2147483647 h 3520"/>
              <a:gd name="T26" fmla="*/ 2147483647 w 3989"/>
              <a:gd name="T27" fmla="*/ 2147483647 h 3520"/>
              <a:gd name="T28" fmla="*/ 2147483647 w 3989"/>
              <a:gd name="T29" fmla="*/ 2147483647 h 3520"/>
              <a:gd name="T30" fmla="*/ 2147483647 w 3989"/>
              <a:gd name="T31" fmla="*/ 2147483647 h 3520"/>
              <a:gd name="T32" fmla="*/ 2147483647 w 3989"/>
              <a:gd name="T33" fmla="*/ 2147483647 h 3520"/>
              <a:gd name="T34" fmla="*/ 2147483647 w 3989"/>
              <a:gd name="T35" fmla="*/ 2147483647 h 3520"/>
              <a:gd name="T36" fmla="*/ 2147483647 w 3989"/>
              <a:gd name="T37" fmla="*/ 2147483647 h 3520"/>
              <a:gd name="T38" fmla="*/ 2147483647 w 3989"/>
              <a:gd name="T39" fmla="*/ 2147483647 h 3520"/>
              <a:gd name="T40" fmla="*/ 2147483647 w 3989"/>
              <a:gd name="T41" fmla="*/ 2147483647 h 3520"/>
              <a:gd name="T42" fmla="*/ 2147483647 w 3989"/>
              <a:gd name="T43" fmla="*/ 2147483647 h 3520"/>
              <a:gd name="T44" fmla="*/ 2147483647 w 3989"/>
              <a:gd name="T45" fmla="*/ 2147483647 h 3520"/>
              <a:gd name="T46" fmla="*/ 2147483647 w 3989"/>
              <a:gd name="T47" fmla="*/ 2147483647 h 3520"/>
              <a:gd name="T48" fmla="*/ 2147483647 w 3989"/>
              <a:gd name="T49" fmla="*/ 2147483647 h 3520"/>
              <a:gd name="T50" fmla="*/ 2147483647 w 3989"/>
              <a:gd name="T51" fmla="*/ 2147483647 h 3520"/>
              <a:gd name="T52" fmla="*/ 2147483647 w 3989"/>
              <a:gd name="T53" fmla="*/ 2147483647 h 3520"/>
              <a:gd name="T54" fmla="*/ 2147483647 w 3989"/>
              <a:gd name="T55" fmla="*/ 2147483647 h 3520"/>
              <a:gd name="T56" fmla="*/ 2147483647 w 3989"/>
              <a:gd name="T57" fmla="*/ 2147483647 h 3520"/>
              <a:gd name="T58" fmla="*/ 2147483647 w 3989"/>
              <a:gd name="T59" fmla="*/ 2147483647 h 3520"/>
              <a:gd name="T60" fmla="*/ 2147483647 w 3989"/>
              <a:gd name="T61" fmla="*/ 2147483647 h 3520"/>
              <a:gd name="T62" fmla="*/ 2147483647 w 3989"/>
              <a:gd name="T63" fmla="*/ 2147483647 h 3520"/>
              <a:gd name="T64" fmla="*/ 2147483647 w 3989"/>
              <a:gd name="T65" fmla="*/ 2147483647 h 3520"/>
              <a:gd name="T66" fmla="*/ 2147483647 w 3989"/>
              <a:gd name="T67" fmla="*/ 2147483647 h 3520"/>
              <a:gd name="T68" fmla="*/ 2147483647 w 3989"/>
              <a:gd name="T69" fmla="*/ 2147483647 h 3520"/>
              <a:gd name="T70" fmla="*/ 2147483647 w 3989"/>
              <a:gd name="T71" fmla="*/ 2147483647 h 3520"/>
              <a:gd name="T72" fmla="*/ 2147483647 w 3989"/>
              <a:gd name="T73" fmla="*/ 2147483647 h 3520"/>
              <a:gd name="T74" fmla="*/ 2147483647 w 3989"/>
              <a:gd name="T75" fmla="*/ 2147483647 h 3520"/>
              <a:gd name="T76" fmla="*/ 2147483647 w 3989"/>
              <a:gd name="T77" fmla="*/ 2147483647 h 3520"/>
              <a:gd name="T78" fmla="*/ 2147483647 w 3989"/>
              <a:gd name="T79" fmla="*/ 2147483647 h 3520"/>
              <a:gd name="T80" fmla="*/ 2147483647 w 3989"/>
              <a:gd name="T81" fmla="*/ 2147483647 h 3520"/>
              <a:gd name="T82" fmla="*/ 2147483647 w 3989"/>
              <a:gd name="T83" fmla="*/ 2147483647 h 3520"/>
              <a:gd name="T84" fmla="*/ 2147483647 w 3989"/>
              <a:gd name="T85" fmla="*/ 0 h 35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89"/>
              <a:gd name="T130" fmla="*/ 0 h 3520"/>
              <a:gd name="T131" fmla="*/ 3989 w 3989"/>
              <a:gd name="T132" fmla="*/ 3520 h 352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89" h="3520">
                <a:moveTo>
                  <a:pt x="1996" y="0"/>
                </a:moveTo>
                <a:lnTo>
                  <a:pt x="2097" y="2"/>
                </a:lnTo>
                <a:lnTo>
                  <a:pt x="2199" y="10"/>
                </a:lnTo>
                <a:lnTo>
                  <a:pt x="2299" y="22"/>
                </a:lnTo>
                <a:lnTo>
                  <a:pt x="2396" y="38"/>
                </a:lnTo>
                <a:lnTo>
                  <a:pt x="2492" y="57"/>
                </a:lnTo>
                <a:lnTo>
                  <a:pt x="2586" y="81"/>
                </a:lnTo>
                <a:lnTo>
                  <a:pt x="2679" y="108"/>
                </a:lnTo>
                <a:lnTo>
                  <a:pt x="2771" y="140"/>
                </a:lnTo>
                <a:lnTo>
                  <a:pt x="2858" y="175"/>
                </a:lnTo>
                <a:lnTo>
                  <a:pt x="2944" y="215"/>
                </a:lnTo>
                <a:lnTo>
                  <a:pt x="3029" y="256"/>
                </a:lnTo>
                <a:lnTo>
                  <a:pt x="3108" y="301"/>
                </a:lnTo>
                <a:lnTo>
                  <a:pt x="3186" y="350"/>
                </a:lnTo>
                <a:lnTo>
                  <a:pt x="3263" y="403"/>
                </a:lnTo>
                <a:lnTo>
                  <a:pt x="3334" y="458"/>
                </a:lnTo>
                <a:lnTo>
                  <a:pt x="3405" y="517"/>
                </a:lnTo>
                <a:lnTo>
                  <a:pt x="3469" y="578"/>
                </a:lnTo>
                <a:lnTo>
                  <a:pt x="3532" y="641"/>
                </a:lnTo>
                <a:lnTo>
                  <a:pt x="3591" y="708"/>
                </a:lnTo>
                <a:lnTo>
                  <a:pt x="3647" y="777"/>
                </a:lnTo>
                <a:lnTo>
                  <a:pt x="3700" y="850"/>
                </a:lnTo>
                <a:lnTo>
                  <a:pt x="3749" y="923"/>
                </a:lnTo>
                <a:lnTo>
                  <a:pt x="3790" y="999"/>
                </a:lnTo>
                <a:lnTo>
                  <a:pt x="3831" y="1074"/>
                </a:lnTo>
                <a:lnTo>
                  <a:pt x="3867" y="1157"/>
                </a:lnTo>
                <a:lnTo>
                  <a:pt x="3898" y="1237"/>
                </a:lnTo>
                <a:lnTo>
                  <a:pt x="3926" y="1322"/>
                </a:lnTo>
                <a:lnTo>
                  <a:pt x="3947" y="1406"/>
                </a:lnTo>
                <a:lnTo>
                  <a:pt x="3965" y="1493"/>
                </a:lnTo>
                <a:lnTo>
                  <a:pt x="3977" y="1581"/>
                </a:lnTo>
                <a:lnTo>
                  <a:pt x="3987" y="1668"/>
                </a:lnTo>
                <a:lnTo>
                  <a:pt x="3989" y="1760"/>
                </a:lnTo>
                <a:lnTo>
                  <a:pt x="3987" y="1853"/>
                </a:lnTo>
                <a:lnTo>
                  <a:pt x="3977" y="1939"/>
                </a:lnTo>
                <a:lnTo>
                  <a:pt x="3965" y="2028"/>
                </a:lnTo>
                <a:lnTo>
                  <a:pt x="3947" y="2114"/>
                </a:lnTo>
                <a:lnTo>
                  <a:pt x="3926" y="2199"/>
                </a:lnTo>
                <a:lnTo>
                  <a:pt x="3898" y="2283"/>
                </a:lnTo>
                <a:lnTo>
                  <a:pt x="3867" y="2364"/>
                </a:lnTo>
                <a:lnTo>
                  <a:pt x="3831" y="2443"/>
                </a:lnTo>
                <a:lnTo>
                  <a:pt x="3790" y="2521"/>
                </a:lnTo>
                <a:lnTo>
                  <a:pt x="3749" y="2598"/>
                </a:lnTo>
                <a:lnTo>
                  <a:pt x="3700" y="2671"/>
                </a:lnTo>
                <a:lnTo>
                  <a:pt x="3647" y="2744"/>
                </a:lnTo>
                <a:lnTo>
                  <a:pt x="3591" y="2810"/>
                </a:lnTo>
                <a:lnTo>
                  <a:pt x="3532" y="2879"/>
                </a:lnTo>
                <a:lnTo>
                  <a:pt x="3469" y="2942"/>
                </a:lnTo>
                <a:lnTo>
                  <a:pt x="3405" y="3003"/>
                </a:lnTo>
                <a:lnTo>
                  <a:pt x="3334" y="3062"/>
                </a:lnTo>
                <a:lnTo>
                  <a:pt x="3263" y="3117"/>
                </a:lnTo>
                <a:lnTo>
                  <a:pt x="3186" y="3170"/>
                </a:lnTo>
                <a:lnTo>
                  <a:pt x="3108" y="3219"/>
                </a:lnTo>
                <a:lnTo>
                  <a:pt x="3029" y="3265"/>
                </a:lnTo>
                <a:lnTo>
                  <a:pt x="2944" y="3306"/>
                </a:lnTo>
                <a:lnTo>
                  <a:pt x="2858" y="3345"/>
                </a:lnTo>
                <a:lnTo>
                  <a:pt x="2771" y="3381"/>
                </a:lnTo>
                <a:lnTo>
                  <a:pt x="2679" y="3412"/>
                </a:lnTo>
                <a:lnTo>
                  <a:pt x="2586" y="3440"/>
                </a:lnTo>
                <a:lnTo>
                  <a:pt x="2492" y="3463"/>
                </a:lnTo>
                <a:lnTo>
                  <a:pt x="2396" y="3483"/>
                </a:lnTo>
                <a:lnTo>
                  <a:pt x="2299" y="3499"/>
                </a:lnTo>
                <a:lnTo>
                  <a:pt x="2199" y="3510"/>
                </a:lnTo>
                <a:lnTo>
                  <a:pt x="2097" y="3516"/>
                </a:lnTo>
                <a:lnTo>
                  <a:pt x="1996" y="3520"/>
                </a:lnTo>
                <a:lnTo>
                  <a:pt x="1892" y="3516"/>
                </a:lnTo>
                <a:lnTo>
                  <a:pt x="1792" y="3510"/>
                </a:lnTo>
                <a:lnTo>
                  <a:pt x="1691" y="3499"/>
                </a:lnTo>
                <a:lnTo>
                  <a:pt x="1593" y="3483"/>
                </a:lnTo>
                <a:lnTo>
                  <a:pt x="1499" y="3463"/>
                </a:lnTo>
                <a:lnTo>
                  <a:pt x="1402" y="3440"/>
                </a:lnTo>
                <a:lnTo>
                  <a:pt x="1312" y="3412"/>
                </a:lnTo>
                <a:lnTo>
                  <a:pt x="1221" y="3381"/>
                </a:lnTo>
                <a:lnTo>
                  <a:pt x="1131" y="3345"/>
                </a:lnTo>
                <a:lnTo>
                  <a:pt x="1046" y="3306"/>
                </a:lnTo>
                <a:lnTo>
                  <a:pt x="962" y="3265"/>
                </a:lnTo>
                <a:lnTo>
                  <a:pt x="881" y="3219"/>
                </a:lnTo>
                <a:lnTo>
                  <a:pt x="802" y="3170"/>
                </a:lnTo>
                <a:lnTo>
                  <a:pt x="728" y="3117"/>
                </a:lnTo>
                <a:lnTo>
                  <a:pt x="655" y="3062"/>
                </a:lnTo>
                <a:lnTo>
                  <a:pt x="586" y="3003"/>
                </a:lnTo>
                <a:lnTo>
                  <a:pt x="519" y="2942"/>
                </a:lnTo>
                <a:lnTo>
                  <a:pt x="456" y="2879"/>
                </a:lnTo>
                <a:lnTo>
                  <a:pt x="399" y="2810"/>
                </a:lnTo>
                <a:lnTo>
                  <a:pt x="342" y="2744"/>
                </a:lnTo>
                <a:lnTo>
                  <a:pt x="289" y="2671"/>
                </a:lnTo>
                <a:lnTo>
                  <a:pt x="242" y="2598"/>
                </a:lnTo>
                <a:lnTo>
                  <a:pt x="199" y="2521"/>
                </a:lnTo>
                <a:lnTo>
                  <a:pt x="157" y="2443"/>
                </a:lnTo>
                <a:lnTo>
                  <a:pt x="122" y="2364"/>
                </a:lnTo>
                <a:lnTo>
                  <a:pt x="90" y="2283"/>
                </a:lnTo>
                <a:lnTo>
                  <a:pt x="63" y="2199"/>
                </a:lnTo>
                <a:lnTo>
                  <a:pt x="41" y="2114"/>
                </a:lnTo>
                <a:lnTo>
                  <a:pt x="24" y="2028"/>
                </a:lnTo>
                <a:lnTo>
                  <a:pt x="12" y="1939"/>
                </a:lnTo>
                <a:lnTo>
                  <a:pt x="4" y="1853"/>
                </a:lnTo>
                <a:lnTo>
                  <a:pt x="0" y="1760"/>
                </a:lnTo>
                <a:lnTo>
                  <a:pt x="4" y="1668"/>
                </a:lnTo>
                <a:lnTo>
                  <a:pt x="12" y="1581"/>
                </a:lnTo>
                <a:lnTo>
                  <a:pt x="24" y="1493"/>
                </a:lnTo>
                <a:lnTo>
                  <a:pt x="41" y="1406"/>
                </a:lnTo>
                <a:lnTo>
                  <a:pt x="63" y="1322"/>
                </a:lnTo>
                <a:lnTo>
                  <a:pt x="90" y="1237"/>
                </a:lnTo>
                <a:lnTo>
                  <a:pt x="122" y="1157"/>
                </a:lnTo>
                <a:lnTo>
                  <a:pt x="157" y="1074"/>
                </a:lnTo>
                <a:lnTo>
                  <a:pt x="199" y="999"/>
                </a:lnTo>
                <a:lnTo>
                  <a:pt x="242" y="923"/>
                </a:lnTo>
                <a:lnTo>
                  <a:pt x="289" y="850"/>
                </a:lnTo>
                <a:lnTo>
                  <a:pt x="342" y="777"/>
                </a:lnTo>
                <a:lnTo>
                  <a:pt x="399" y="708"/>
                </a:lnTo>
                <a:lnTo>
                  <a:pt x="456" y="641"/>
                </a:lnTo>
                <a:lnTo>
                  <a:pt x="519" y="578"/>
                </a:lnTo>
                <a:lnTo>
                  <a:pt x="586" y="517"/>
                </a:lnTo>
                <a:lnTo>
                  <a:pt x="655" y="458"/>
                </a:lnTo>
                <a:lnTo>
                  <a:pt x="728" y="403"/>
                </a:lnTo>
                <a:lnTo>
                  <a:pt x="802" y="350"/>
                </a:lnTo>
                <a:lnTo>
                  <a:pt x="881" y="301"/>
                </a:lnTo>
                <a:lnTo>
                  <a:pt x="962" y="256"/>
                </a:lnTo>
                <a:lnTo>
                  <a:pt x="1046" y="215"/>
                </a:lnTo>
                <a:lnTo>
                  <a:pt x="1131" y="175"/>
                </a:lnTo>
                <a:lnTo>
                  <a:pt x="1221" y="140"/>
                </a:lnTo>
                <a:lnTo>
                  <a:pt x="1312" y="108"/>
                </a:lnTo>
                <a:lnTo>
                  <a:pt x="1402" y="81"/>
                </a:lnTo>
                <a:lnTo>
                  <a:pt x="1499" y="57"/>
                </a:lnTo>
                <a:lnTo>
                  <a:pt x="1593" y="38"/>
                </a:lnTo>
                <a:lnTo>
                  <a:pt x="1691" y="22"/>
                </a:lnTo>
                <a:lnTo>
                  <a:pt x="1792" y="10"/>
                </a:lnTo>
                <a:lnTo>
                  <a:pt x="1892" y="2"/>
                </a:lnTo>
                <a:lnTo>
                  <a:pt x="1996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5" name="Freeform 7"/>
          <p:cNvSpPr>
            <a:spLocks/>
          </p:cNvSpPr>
          <p:nvPr/>
        </p:nvSpPr>
        <p:spPr bwMode="auto">
          <a:xfrm>
            <a:off x="4164013" y="3094038"/>
            <a:ext cx="3165475" cy="2792412"/>
          </a:xfrm>
          <a:custGeom>
            <a:avLst/>
            <a:gdLst>
              <a:gd name="T0" fmla="*/ 2147483647 w 3987"/>
              <a:gd name="T1" fmla="*/ 2147483647 h 3518"/>
              <a:gd name="T2" fmla="*/ 2147483647 w 3987"/>
              <a:gd name="T3" fmla="*/ 2147483647 h 3518"/>
              <a:gd name="T4" fmla="*/ 2147483647 w 3987"/>
              <a:gd name="T5" fmla="*/ 2147483647 h 3518"/>
              <a:gd name="T6" fmla="*/ 2147483647 w 3987"/>
              <a:gd name="T7" fmla="*/ 2147483647 h 3518"/>
              <a:gd name="T8" fmla="*/ 2147483647 w 3987"/>
              <a:gd name="T9" fmla="*/ 2147483647 h 3518"/>
              <a:gd name="T10" fmla="*/ 2147483647 w 3987"/>
              <a:gd name="T11" fmla="*/ 2147483647 h 3518"/>
              <a:gd name="T12" fmla="*/ 2147483647 w 3987"/>
              <a:gd name="T13" fmla="*/ 2147483647 h 3518"/>
              <a:gd name="T14" fmla="*/ 2147483647 w 3987"/>
              <a:gd name="T15" fmla="*/ 2147483647 h 3518"/>
              <a:gd name="T16" fmla="*/ 2147483647 w 3987"/>
              <a:gd name="T17" fmla="*/ 2147483647 h 3518"/>
              <a:gd name="T18" fmla="*/ 2147483647 w 3987"/>
              <a:gd name="T19" fmla="*/ 2147483647 h 3518"/>
              <a:gd name="T20" fmla="*/ 2147483647 w 3987"/>
              <a:gd name="T21" fmla="*/ 2147483647 h 3518"/>
              <a:gd name="T22" fmla="*/ 2147483647 w 3987"/>
              <a:gd name="T23" fmla="*/ 2147483647 h 3518"/>
              <a:gd name="T24" fmla="*/ 2147483647 w 3987"/>
              <a:gd name="T25" fmla="*/ 2147483647 h 3518"/>
              <a:gd name="T26" fmla="*/ 2147483647 w 3987"/>
              <a:gd name="T27" fmla="*/ 2147483647 h 3518"/>
              <a:gd name="T28" fmla="*/ 2147483647 w 3987"/>
              <a:gd name="T29" fmla="*/ 2147483647 h 3518"/>
              <a:gd name="T30" fmla="*/ 2147483647 w 3987"/>
              <a:gd name="T31" fmla="*/ 2147483647 h 3518"/>
              <a:gd name="T32" fmla="*/ 2147483647 w 3987"/>
              <a:gd name="T33" fmla="*/ 2147483647 h 3518"/>
              <a:gd name="T34" fmla="*/ 2147483647 w 3987"/>
              <a:gd name="T35" fmla="*/ 2147483647 h 3518"/>
              <a:gd name="T36" fmla="*/ 2147483647 w 3987"/>
              <a:gd name="T37" fmla="*/ 2147483647 h 3518"/>
              <a:gd name="T38" fmla="*/ 2147483647 w 3987"/>
              <a:gd name="T39" fmla="*/ 2147483647 h 3518"/>
              <a:gd name="T40" fmla="*/ 2147483647 w 3987"/>
              <a:gd name="T41" fmla="*/ 2147483647 h 3518"/>
              <a:gd name="T42" fmla="*/ 2147483647 w 3987"/>
              <a:gd name="T43" fmla="*/ 2147483647 h 3518"/>
              <a:gd name="T44" fmla="*/ 2147483647 w 3987"/>
              <a:gd name="T45" fmla="*/ 2147483647 h 3518"/>
              <a:gd name="T46" fmla="*/ 2147483647 w 3987"/>
              <a:gd name="T47" fmla="*/ 2147483647 h 3518"/>
              <a:gd name="T48" fmla="*/ 2147483647 w 3987"/>
              <a:gd name="T49" fmla="*/ 2147483647 h 3518"/>
              <a:gd name="T50" fmla="*/ 2147483647 w 3987"/>
              <a:gd name="T51" fmla="*/ 2147483647 h 3518"/>
              <a:gd name="T52" fmla="*/ 2147483647 w 3987"/>
              <a:gd name="T53" fmla="*/ 2147483647 h 3518"/>
              <a:gd name="T54" fmla="*/ 2147483647 w 3987"/>
              <a:gd name="T55" fmla="*/ 2147483647 h 3518"/>
              <a:gd name="T56" fmla="*/ 2147483647 w 3987"/>
              <a:gd name="T57" fmla="*/ 2147483647 h 3518"/>
              <a:gd name="T58" fmla="*/ 2147483647 w 3987"/>
              <a:gd name="T59" fmla="*/ 2147483647 h 3518"/>
              <a:gd name="T60" fmla="*/ 2147483647 w 3987"/>
              <a:gd name="T61" fmla="*/ 2147483647 h 3518"/>
              <a:gd name="T62" fmla="*/ 2147483647 w 3987"/>
              <a:gd name="T63" fmla="*/ 2147483647 h 3518"/>
              <a:gd name="T64" fmla="*/ 2147483647 w 3987"/>
              <a:gd name="T65" fmla="*/ 2147483647 h 3518"/>
              <a:gd name="T66" fmla="*/ 2147483647 w 3987"/>
              <a:gd name="T67" fmla="*/ 2147483647 h 3518"/>
              <a:gd name="T68" fmla="*/ 2147483647 w 3987"/>
              <a:gd name="T69" fmla="*/ 2147483647 h 3518"/>
              <a:gd name="T70" fmla="*/ 2147483647 w 3987"/>
              <a:gd name="T71" fmla="*/ 2147483647 h 3518"/>
              <a:gd name="T72" fmla="*/ 2147483647 w 3987"/>
              <a:gd name="T73" fmla="*/ 2147483647 h 3518"/>
              <a:gd name="T74" fmla="*/ 2147483647 w 3987"/>
              <a:gd name="T75" fmla="*/ 2147483647 h 3518"/>
              <a:gd name="T76" fmla="*/ 2147483647 w 3987"/>
              <a:gd name="T77" fmla="*/ 2147483647 h 3518"/>
              <a:gd name="T78" fmla="*/ 2147483647 w 3987"/>
              <a:gd name="T79" fmla="*/ 2147483647 h 3518"/>
              <a:gd name="T80" fmla="*/ 2147483647 w 3987"/>
              <a:gd name="T81" fmla="*/ 2147483647 h 3518"/>
              <a:gd name="T82" fmla="*/ 2147483647 w 3987"/>
              <a:gd name="T83" fmla="*/ 2147483647 h 3518"/>
              <a:gd name="T84" fmla="*/ 2147483647 w 3987"/>
              <a:gd name="T85" fmla="*/ 0 h 351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87"/>
              <a:gd name="T130" fmla="*/ 0 h 3518"/>
              <a:gd name="T131" fmla="*/ 3987 w 3987"/>
              <a:gd name="T132" fmla="*/ 3518 h 351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87" h="3518">
                <a:moveTo>
                  <a:pt x="1995" y="0"/>
                </a:moveTo>
                <a:lnTo>
                  <a:pt x="2097" y="4"/>
                </a:lnTo>
                <a:lnTo>
                  <a:pt x="2197" y="10"/>
                </a:lnTo>
                <a:lnTo>
                  <a:pt x="2298" y="22"/>
                </a:lnTo>
                <a:lnTo>
                  <a:pt x="2396" y="37"/>
                </a:lnTo>
                <a:lnTo>
                  <a:pt x="2492" y="57"/>
                </a:lnTo>
                <a:lnTo>
                  <a:pt x="2585" y="82"/>
                </a:lnTo>
                <a:lnTo>
                  <a:pt x="2677" y="106"/>
                </a:lnTo>
                <a:lnTo>
                  <a:pt x="2768" y="140"/>
                </a:lnTo>
                <a:lnTo>
                  <a:pt x="2856" y="175"/>
                </a:lnTo>
                <a:lnTo>
                  <a:pt x="2943" y="214"/>
                </a:lnTo>
                <a:lnTo>
                  <a:pt x="3025" y="256"/>
                </a:lnTo>
                <a:lnTo>
                  <a:pt x="3106" y="301"/>
                </a:lnTo>
                <a:lnTo>
                  <a:pt x="3185" y="350"/>
                </a:lnTo>
                <a:lnTo>
                  <a:pt x="3259" y="403"/>
                </a:lnTo>
                <a:lnTo>
                  <a:pt x="3332" y="458"/>
                </a:lnTo>
                <a:lnTo>
                  <a:pt x="3401" y="517"/>
                </a:lnTo>
                <a:lnTo>
                  <a:pt x="3468" y="578"/>
                </a:lnTo>
                <a:lnTo>
                  <a:pt x="3529" y="641"/>
                </a:lnTo>
                <a:lnTo>
                  <a:pt x="3590" y="708"/>
                </a:lnTo>
                <a:lnTo>
                  <a:pt x="3645" y="779"/>
                </a:lnTo>
                <a:lnTo>
                  <a:pt x="3696" y="849"/>
                </a:lnTo>
                <a:lnTo>
                  <a:pt x="3745" y="922"/>
                </a:lnTo>
                <a:lnTo>
                  <a:pt x="3790" y="997"/>
                </a:lnTo>
                <a:lnTo>
                  <a:pt x="3830" y="1076"/>
                </a:lnTo>
                <a:lnTo>
                  <a:pt x="3865" y="1156"/>
                </a:lnTo>
                <a:lnTo>
                  <a:pt x="3897" y="1237"/>
                </a:lnTo>
                <a:lnTo>
                  <a:pt x="3924" y="1321"/>
                </a:lnTo>
                <a:lnTo>
                  <a:pt x="3946" y="1406"/>
                </a:lnTo>
                <a:lnTo>
                  <a:pt x="3963" y="1492"/>
                </a:lnTo>
                <a:lnTo>
                  <a:pt x="3977" y="1581"/>
                </a:lnTo>
                <a:lnTo>
                  <a:pt x="3985" y="1669"/>
                </a:lnTo>
                <a:lnTo>
                  <a:pt x="3987" y="1760"/>
                </a:lnTo>
                <a:lnTo>
                  <a:pt x="3985" y="1850"/>
                </a:lnTo>
                <a:lnTo>
                  <a:pt x="3977" y="1939"/>
                </a:lnTo>
                <a:lnTo>
                  <a:pt x="3963" y="2025"/>
                </a:lnTo>
                <a:lnTo>
                  <a:pt x="3946" y="2112"/>
                </a:lnTo>
                <a:lnTo>
                  <a:pt x="3924" y="2198"/>
                </a:lnTo>
                <a:lnTo>
                  <a:pt x="3897" y="2283"/>
                </a:lnTo>
                <a:lnTo>
                  <a:pt x="3865" y="2362"/>
                </a:lnTo>
                <a:lnTo>
                  <a:pt x="3830" y="2442"/>
                </a:lnTo>
                <a:lnTo>
                  <a:pt x="3790" y="2521"/>
                </a:lnTo>
                <a:lnTo>
                  <a:pt x="3745" y="2598"/>
                </a:lnTo>
                <a:lnTo>
                  <a:pt x="3696" y="2670"/>
                </a:lnTo>
                <a:lnTo>
                  <a:pt x="3645" y="2741"/>
                </a:lnTo>
                <a:lnTo>
                  <a:pt x="3590" y="2810"/>
                </a:lnTo>
                <a:lnTo>
                  <a:pt x="3529" y="2877"/>
                </a:lnTo>
                <a:lnTo>
                  <a:pt x="3468" y="2940"/>
                </a:lnTo>
                <a:lnTo>
                  <a:pt x="3401" y="3003"/>
                </a:lnTo>
                <a:lnTo>
                  <a:pt x="3332" y="3062"/>
                </a:lnTo>
                <a:lnTo>
                  <a:pt x="3259" y="3115"/>
                </a:lnTo>
                <a:lnTo>
                  <a:pt x="3185" y="3168"/>
                </a:lnTo>
                <a:lnTo>
                  <a:pt x="3106" y="3217"/>
                </a:lnTo>
                <a:lnTo>
                  <a:pt x="3025" y="3262"/>
                </a:lnTo>
                <a:lnTo>
                  <a:pt x="2943" y="3306"/>
                </a:lnTo>
                <a:lnTo>
                  <a:pt x="2856" y="3345"/>
                </a:lnTo>
                <a:lnTo>
                  <a:pt x="2768" y="3378"/>
                </a:lnTo>
                <a:lnTo>
                  <a:pt x="2677" y="3412"/>
                </a:lnTo>
                <a:lnTo>
                  <a:pt x="2585" y="3437"/>
                </a:lnTo>
                <a:lnTo>
                  <a:pt x="2492" y="3463"/>
                </a:lnTo>
                <a:lnTo>
                  <a:pt x="2396" y="3481"/>
                </a:lnTo>
                <a:lnTo>
                  <a:pt x="2298" y="3498"/>
                </a:lnTo>
                <a:lnTo>
                  <a:pt x="2197" y="3510"/>
                </a:lnTo>
                <a:lnTo>
                  <a:pt x="2097" y="3516"/>
                </a:lnTo>
                <a:lnTo>
                  <a:pt x="1995" y="3518"/>
                </a:lnTo>
                <a:lnTo>
                  <a:pt x="1892" y="3516"/>
                </a:lnTo>
                <a:lnTo>
                  <a:pt x="1792" y="3510"/>
                </a:lnTo>
                <a:lnTo>
                  <a:pt x="1692" y="3498"/>
                </a:lnTo>
                <a:lnTo>
                  <a:pt x="1591" y="3481"/>
                </a:lnTo>
                <a:lnTo>
                  <a:pt x="1497" y="3463"/>
                </a:lnTo>
                <a:lnTo>
                  <a:pt x="1403" y="3437"/>
                </a:lnTo>
                <a:lnTo>
                  <a:pt x="1310" y="3412"/>
                </a:lnTo>
                <a:lnTo>
                  <a:pt x="1220" y="3378"/>
                </a:lnTo>
                <a:lnTo>
                  <a:pt x="1131" y="3345"/>
                </a:lnTo>
                <a:lnTo>
                  <a:pt x="1045" y="3306"/>
                </a:lnTo>
                <a:lnTo>
                  <a:pt x="962" y="3262"/>
                </a:lnTo>
                <a:lnTo>
                  <a:pt x="879" y="3217"/>
                </a:lnTo>
                <a:lnTo>
                  <a:pt x="803" y="3168"/>
                </a:lnTo>
                <a:lnTo>
                  <a:pt x="726" y="3115"/>
                </a:lnTo>
                <a:lnTo>
                  <a:pt x="655" y="3062"/>
                </a:lnTo>
                <a:lnTo>
                  <a:pt x="584" y="3003"/>
                </a:lnTo>
                <a:lnTo>
                  <a:pt x="518" y="2940"/>
                </a:lnTo>
                <a:lnTo>
                  <a:pt x="455" y="2877"/>
                </a:lnTo>
                <a:lnTo>
                  <a:pt x="398" y="2810"/>
                </a:lnTo>
                <a:lnTo>
                  <a:pt x="341" y="2741"/>
                </a:lnTo>
                <a:lnTo>
                  <a:pt x="289" y="2670"/>
                </a:lnTo>
                <a:lnTo>
                  <a:pt x="240" y="2598"/>
                </a:lnTo>
                <a:lnTo>
                  <a:pt x="197" y="2521"/>
                </a:lnTo>
                <a:lnTo>
                  <a:pt x="158" y="2442"/>
                </a:lnTo>
                <a:lnTo>
                  <a:pt x="122" y="2362"/>
                </a:lnTo>
                <a:lnTo>
                  <a:pt x="89" y="2283"/>
                </a:lnTo>
                <a:lnTo>
                  <a:pt x="63" y="2198"/>
                </a:lnTo>
                <a:lnTo>
                  <a:pt x="40" y="2112"/>
                </a:lnTo>
                <a:lnTo>
                  <a:pt x="24" y="2025"/>
                </a:lnTo>
                <a:lnTo>
                  <a:pt x="12" y="1939"/>
                </a:lnTo>
                <a:lnTo>
                  <a:pt x="2" y="1850"/>
                </a:lnTo>
                <a:lnTo>
                  <a:pt x="0" y="1760"/>
                </a:lnTo>
                <a:lnTo>
                  <a:pt x="2" y="1669"/>
                </a:lnTo>
                <a:lnTo>
                  <a:pt x="12" y="1581"/>
                </a:lnTo>
                <a:lnTo>
                  <a:pt x="24" y="1492"/>
                </a:lnTo>
                <a:lnTo>
                  <a:pt x="40" y="1406"/>
                </a:lnTo>
                <a:lnTo>
                  <a:pt x="63" y="1321"/>
                </a:lnTo>
                <a:lnTo>
                  <a:pt x="89" y="1237"/>
                </a:lnTo>
                <a:lnTo>
                  <a:pt x="122" y="1156"/>
                </a:lnTo>
                <a:lnTo>
                  <a:pt x="158" y="1076"/>
                </a:lnTo>
                <a:lnTo>
                  <a:pt x="197" y="997"/>
                </a:lnTo>
                <a:lnTo>
                  <a:pt x="240" y="922"/>
                </a:lnTo>
                <a:lnTo>
                  <a:pt x="289" y="849"/>
                </a:lnTo>
                <a:lnTo>
                  <a:pt x="341" y="779"/>
                </a:lnTo>
                <a:lnTo>
                  <a:pt x="398" y="708"/>
                </a:lnTo>
                <a:lnTo>
                  <a:pt x="455" y="641"/>
                </a:lnTo>
                <a:lnTo>
                  <a:pt x="518" y="578"/>
                </a:lnTo>
                <a:lnTo>
                  <a:pt x="584" y="517"/>
                </a:lnTo>
                <a:lnTo>
                  <a:pt x="655" y="458"/>
                </a:lnTo>
                <a:lnTo>
                  <a:pt x="726" y="403"/>
                </a:lnTo>
                <a:lnTo>
                  <a:pt x="803" y="350"/>
                </a:lnTo>
                <a:lnTo>
                  <a:pt x="879" y="301"/>
                </a:lnTo>
                <a:lnTo>
                  <a:pt x="962" y="256"/>
                </a:lnTo>
                <a:lnTo>
                  <a:pt x="1045" y="214"/>
                </a:lnTo>
                <a:lnTo>
                  <a:pt x="1131" y="175"/>
                </a:lnTo>
                <a:lnTo>
                  <a:pt x="1220" y="140"/>
                </a:lnTo>
                <a:lnTo>
                  <a:pt x="1310" y="106"/>
                </a:lnTo>
                <a:lnTo>
                  <a:pt x="1403" y="82"/>
                </a:lnTo>
                <a:lnTo>
                  <a:pt x="1497" y="57"/>
                </a:lnTo>
                <a:lnTo>
                  <a:pt x="1591" y="37"/>
                </a:lnTo>
                <a:lnTo>
                  <a:pt x="1692" y="22"/>
                </a:lnTo>
                <a:lnTo>
                  <a:pt x="1792" y="10"/>
                </a:lnTo>
                <a:lnTo>
                  <a:pt x="1892" y="4"/>
                </a:lnTo>
                <a:lnTo>
                  <a:pt x="1995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Freeform 8"/>
          <p:cNvSpPr>
            <a:spLocks/>
          </p:cNvSpPr>
          <p:nvPr/>
        </p:nvSpPr>
        <p:spPr bwMode="auto">
          <a:xfrm>
            <a:off x="4164013" y="3094038"/>
            <a:ext cx="1993900" cy="1679575"/>
          </a:xfrm>
          <a:custGeom>
            <a:avLst/>
            <a:gdLst>
              <a:gd name="T0" fmla="*/ 2147483647 w 2512"/>
              <a:gd name="T1" fmla="*/ 2147483647 h 2116"/>
              <a:gd name="T2" fmla="*/ 2147483647 w 2512"/>
              <a:gd name="T3" fmla="*/ 2147483647 h 2116"/>
              <a:gd name="T4" fmla="*/ 2147483647 w 2512"/>
              <a:gd name="T5" fmla="*/ 2147483647 h 2116"/>
              <a:gd name="T6" fmla="*/ 2147483647 w 2512"/>
              <a:gd name="T7" fmla="*/ 2147483647 h 2116"/>
              <a:gd name="T8" fmla="*/ 2147483647 w 2512"/>
              <a:gd name="T9" fmla="*/ 2147483647 h 2116"/>
              <a:gd name="T10" fmla="*/ 2147483647 w 2512"/>
              <a:gd name="T11" fmla="*/ 2147483647 h 2116"/>
              <a:gd name="T12" fmla="*/ 2147483647 w 2512"/>
              <a:gd name="T13" fmla="*/ 2147483647 h 2116"/>
              <a:gd name="T14" fmla="*/ 2147483647 w 2512"/>
              <a:gd name="T15" fmla="*/ 2147483647 h 2116"/>
              <a:gd name="T16" fmla="*/ 2147483647 w 2512"/>
              <a:gd name="T17" fmla="*/ 2147483647 h 2116"/>
              <a:gd name="T18" fmla="*/ 2147483647 w 2512"/>
              <a:gd name="T19" fmla="*/ 2147483647 h 2116"/>
              <a:gd name="T20" fmla="*/ 2147483647 w 2512"/>
              <a:gd name="T21" fmla="*/ 2147483647 h 2116"/>
              <a:gd name="T22" fmla="*/ 2147483647 w 2512"/>
              <a:gd name="T23" fmla="*/ 2147483647 h 2116"/>
              <a:gd name="T24" fmla="*/ 2147483647 w 2512"/>
              <a:gd name="T25" fmla="*/ 2147483647 h 2116"/>
              <a:gd name="T26" fmla="*/ 2147483647 w 2512"/>
              <a:gd name="T27" fmla="*/ 2147483647 h 2116"/>
              <a:gd name="T28" fmla="*/ 2147483647 w 2512"/>
              <a:gd name="T29" fmla="*/ 2147483647 h 2116"/>
              <a:gd name="T30" fmla="*/ 2147483647 w 2512"/>
              <a:gd name="T31" fmla="*/ 2147483647 h 2116"/>
              <a:gd name="T32" fmla="*/ 2147483647 w 2512"/>
              <a:gd name="T33" fmla="*/ 2147483647 h 2116"/>
              <a:gd name="T34" fmla="*/ 2147483647 w 2512"/>
              <a:gd name="T35" fmla="*/ 2147483647 h 2116"/>
              <a:gd name="T36" fmla="*/ 2147483647 w 2512"/>
              <a:gd name="T37" fmla="*/ 2147483647 h 2116"/>
              <a:gd name="T38" fmla="*/ 2147483647 w 2512"/>
              <a:gd name="T39" fmla="*/ 2147483647 h 2116"/>
              <a:gd name="T40" fmla="*/ 2147483647 w 2512"/>
              <a:gd name="T41" fmla="*/ 2147483647 h 2116"/>
              <a:gd name="T42" fmla="*/ 2147483647 w 2512"/>
              <a:gd name="T43" fmla="*/ 2147483647 h 2116"/>
              <a:gd name="T44" fmla="*/ 2147483647 w 2512"/>
              <a:gd name="T45" fmla="*/ 2147483647 h 2116"/>
              <a:gd name="T46" fmla="*/ 2147483647 w 2512"/>
              <a:gd name="T47" fmla="*/ 2147483647 h 2116"/>
              <a:gd name="T48" fmla="*/ 2147483647 w 2512"/>
              <a:gd name="T49" fmla="*/ 2147483647 h 2116"/>
              <a:gd name="T50" fmla="*/ 0 w 2512"/>
              <a:gd name="T51" fmla="*/ 2147483647 h 2116"/>
              <a:gd name="T52" fmla="*/ 0 w 2512"/>
              <a:gd name="T53" fmla="*/ 2147483647 h 2116"/>
              <a:gd name="T54" fmla="*/ 2147483647 w 2512"/>
              <a:gd name="T55" fmla="*/ 2147483647 h 2116"/>
              <a:gd name="T56" fmla="*/ 2147483647 w 2512"/>
              <a:gd name="T57" fmla="*/ 2147483647 h 2116"/>
              <a:gd name="T58" fmla="*/ 2147483647 w 2512"/>
              <a:gd name="T59" fmla="*/ 2147483647 h 2116"/>
              <a:gd name="T60" fmla="*/ 2147483647 w 2512"/>
              <a:gd name="T61" fmla="*/ 2147483647 h 2116"/>
              <a:gd name="T62" fmla="*/ 2147483647 w 2512"/>
              <a:gd name="T63" fmla="*/ 2147483647 h 2116"/>
              <a:gd name="T64" fmla="*/ 2147483647 w 2512"/>
              <a:gd name="T65" fmla="*/ 2147483647 h 2116"/>
              <a:gd name="T66" fmla="*/ 2147483647 w 2512"/>
              <a:gd name="T67" fmla="*/ 2147483647 h 2116"/>
              <a:gd name="T68" fmla="*/ 2147483647 w 2512"/>
              <a:gd name="T69" fmla="*/ 2147483647 h 2116"/>
              <a:gd name="T70" fmla="*/ 2147483647 w 2512"/>
              <a:gd name="T71" fmla="*/ 2147483647 h 2116"/>
              <a:gd name="T72" fmla="*/ 2147483647 w 2512"/>
              <a:gd name="T73" fmla="*/ 2147483647 h 2116"/>
              <a:gd name="T74" fmla="*/ 2147483647 w 2512"/>
              <a:gd name="T75" fmla="*/ 0 h 2116"/>
              <a:gd name="T76" fmla="*/ 2147483647 w 2512"/>
              <a:gd name="T77" fmla="*/ 2147483647 h 2116"/>
              <a:gd name="T78" fmla="*/ 2147483647 w 2512"/>
              <a:gd name="T79" fmla="*/ 2147483647 h 2116"/>
              <a:gd name="T80" fmla="*/ 2147483647 w 2512"/>
              <a:gd name="T81" fmla="*/ 2147483647 h 2116"/>
              <a:gd name="T82" fmla="*/ 2147483647 w 2512"/>
              <a:gd name="T83" fmla="*/ 2147483647 h 2116"/>
              <a:gd name="T84" fmla="*/ 2147483647 w 2512"/>
              <a:gd name="T85" fmla="*/ 2147483647 h 21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12"/>
              <a:gd name="T130" fmla="*/ 0 h 2116"/>
              <a:gd name="T131" fmla="*/ 2512 w 2512"/>
              <a:gd name="T132" fmla="*/ 2116 h 211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12" h="2116">
                <a:moveTo>
                  <a:pt x="2482" y="55"/>
                </a:moveTo>
                <a:lnTo>
                  <a:pt x="2486" y="75"/>
                </a:lnTo>
                <a:lnTo>
                  <a:pt x="2490" y="92"/>
                </a:lnTo>
                <a:lnTo>
                  <a:pt x="2492" y="112"/>
                </a:lnTo>
                <a:lnTo>
                  <a:pt x="2496" y="128"/>
                </a:lnTo>
                <a:lnTo>
                  <a:pt x="2498" y="147"/>
                </a:lnTo>
                <a:lnTo>
                  <a:pt x="2500" y="167"/>
                </a:lnTo>
                <a:lnTo>
                  <a:pt x="2502" y="185"/>
                </a:lnTo>
                <a:lnTo>
                  <a:pt x="2504" y="204"/>
                </a:lnTo>
                <a:lnTo>
                  <a:pt x="2504" y="224"/>
                </a:lnTo>
                <a:lnTo>
                  <a:pt x="2508" y="242"/>
                </a:lnTo>
                <a:lnTo>
                  <a:pt x="2510" y="261"/>
                </a:lnTo>
                <a:lnTo>
                  <a:pt x="2510" y="281"/>
                </a:lnTo>
                <a:lnTo>
                  <a:pt x="2510" y="301"/>
                </a:lnTo>
                <a:lnTo>
                  <a:pt x="2512" y="318"/>
                </a:lnTo>
                <a:lnTo>
                  <a:pt x="2512" y="338"/>
                </a:lnTo>
                <a:lnTo>
                  <a:pt x="2512" y="358"/>
                </a:lnTo>
                <a:lnTo>
                  <a:pt x="2510" y="448"/>
                </a:lnTo>
                <a:lnTo>
                  <a:pt x="2500" y="537"/>
                </a:lnTo>
                <a:lnTo>
                  <a:pt x="2488" y="625"/>
                </a:lnTo>
                <a:lnTo>
                  <a:pt x="2471" y="710"/>
                </a:lnTo>
                <a:lnTo>
                  <a:pt x="2449" y="796"/>
                </a:lnTo>
                <a:lnTo>
                  <a:pt x="2421" y="881"/>
                </a:lnTo>
                <a:lnTo>
                  <a:pt x="2390" y="960"/>
                </a:lnTo>
                <a:lnTo>
                  <a:pt x="2355" y="1040"/>
                </a:lnTo>
                <a:lnTo>
                  <a:pt x="2313" y="1119"/>
                </a:lnTo>
                <a:lnTo>
                  <a:pt x="2270" y="1196"/>
                </a:lnTo>
                <a:lnTo>
                  <a:pt x="2223" y="1268"/>
                </a:lnTo>
                <a:lnTo>
                  <a:pt x="2170" y="1339"/>
                </a:lnTo>
                <a:lnTo>
                  <a:pt x="2115" y="1406"/>
                </a:lnTo>
                <a:lnTo>
                  <a:pt x="2056" y="1475"/>
                </a:lnTo>
                <a:lnTo>
                  <a:pt x="1993" y="1538"/>
                </a:lnTo>
                <a:lnTo>
                  <a:pt x="1926" y="1601"/>
                </a:lnTo>
                <a:lnTo>
                  <a:pt x="1857" y="1658"/>
                </a:lnTo>
                <a:lnTo>
                  <a:pt x="1786" y="1713"/>
                </a:lnTo>
                <a:lnTo>
                  <a:pt x="1709" y="1766"/>
                </a:lnTo>
                <a:lnTo>
                  <a:pt x="1631" y="1815"/>
                </a:lnTo>
                <a:lnTo>
                  <a:pt x="1550" y="1860"/>
                </a:lnTo>
                <a:lnTo>
                  <a:pt x="1468" y="1901"/>
                </a:lnTo>
                <a:lnTo>
                  <a:pt x="1381" y="1941"/>
                </a:lnTo>
                <a:lnTo>
                  <a:pt x="1292" y="1976"/>
                </a:lnTo>
                <a:lnTo>
                  <a:pt x="1200" y="2008"/>
                </a:lnTo>
                <a:lnTo>
                  <a:pt x="1110" y="2035"/>
                </a:lnTo>
                <a:lnTo>
                  <a:pt x="1015" y="2059"/>
                </a:lnTo>
                <a:lnTo>
                  <a:pt x="919" y="2078"/>
                </a:lnTo>
                <a:lnTo>
                  <a:pt x="820" y="2094"/>
                </a:lnTo>
                <a:lnTo>
                  <a:pt x="722" y="2106"/>
                </a:lnTo>
                <a:lnTo>
                  <a:pt x="620" y="2112"/>
                </a:lnTo>
                <a:lnTo>
                  <a:pt x="519" y="2116"/>
                </a:lnTo>
                <a:lnTo>
                  <a:pt x="486" y="2116"/>
                </a:lnTo>
                <a:lnTo>
                  <a:pt x="457" y="2112"/>
                </a:lnTo>
                <a:lnTo>
                  <a:pt x="423" y="2112"/>
                </a:lnTo>
                <a:lnTo>
                  <a:pt x="394" y="2112"/>
                </a:lnTo>
                <a:lnTo>
                  <a:pt x="362" y="2108"/>
                </a:lnTo>
                <a:lnTo>
                  <a:pt x="329" y="2108"/>
                </a:lnTo>
                <a:lnTo>
                  <a:pt x="299" y="2104"/>
                </a:lnTo>
                <a:lnTo>
                  <a:pt x="270" y="2100"/>
                </a:lnTo>
                <a:lnTo>
                  <a:pt x="238" y="2098"/>
                </a:lnTo>
                <a:lnTo>
                  <a:pt x="209" y="2092"/>
                </a:lnTo>
                <a:lnTo>
                  <a:pt x="177" y="2088"/>
                </a:lnTo>
                <a:lnTo>
                  <a:pt x="148" y="2082"/>
                </a:lnTo>
                <a:lnTo>
                  <a:pt x="118" y="2077"/>
                </a:lnTo>
                <a:lnTo>
                  <a:pt x="87" y="2071"/>
                </a:lnTo>
                <a:lnTo>
                  <a:pt x="57" y="2065"/>
                </a:lnTo>
                <a:lnTo>
                  <a:pt x="30" y="2059"/>
                </a:lnTo>
                <a:lnTo>
                  <a:pt x="24" y="2041"/>
                </a:lnTo>
                <a:lnTo>
                  <a:pt x="22" y="2023"/>
                </a:lnTo>
                <a:lnTo>
                  <a:pt x="20" y="2004"/>
                </a:lnTo>
                <a:lnTo>
                  <a:pt x="16" y="1986"/>
                </a:lnTo>
                <a:lnTo>
                  <a:pt x="14" y="1966"/>
                </a:lnTo>
                <a:lnTo>
                  <a:pt x="10" y="1949"/>
                </a:lnTo>
                <a:lnTo>
                  <a:pt x="10" y="1929"/>
                </a:lnTo>
                <a:lnTo>
                  <a:pt x="8" y="1911"/>
                </a:lnTo>
                <a:lnTo>
                  <a:pt x="6" y="1892"/>
                </a:lnTo>
                <a:lnTo>
                  <a:pt x="4" y="1874"/>
                </a:lnTo>
                <a:lnTo>
                  <a:pt x="2" y="1854"/>
                </a:lnTo>
                <a:lnTo>
                  <a:pt x="2" y="1835"/>
                </a:lnTo>
                <a:lnTo>
                  <a:pt x="0" y="1817"/>
                </a:lnTo>
                <a:lnTo>
                  <a:pt x="0" y="1797"/>
                </a:lnTo>
                <a:lnTo>
                  <a:pt x="0" y="1778"/>
                </a:lnTo>
                <a:lnTo>
                  <a:pt x="0" y="1758"/>
                </a:lnTo>
                <a:lnTo>
                  <a:pt x="2" y="1667"/>
                </a:lnTo>
                <a:lnTo>
                  <a:pt x="10" y="1579"/>
                </a:lnTo>
                <a:lnTo>
                  <a:pt x="24" y="1490"/>
                </a:lnTo>
                <a:lnTo>
                  <a:pt x="42" y="1406"/>
                </a:lnTo>
                <a:lnTo>
                  <a:pt x="63" y="1319"/>
                </a:lnTo>
                <a:lnTo>
                  <a:pt x="91" y="1237"/>
                </a:lnTo>
                <a:lnTo>
                  <a:pt x="122" y="1156"/>
                </a:lnTo>
                <a:lnTo>
                  <a:pt x="158" y="1076"/>
                </a:lnTo>
                <a:lnTo>
                  <a:pt x="199" y="997"/>
                </a:lnTo>
                <a:lnTo>
                  <a:pt x="242" y="922"/>
                </a:lnTo>
                <a:lnTo>
                  <a:pt x="291" y="847"/>
                </a:lnTo>
                <a:lnTo>
                  <a:pt x="342" y="777"/>
                </a:lnTo>
                <a:lnTo>
                  <a:pt x="398" y="708"/>
                </a:lnTo>
                <a:lnTo>
                  <a:pt x="457" y="641"/>
                </a:lnTo>
                <a:lnTo>
                  <a:pt x="519" y="578"/>
                </a:lnTo>
                <a:lnTo>
                  <a:pt x="586" y="515"/>
                </a:lnTo>
                <a:lnTo>
                  <a:pt x="655" y="458"/>
                </a:lnTo>
                <a:lnTo>
                  <a:pt x="728" y="403"/>
                </a:lnTo>
                <a:lnTo>
                  <a:pt x="803" y="350"/>
                </a:lnTo>
                <a:lnTo>
                  <a:pt x="881" y="301"/>
                </a:lnTo>
                <a:lnTo>
                  <a:pt x="962" y="256"/>
                </a:lnTo>
                <a:lnTo>
                  <a:pt x="1045" y="214"/>
                </a:lnTo>
                <a:lnTo>
                  <a:pt x="1133" y="175"/>
                </a:lnTo>
                <a:lnTo>
                  <a:pt x="1220" y="140"/>
                </a:lnTo>
                <a:lnTo>
                  <a:pt x="1312" y="106"/>
                </a:lnTo>
                <a:lnTo>
                  <a:pt x="1405" y="81"/>
                </a:lnTo>
                <a:lnTo>
                  <a:pt x="1499" y="57"/>
                </a:lnTo>
                <a:lnTo>
                  <a:pt x="1595" y="37"/>
                </a:lnTo>
                <a:lnTo>
                  <a:pt x="1692" y="22"/>
                </a:lnTo>
                <a:lnTo>
                  <a:pt x="1792" y="10"/>
                </a:lnTo>
                <a:lnTo>
                  <a:pt x="1894" y="4"/>
                </a:lnTo>
                <a:lnTo>
                  <a:pt x="1997" y="0"/>
                </a:lnTo>
                <a:lnTo>
                  <a:pt x="2028" y="0"/>
                </a:lnTo>
                <a:lnTo>
                  <a:pt x="2058" y="2"/>
                </a:lnTo>
                <a:lnTo>
                  <a:pt x="2091" y="4"/>
                </a:lnTo>
                <a:lnTo>
                  <a:pt x="2120" y="4"/>
                </a:lnTo>
                <a:lnTo>
                  <a:pt x="2152" y="8"/>
                </a:lnTo>
                <a:lnTo>
                  <a:pt x="2183" y="10"/>
                </a:lnTo>
                <a:lnTo>
                  <a:pt x="2215" y="12"/>
                </a:lnTo>
                <a:lnTo>
                  <a:pt x="2244" y="16"/>
                </a:lnTo>
                <a:lnTo>
                  <a:pt x="2274" y="20"/>
                </a:lnTo>
                <a:lnTo>
                  <a:pt x="2305" y="24"/>
                </a:lnTo>
                <a:lnTo>
                  <a:pt x="2337" y="29"/>
                </a:lnTo>
                <a:lnTo>
                  <a:pt x="2366" y="33"/>
                </a:lnTo>
                <a:lnTo>
                  <a:pt x="2394" y="37"/>
                </a:lnTo>
                <a:lnTo>
                  <a:pt x="2423" y="43"/>
                </a:lnTo>
                <a:lnTo>
                  <a:pt x="2453" y="49"/>
                </a:lnTo>
                <a:lnTo>
                  <a:pt x="2482" y="55"/>
                </a:lnTo>
                <a:close/>
              </a:path>
            </a:pathLst>
          </a:custGeom>
          <a:solidFill>
            <a:srgbClr val="CC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Freeform 9"/>
          <p:cNvSpPr>
            <a:spLocks/>
          </p:cNvSpPr>
          <p:nvPr/>
        </p:nvSpPr>
        <p:spPr bwMode="auto">
          <a:xfrm>
            <a:off x="5233988" y="1987550"/>
            <a:ext cx="3163887" cy="2790825"/>
          </a:xfrm>
          <a:custGeom>
            <a:avLst/>
            <a:gdLst>
              <a:gd name="T0" fmla="*/ 2147483647 w 3986"/>
              <a:gd name="T1" fmla="*/ 2147483647 h 3516"/>
              <a:gd name="T2" fmla="*/ 2147483647 w 3986"/>
              <a:gd name="T3" fmla="*/ 2147483647 h 3516"/>
              <a:gd name="T4" fmla="*/ 2147483647 w 3986"/>
              <a:gd name="T5" fmla="*/ 2147483647 h 3516"/>
              <a:gd name="T6" fmla="*/ 2147483647 w 3986"/>
              <a:gd name="T7" fmla="*/ 2147483647 h 3516"/>
              <a:gd name="T8" fmla="*/ 2147483647 w 3986"/>
              <a:gd name="T9" fmla="*/ 2147483647 h 3516"/>
              <a:gd name="T10" fmla="*/ 2147483647 w 3986"/>
              <a:gd name="T11" fmla="*/ 2147483647 h 3516"/>
              <a:gd name="T12" fmla="*/ 2147483647 w 3986"/>
              <a:gd name="T13" fmla="*/ 2147483647 h 3516"/>
              <a:gd name="T14" fmla="*/ 2147483647 w 3986"/>
              <a:gd name="T15" fmla="*/ 2147483647 h 3516"/>
              <a:gd name="T16" fmla="*/ 2147483647 w 3986"/>
              <a:gd name="T17" fmla="*/ 2147483647 h 3516"/>
              <a:gd name="T18" fmla="*/ 2147483647 w 3986"/>
              <a:gd name="T19" fmla="*/ 2147483647 h 3516"/>
              <a:gd name="T20" fmla="*/ 2147483647 w 3986"/>
              <a:gd name="T21" fmla="*/ 2147483647 h 3516"/>
              <a:gd name="T22" fmla="*/ 2147483647 w 3986"/>
              <a:gd name="T23" fmla="*/ 2147483647 h 3516"/>
              <a:gd name="T24" fmla="*/ 2147483647 w 3986"/>
              <a:gd name="T25" fmla="*/ 2147483647 h 3516"/>
              <a:gd name="T26" fmla="*/ 2147483647 w 3986"/>
              <a:gd name="T27" fmla="*/ 2147483647 h 3516"/>
              <a:gd name="T28" fmla="*/ 2147483647 w 3986"/>
              <a:gd name="T29" fmla="*/ 2147483647 h 3516"/>
              <a:gd name="T30" fmla="*/ 2147483647 w 3986"/>
              <a:gd name="T31" fmla="*/ 2147483647 h 3516"/>
              <a:gd name="T32" fmla="*/ 2147483647 w 3986"/>
              <a:gd name="T33" fmla="*/ 2147483647 h 3516"/>
              <a:gd name="T34" fmla="*/ 2147483647 w 3986"/>
              <a:gd name="T35" fmla="*/ 2147483647 h 3516"/>
              <a:gd name="T36" fmla="*/ 2147483647 w 3986"/>
              <a:gd name="T37" fmla="*/ 2147483647 h 3516"/>
              <a:gd name="T38" fmla="*/ 2147483647 w 3986"/>
              <a:gd name="T39" fmla="*/ 2147483647 h 3516"/>
              <a:gd name="T40" fmla="*/ 2147483647 w 3986"/>
              <a:gd name="T41" fmla="*/ 2147483647 h 3516"/>
              <a:gd name="T42" fmla="*/ 2147483647 w 3986"/>
              <a:gd name="T43" fmla="*/ 2147483647 h 3516"/>
              <a:gd name="T44" fmla="*/ 2147483647 w 3986"/>
              <a:gd name="T45" fmla="*/ 2147483647 h 3516"/>
              <a:gd name="T46" fmla="*/ 2147483647 w 3986"/>
              <a:gd name="T47" fmla="*/ 2147483647 h 3516"/>
              <a:gd name="T48" fmla="*/ 2147483647 w 3986"/>
              <a:gd name="T49" fmla="*/ 2147483647 h 3516"/>
              <a:gd name="T50" fmla="*/ 2147483647 w 3986"/>
              <a:gd name="T51" fmla="*/ 2147483647 h 3516"/>
              <a:gd name="T52" fmla="*/ 2147483647 w 3986"/>
              <a:gd name="T53" fmla="*/ 2147483647 h 3516"/>
              <a:gd name="T54" fmla="*/ 2147483647 w 3986"/>
              <a:gd name="T55" fmla="*/ 2147483647 h 3516"/>
              <a:gd name="T56" fmla="*/ 2147483647 w 3986"/>
              <a:gd name="T57" fmla="*/ 2147483647 h 3516"/>
              <a:gd name="T58" fmla="*/ 2147483647 w 3986"/>
              <a:gd name="T59" fmla="*/ 2147483647 h 3516"/>
              <a:gd name="T60" fmla="*/ 2147483647 w 3986"/>
              <a:gd name="T61" fmla="*/ 2147483647 h 3516"/>
              <a:gd name="T62" fmla="*/ 2147483647 w 3986"/>
              <a:gd name="T63" fmla="*/ 2147483647 h 3516"/>
              <a:gd name="T64" fmla="*/ 2147483647 w 3986"/>
              <a:gd name="T65" fmla="*/ 2147483647 h 3516"/>
              <a:gd name="T66" fmla="*/ 2147483647 w 3986"/>
              <a:gd name="T67" fmla="*/ 2147483647 h 3516"/>
              <a:gd name="T68" fmla="*/ 2147483647 w 3986"/>
              <a:gd name="T69" fmla="*/ 2147483647 h 3516"/>
              <a:gd name="T70" fmla="*/ 2147483647 w 3986"/>
              <a:gd name="T71" fmla="*/ 2147483647 h 3516"/>
              <a:gd name="T72" fmla="*/ 2147483647 w 3986"/>
              <a:gd name="T73" fmla="*/ 2147483647 h 3516"/>
              <a:gd name="T74" fmla="*/ 2147483647 w 3986"/>
              <a:gd name="T75" fmla="*/ 2147483647 h 3516"/>
              <a:gd name="T76" fmla="*/ 2147483647 w 3986"/>
              <a:gd name="T77" fmla="*/ 2147483647 h 3516"/>
              <a:gd name="T78" fmla="*/ 2147483647 w 3986"/>
              <a:gd name="T79" fmla="*/ 2147483647 h 3516"/>
              <a:gd name="T80" fmla="*/ 2147483647 w 3986"/>
              <a:gd name="T81" fmla="*/ 2147483647 h 3516"/>
              <a:gd name="T82" fmla="*/ 2147483647 w 3986"/>
              <a:gd name="T83" fmla="*/ 2147483647 h 3516"/>
              <a:gd name="T84" fmla="*/ 2147483647 w 3986"/>
              <a:gd name="T85" fmla="*/ 0 h 35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86"/>
              <a:gd name="T130" fmla="*/ 0 h 3516"/>
              <a:gd name="T131" fmla="*/ 3986 w 3986"/>
              <a:gd name="T132" fmla="*/ 3516 h 351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86" h="3516">
                <a:moveTo>
                  <a:pt x="1994" y="0"/>
                </a:moveTo>
                <a:lnTo>
                  <a:pt x="2096" y="2"/>
                </a:lnTo>
                <a:lnTo>
                  <a:pt x="2196" y="8"/>
                </a:lnTo>
                <a:lnTo>
                  <a:pt x="2297" y="19"/>
                </a:lnTo>
                <a:lnTo>
                  <a:pt x="2395" y="35"/>
                </a:lnTo>
                <a:lnTo>
                  <a:pt x="2492" y="55"/>
                </a:lnTo>
                <a:lnTo>
                  <a:pt x="2586" y="78"/>
                </a:lnTo>
                <a:lnTo>
                  <a:pt x="2676" y="106"/>
                </a:lnTo>
                <a:lnTo>
                  <a:pt x="2767" y="137"/>
                </a:lnTo>
                <a:lnTo>
                  <a:pt x="2857" y="173"/>
                </a:lnTo>
                <a:lnTo>
                  <a:pt x="2942" y="212"/>
                </a:lnTo>
                <a:lnTo>
                  <a:pt x="3026" y="253"/>
                </a:lnTo>
                <a:lnTo>
                  <a:pt x="3105" y="299"/>
                </a:lnTo>
                <a:lnTo>
                  <a:pt x="3184" y="348"/>
                </a:lnTo>
                <a:lnTo>
                  <a:pt x="3259" y="401"/>
                </a:lnTo>
                <a:lnTo>
                  <a:pt x="3333" y="458"/>
                </a:lnTo>
                <a:lnTo>
                  <a:pt x="3400" y="515"/>
                </a:lnTo>
                <a:lnTo>
                  <a:pt x="3467" y="576"/>
                </a:lnTo>
                <a:lnTo>
                  <a:pt x="3530" y="639"/>
                </a:lnTo>
                <a:lnTo>
                  <a:pt x="3591" y="708"/>
                </a:lnTo>
                <a:lnTo>
                  <a:pt x="3646" y="774"/>
                </a:lnTo>
                <a:lnTo>
                  <a:pt x="3697" y="847"/>
                </a:lnTo>
                <a:lnTo>
                  <a:pt x="3746" y="920"/>
                </a:lnTo>
                <a:lnTo>
                  <a:pt x="3790" y="997"/>
                </a:lnTo>
                <a:lnTo>
                  <a:pt x="3829" y="1073"/>
                </a:lnTo>
                <a:lnTo>
                  <a:pt x="3866" y="1154"/>
                </a:lnTo>
                <a:lnTo>
                  <a:pt x="3896" y="1235"/>
                </a:lnTo>
                <a:lnTo>
                  <a:pt x="3923" y="1319"/>
                </a:lnTo>
                <a:lnTo>
                  <a:pt x="3947" y="1404"/>
                </a:lnTo>
                <a:lnTo>
                  <a:pt x="3963" y="1490"/>
                </a:lnTo>
                <a:lnTo>
                  <a:pt x="3976" y="1579"/>
                </a:lnTo>
                <a:lnTo>
                  <a:pt x="3984" y="1665"/>
                </a:lnTo>
                <a:lnTo>
                  <a:pt x="3986" y="1758"/>
                </a:lnTo>
                <a:lnTo>
                  <a:pt x="3984" y="1848"/>
                </a:lnTo>
                <a:lnTo>
                  <a:pt x="3976" y="1939"/>
                </a:lnTo>
                <a:lnTo>
                  <a:pt x="3963" y="2025"/>
                </a:lnTo>
                <a:lnTo>
                  <a:pt x="3947" y="2112"/>
                </a:lnTo>
                <a:lnTo>
                  <a:pt x="3923" y="2196"/>
                </a:lnTo>
                <a:lnTo>
                  <a:pt x="3896" y="2279"/>
                </a:lnTo>
                <a:lnTo>
                  <a:pt x="3866" y="2361"/>
                </a:lnTo>
                <a:lnTo>
                  <a:pt x="3829" y="2440"/>
                </a:lnTo>
                <a:lnTo>
                  <a:pt x="3790" y="2519"/>
                </a:lnTo>
                <a:lnTo>
                  <a:pt x="3746" y="2595"/>
                </a:lnTo>
                <a:lnTo>
                  <a:pt x="3697" y="2670"/>
                </a:lnTo>
                <a:lnTo>
                  <a:pt x="3646" y="2741"/>
                </a:lnTo>
                <a:lnTo>
                  <a:pt x="3591" y="2808"/>
                </a:lnTo>
                <a:lnTo>
                  <a:pt x="3530" y="2875"/>
                </a:lnTo>
                <a:lnTo>
                  <a:pt x="3467" y="2940"/>
                </a:lnTo>
                <a:lnTo>
                  <a:pt x="3400" y="3001"/>
                </a:lnTo>
                <a:lnTo>
                  <a:pt x="3333" y="3060"/>
                </a:lnTo>
                <a:lnTo>
                  <a:pt x="3259" y="3115"/>
                </a:lnTo>
                <a:lnTo>
                  <a:pt x="3184" y="3166"/>
                </a:lnTo>
                <a:lnTo>
                  <a:pt x="3105" y="3215"/>
                </a:lnTo>
                <a:lnTo>
                  <a:pt x="3026" y="3262"/>
                </a:lnTo>
                <a:lnTo>
                  <a:pt x="2942" y="3301"/>
                </a:lnTo>
                <a:lnTo>
                  <a:pt x="2857" y="3341"/>
                </a:lnTo>
                <a:lnTo>
                  <a:pt x="2767" y="3376"/>
                </a:lnTo>
                <a:lnTo>
                  <a:pt x="2676" y="3410"/>
                </a:lnTo>
                <a:lnTo>
                  <a:pt x="2586" y="3437"/>
                </a:lnTo>
                <a:lnTo>
                  <a:pt x="2492" y="3463"/>
                </a:lnTo>
                <a:lnTo>
                  <a:pt x="2395" y="3480"/>
                </a:lnTo>
                <a:lnTo>
                  <a:pt x="2297" y="3496"/>
                </a:lnTo>
                <a:lnTo>
                  <a:pt x="2196" y="3506"/>
                </a:lnTo>
                <a:lnTo>
                  <a:pt x="2096" y="3514"/>
                </a:lnTo>
                <a:lnTo>
                  <a:pt x="1994" y="3516"/>
                </a:lnTo>
                <a:lnTo>
                  <a:pt x="1892" y="3514"/>
                </a:lnTo>
                <a:lnTo>
                  <a:pt x="1791" y="3506"/>
                </a:lnTo>
                <a:lnTo>
                  <a:pt x="1691" y="3496"/>
                </a:lnTo>
                <a:lnTo>
                  <a:pt x="1593" y="3480"/>
                </a:lnTo>
                <a:lnTo>
                  <a:pt x="1496" y="3463"/>
                </a:lnTo>
                <a:lnTo>
                  <a:pt x="1400" y="3437"/>
                </a:lnTo>
                <a:lnTo>
                  <a:pt x="1309" y="3410"/>
                </a:lnTo>
                <a:lnTo>
                  <a:pt x="1219" y="3376"/>
                </a:lnTo>
                <a:lnTo>
                  <a:pt x="1128" y="3341"/>
                </a:lnTo>
                <a:lnTo>
                  <a:pt x="1044" y="3301"/>
                </a:lnTo>
                <a:lnTo>
                  <a:pt x="961" y="3262"/>
                </a:lnTo>
                <a:lnTo>
                  <a:pt x="879" y="3215"/>
                </a:lnTo>
                <a:lnTo>
                  <a:pt x="800" y="3166"/>
                </a:lnTo>
                <a:lnTo>
                  <a:pt x="725" y="3115"/>
                </a:lnTo>
                <a:lnTo>
                  <a:pt x="653" y="3060"/>
                </a:lnTo>
                <a:lnTo>
                  <a:pt x="584" y="3001"/>
                </a:lnTo>
                <a:lnTo>
                  <a:pt x="517" y="2940"/>
                </a:lnTo>
                <a:lnTo>
                  <a:pt x="454" y="2875"/>
                </a:lnTo>
                <a:lnTo>
                  <a:pt x="397" y="2808"/>
                </a:lnTo>
                <a:lnTo>
                  <a:pt x="340" y="2741"/>
                </a:lnTo>
                <a:lnTo>
                  <a:pt x="289" y="2670"/>
                </a:lnTo>
                <a:lnTo>
                  <a:pt x="239" y="2595"/>
                </a:lnTo>
                <a:lnTo>
                  <a:pt x="196" y="2519"/>
                </a:lnTo>
                <a:lnTo>
                  <a:pt x="155" y="2440"/>
                </a:lnTo>
                <a:lnTo>
                  <a:pt x="120" y="2361"/>
                </a:lnTo>
                <a:lnTo>
                  <a:pt x="88" y="2279"/>
                </a:lnTo>
                <a:lnTo>
                  <a:pt x="62" y="2196"/>
                </a:lnTo>
                <a:lnTo>
                  <a:pt x="39" y="2112"/>
                </a:lnTo>
                <a:lnTo>
                  <a:pt x="21" y="2025"/>
                </a:lnTo>
                <a:lnTo>
                  <a:pt x="9" y="1939"/>
                </a:lnTo>
                <a:lnTo>
                  <a:pt x="1" y="1848"/>
                </a:lnTo>
                <a:lnTo>
                  <a:pt x="0" y="1758"/>
                </a:lnTo>
                <a:lnTo>
                  <a:pt x="1" y="1665"/>
                </a:lnTo>
                <a:lnTo>
                  <a:pt x="9" y="1579"/>
                </a:lnTo>
                <a:lnTo>
                  <a:pt x="21" y="1490"/>
                </a:lnTo>
                <a:lnTo>
                  <a:pt x="39" y="1404"/>
                </a:lnTo>
                <a:lnTo>
                  <a:pt x="62" y="1319"/>
                </a:lnTo>
                <a:lnTo>
                  <a:pt x="88" y="1235"/>
                </a:lnTo>
                <a:lnTo>
                  <a:pt x="120" y="1154"/>
                </a:lnTo>
                <a:lnTo>
                  <a:pt x="155" y="1073"/>
                </a:lnTo>
                <a:lnTo>
                  <a:pt x="196" y="997"/>
                </a:lnTo>
                <a:lnTo>
                  <a:pt x="239" y="920"/>
                </a:lnTo>
                <a:lnTo>
                  <a:pt x="289" y="847"/>
                </a:lnTo>
                <a:lnTo>
                  <a:pt x="340" y="774"/>
                </a:lnTo>
                <a:lnTo>
                  <a:pt x="397" y="708"/>
                </a:lnTo>
                <a:lnTo>
                  <a:pt x="454" y="639"/>
                </a:lnTo>
                <a:lnTo>
                  <a:pt x="517" y="576"/>
                </a:lnTo>
                <a:lnTo>
                  <a:pt x="584" y="515"/>
                </a:lnTo>
                <a:lnTo>
                  <a:pt x="653" y="458"/>
                </a:lnTo>
                <a:lnTo>
                  <a:pt x="725" y="401"/>
                </a:lnTo>
                <a:lnTo>
                  <a:pt x="800" y="348"/>
                </a:lnTo>
                <a:lnTo>
                  <a:pt x="879" y="299"/>
                </a:lnTo>
                <a:lnTo>
                  <a:pt x="961" y="253"/>
                </a:lnTo>
                <a:lnTo>
                  <a:pt x="1044" y="212"/>
                </a:lnTo>
                <a:lnTo>
                  <a:pt x="1128" y="173"/>
                </a:lnTo>
                <a:lnTo>
                  <a:pt x="1219" y="137"/>
                </a:lnTo>
                <a:lnTo>
                  <a:pt x="1309" y="106"/>
                </a:lnTo>
                <a:lnTo>
                  <a:pt x="1400" y="78"/>
                </a:lnTo>
                <a:lnTo>
                  <a:pt x="1496" y="55"/>
                </a:lnTo>
                <a:lnTo>
                  <a:pt x="1593" y="35"/>
                </a:lnTo>
                <a:lnTo>
                  <a:pt x="1691" y="19"/>
                </a:lnTo>
                <a:lnTo>
                  <a:pt x="1791" y="8"/>
                </a:lnTo>
                <a:lnTo>
                  <a:pt x="1892" y="2"/>
                </a:lnTo>
                <a:lnTo>
                  <a:pt x="1994" y="0"/>
                </a:lnTo>
                <a:close/>
              </a:path>
            </a:pathLst>
          </a:cu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8" name="Freeform 10"/>
          <p:cNvSpPr>
            <a:spLocks/>
          </p:cNvSpPr>
          <p:nvPr/>
        </p:nvSpPr>
        <p:spPr bwMode="auto">
          <a:xfrm>
            <a:off x="5243513" y="2395538"/>
            <a:ext cx="914400" cy="1960562"/>
          </a:xfrm>
          <a:custGeom>
            <a:avLst/>
            <a:gdLst>
              <a:gd name="T0" fmla="*/ 2147483647 w 1153"/>
              <a:gd name="T1" fmla="*/ 2147483647 h 2470"/>
              <a:gd name="T2" fmla="*/ 2147483647 w 1153"/>
              <a:gd name="T3" fmla="*/ 2147483647 h 2470"/>
              <a:gd name="T4" fmla="*/ 2147483647 w 1153"/>
              <a:gd name="T5" fmla="*/ 2147483647 h 2470"/>
              <a:gd name="T6" fmla="*/ 2147483647 w 1153"/>
              <a:gd name="T7" fmla="*/ 2147483647 h 2470"/>
              <a:gd name="T8" fmla="*/ 2147483647 w 1153"/>
              <a:gd name="T9" fmla="*/ 2147483647 h 2470"/>
              <a:gd name="T10" fmla="*/ 2147483647 w 1153"/>
              <a:gd name="T11" fmla="*/ 2147483647 h 2470"/>
              <a:gd name="T12" fmla="*/ 2147483647 w 1153"/>
              <a:gd name="T13" fmla="*/ 2147483647 h 2470"/>
              <a:gd name="T14" fmla="*/ 2147483647 w 1153"/>
              <a:gd name="T15" fmla="*/ 2147483647 h 2470"/>
              <a:gd name="T16" fmla="*/ 2147483647 w 1153"/>
              <a:gd name="T17" fmla="*/ 2147483647 h 2470"/>
              <a:gd name="T18" fmla="*/ 2147483647 w 1153"/>
              <a:gd name="T19" fmla="*/ 2147483647 h 2470"/>
              <a:gd name="T20" fmla="*/ 2147483647 w 1153"/>
              <a:gd name="T21" fmla="*/ 2147483647 h 2470"/>
              <a:gd name="T22" fmla="*/ 2147483647 w 1153"/>
              <a:gd name="T23" fmla="*/ 2147483647 h 2470"/>
              <a:gd name="T24" fmla="*/ 2147483647 w 1153"/>
              <a:gd name="T25" fmla="*/ 2147483647 h 2470"/>
              <a:gd name="T26" fmla="*/ 2147483647 w 1153"/>
              <a:gd name="T27" fmla="*/ 2147483647 h 2470"/>
              <a:gd name="T28" fmla="*/ 2147483647 w 1153"/>
              <a:gd name="T29" fmla="*/ 2147483647 h 2470"/>
              <a:gd name="T30" fmla="*/ 2147483647 w 1153"/>
              <a:gd name="T31" fmla="*/ 2147483647 h 2470"/>
              <a:gd name="T32" fmla="*/ 2147483647 w 1153"/>
              <a:gd name="T33" fmla="*/ 2147483647 h 2470"/>
              <a:gd name="T34" fmla="*/ 2147483647 w 1153"/>
              <a:gd name="T35" fmla="*/ 2147483647 h 2470"/>
              <a:gd name="T36" fmla="*/ 2147483647 w 1153"/>
              <a:gd name="T37" fmla="*/ 2147483647 h 2470"/>
              <a:gd name="T38" fmla="*/ 2147483647 w 1153"/>
              <a:gd name="T39" fmla="*/ 2147483647 h 2470"/>
              <a:gd name="T40" fmla="*/ 2147483647 w 1153"/>
              <a:gd name="T41" fmla="*/ 2147483647 h 2470"/>
              <a:gd name="T42" fmla="*/ 2147483647 w 1153"/>
              <a:gd name="T43" fmla="*/ 2147483647 h 2470"/>
              <a:gd name="T44" fmla="*/ 2147483647 w 1153"/>
              <a:gd name="T45" fmla="*/ 2147483647 h 2470"/>
              <a:gd name="T46" fmla="*/ 2147483647 w 1153"/>
              <a:gd name="T47" fmla="*/ 2147483647 h 2470"/>
              <a:gd name="T48" fmla="*/ 2147483647 w 1153"/>
              <a:gd name="T49" fmla="*/ 2147483647 h 2470"/>
              <a:gd name="T50" fmla="*/ 2147483647 w 1153"/>
              <a:gd name="T51" fmla="*/ 2147483647 h 2470"/>
              <a:gd name="T52" fmla="*/ 2147483647 w 1153"/>
              <a:gd name="T53" fmla="*/ 2147483647 h 2470"/>
              <a:gd name="T54" fmla="*/ 2147483647 w 1153"/>
              <a:gd name="T55" fmla="*/ 2147483647 h 2470"/>
              <a:gd name="T56" fmla="*/ 2147483647 w 1153"/>
              <a:gd name="T57" fmla="*/ 2147483647 h 2470"/>
              <a:gd name="T58" fmla="*/ 2147483647 w 1153"/>
              <a:gd name="T59" fmla="*/ 2147483647 h 2470"/>
              <a:gd name="T60" fmla="*/ 2147483647 w 1153"/>
              <a:gd name="T61" fmla="*/ 2147483647 h 2470"/>
              <a:gd name="T62" fmla="*/ 0 w 1153"/>
              <a:gd name="T63" fmla="*/ 2147483647 h 2470"/>
              <a:gd name="T64" fmla="*/ 2147483647 w 1153"/>
              <a:gd name="T65" fmla="*/ 2147483647 h 2470"/>
              <a:gd name="T66" fmla="*/ 2147483647 w 1153"/>
              <a:gd name="T67" fmla="*/ 2147483647 h 2470"/>
              <a:gd name="T68" fmla="*/ 2147483647 w 1153"/>
              <a:gd name="T69" fmla="*/ 2147483647 h 2470"/>
              <a:gd name="T70" fmla="*/ 2147483647 w 1153"/>
              <a:gd name="T71" fmla="*/ 2147483647 h 2470"/>
              <a:gd name="T72" fmla="*/ 2147483647 w 1153"/>
              <a:gd name="T73" fmla="*/ 2147483647 h 2470"/>
              <a:gd name="T74" fmla="*/ 2147483647 w 1153"/>
              <a:gd name="T75" fmla="*/ 2147483647 h 2470"/>
              <a:gd name="T76" fmla="*/ 2147483647 w 1153"/>
              <a:gd name="T77" fmla="*/ 2147483647 h 2470"/>
              <a:gd name="T78" fmla="*/ 2147483647 w 1153"/>
              <a:gd name="T79" fmla="*/ 2147483647 h 2470"/>
              <a:gd name="T80" fmla="*/ 2147483647 w 1153"/>
              <a:gd name="T81" fmla="*/ 2147483647 h 2470"/>
              <a:gd name="T82" fmla="*/ 2147483647 w 1153"/>
              <a:gd name="T83" fmla="*/ 2147483647 h 2470"/>
              <a:gd name="T84" fmla="*/ 2147483647 w 1153"/>
              <a:gd name="T85" fmla="*/ 0 h 24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53"/>
              <a:gd name="T130" fmla="*/ 0 h 2470"/>
              <a:gd name="T131" fmla="*/ 1153 w 1153"/>
              <a:gd name="T132" fmla="*/ 2470 h 24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53" h="2470">
                <a:moveTo>
                  <a:pt x="579" y="0"/>
                </a:moveTo>
                <a:lnTo>
                  <a:pt x="612" y="31"/>
                </a:lnTo>
                <a:lnTo>
                  <a:pt x="642" y="61"/>
                </a:lnTo>
                <a:lnTo>
                  <a:pt x="673" y="94"/>
                </a:lnTo>
                <a:lnTo>
                  <a:pt x="704" y="126"/>
                </a:lnTo>
                <a:lnTo>
                  <a:pt x="734" y="157"/>
                </a:lnTo>
                <a:lnTo>
                  <a:pt x="761" y="191"/>
                </a:lnTo>
                <a:lnTo>
                  <a:pt x="791" y="226"/>
                </a:lnTo>
                <a:lnTo>
                  <a:pt x="817" y="259"/>
                </a:lnTo>
                <a:lnTo>
                  <a:pt x="842" y="295"/>
                </a:lnTo>
                <a:lnTo>
                  <a:pt x="870" y="332"/>
                </a:lnTo>
                <a:lnTo>
                  <a:pt x="893" y="368"/>
                </a:lnTo>
                <a:lnTo>
                  <a:pt x="917" y="405"/>
                </a:lnTo>
                <a:lnTo>
                  <a:pt x="937" y="440"/>
                </a:lnTo>
                <a:lnTo>
                  <a:pt x="958" y="480"/>
                </a:lnTo>
                <a:lnTo>
                  <a:pt x="980" y="519"/>
                </a:lnTo>
                <a:lnTo>
                  <a:pt x="999" y="556"/>
                </a:lnTo>
                <a:lnTo>
                  <a:pt x="1017" y="596"/>
                </a:lnTo>
                <a:lnTo>
                  <a:pt x="1033" y="635"/>
                </a:lnTo>
                <a:lnTo>
                  <a:pt x="1051" y="676"/>
                </a:lnTo>
                <a:lnTo>
                  <a:pt x="1064" y="718"/>
                </a:lnTo>
                <a:lnTo>
                  <a:pt x="1078" y="759"/>
                </a:lnTo>
                <a:lnTo>
                  <a:pt x="1090" y="800"/>
                </a:lnTo>
                <a:lnTo>
                  <a:pt x="1102" y="844"/>
                </a:lnTo>
                <a:lnTo>
                  <a:pt x="1112" y="883"/>
                </a:lnTo>
                <a:lnTo>
                  <a:pt x="1121" y="926"/>
                </a:lnTo>
                <a:lnTo>
                  <a:pt x="1131" y="971"/>
                </a:lnTo>
                <a:lnTo>
                  <a:pt x="1137" y="1015"/>
                </a:lnTo>
                <a:lnTo>
                  <a:pt x="1141" y="1058"/>
                </a:lnTo>
                <a:lnTo>
                  <a:pt x="1145" y="1101"/>
                </a:lnTo>
                <a:lnTo>
                  <a:pt x="1151" y="1146"/>
                </a:lnTo>
                <a:lnTo>
                  <a:pt x="1151" y="1190"/>
                </a:lnTo>
                <a:lnTo>
                  <a:pt x="1153" y="1235"/>
                </a:lnTo>
                <a:lnTo>
                  <a:pt x="1151" y="1282"/>
                </a:lnTo>
                <a:lnTo>
                  <a:pt x="1151" y="1325"/>
                </a:lnTo>
                <a:lnTo>
                  <a:pt x="1145" y="1371"/>
                </a:lnTo>
                <a:lnTo>
                  <a:pt x="1141" y="1414"/>
                </a:lnTo>
                <a:lnTo>
                  <a:pt x="1137" y="1457"/>
                </a:lnTo>
                <a:lnTo>
                  <a:pt x="1131" y="1500"/>
                </a:lnTo>
                <a:lnTo>
                  <a:pt x="1121" y="1544"/>
                </a:lnTo>
                <a:lnTo>
                  <a:pt x="1112" y="1587"/>
                </a:lnTo>
                <a:lnTo>
                  <a:pt x="1102" y="1628"/>
                </a:lnTo>
                <a:lnTo>
                  <a:pt x="1090" y="1671"/>
                </a:lnTo>
                <a:lnTo>
                  <a:pt x="1078" y="1713"/>
                </a:lnTo>
                <a:lnTo>
                  <a:pt x="1064" y="1754"/>
                </a:lnTo>
                <a:lnTo>
                  <a:pt x="1051" y="1793"/>
                </a:lnTo>
                <a:lnTo>
                  <a:pt x="1033" y="1833"/>
                </a:lnTo>
                <a:lnTo>
                  <a:pt x="1017" y="1876"/>
                </a:lnTo>
                <a:lnTo>
                  <a:pt x="998" y="1915"/>
                </a:lnTo>
                <a:lnTo>
                  <a:pt x="980" y="1953"/>
                </a:lnTo>
                <a:lnTo>
                  <a:pt x="958" y="1992"/>
                </a:lnTo>
                <a:lnTo>
                  <a:pt x="937" y="2029"/>
                </a:lnTo>
                <a:lnTo>
                  <a:pt x="915" y="2067"/>
                </a:lnTo>
                <a:lnTo>
                  <a:pt x="891" y="2104"/>
                </a:lnTo>
                <a:lnTo>
                  <a:pt x="868" y="2139"/>
                </a:lnTo>
                <a:lnTo>
                  <a:pt x="842" y="2175"/>
                </a:lnTo>
                <a:lnTo>
                  <a:pt x="817" y="2210"/>
                </a:lnTo>
                <a:lnTo>
                  <a:pt x="789" y="2246"/>
                </a:lnTo>
                <a:lnTo>
                  <a:pt x="760" y="2279"/>
                </a:lnTo>
                <a:lnTo>
                  <a:pt x="732" y="2312"/>
                </a:lnTo>
                <a:lnTo>
                  <a:pt x="702" y="2344"/>
                </a:lnTo>
                <a:lnTo>
                  <a:pt x="673" y="2377"/>
                </a:lnTo>
                <a:lnTo>
                  <a:pt x="640" y="2409"/>
                </a:lnTo>
                <a:lnTo>
                  <a:pt x="608" y="2438"/>
                </a:lnTo>
                <a:lnTo>
                  <a:pt x="575" y="2470"/>
                </a:lnTo>
                <a:lnTo>
                  <a:pt x="541" y="2438"/>
                </a:lnTo>
                <a:lnTo>
                  <a:pt x="510" y="2409"/>
                </a:lnTo>
                <a:lnTo>
                  <a:pt x="478" y="2377"/>
                </a:lnTo>
                <a:lnTo>
                  <a:pt x="449" y="2344"/>
                </a:lnTo>
                <a:lnTo>
                  <a:pt x="419" y="2312"/>
                </a:lnTo>
                <a:lnTo>
                  <a:pt x="390" y="2279"/>
                </a:lnTo>
                <a:lnTo>
                  <a:pt x="362" y="2246"/>
                </a:lnTo>
                <a:lnTo>
                  <a:pt x="337" y="2210"/>
                </a:lnTo>
                <a:lnTo>
                  <a:pt x="309" y="2175"/>
                </a:lnTo>
                <a:lnTo>
                  <a:pt x="284" y="2139"/>
                </a:lnTo>
                <a:lnTo>
                  <a:pt x="260" y="2104"/>
                </a:lnTo>
                <a:lnTo>
                  <a:pt x="236" y="2067"/>
                </a:lnTo>
                <a:lnTo>
                  <a:pt x="217" y="2029"/>
                </a:lnTo>
                <a:lnTo>
                  <a:pt x="193" y="1992"/>
                </a:lnTo>
                <a:lnTo>
                  <a:pt x="173" y="1953"/>
                </a:lnTo>
                <a:lnTo>
                  <a:pt x="156" y="1915"/>
                </a:lnTo>
                <a:lnTo>
                  <a:pt x="136" y="1876"/>
                </a:lnTo>
                <a:lnTo>
                  <a:pt x="120" y="1833"/>
                </a:lnTo>
                <a:lnTo>
                  <a:pt x="103" y="1793"/>
                </a:lnTo>
                <a:lnTo>
                  <a:pt x="89" y="1754"/>
                </a:lnTo>
                <a:lnTo>
                  <a:pt x="75" y="1713"/>
                </a:lnTo>
                <a:lnTo>
                  <a:pt x="61" y="1671"/>
                </a:lnTo>
                <a:lnTo>
                  <a:pt x="51" y="1628"/>
                </a:lnTo>
                <a:lnTo>
                  <a:pt x="42" y="1587"/>
                </a:lnTo>
                <a:lnTo>
                  <a:pt x="32" y="1544"/>
                </a:lnTo>
                <a:lnTo>
                  <a:pt x="22" y="1500"/>
                </a:lnTo>
                <a:lnTo>
                  <a:pt x="16" y="1457"/>
                </a:lnTo>
                <a:lnTo>
                  <a:pt x="12" y="1414"/>
                </a:lnTo>
                <a:lnTo>
                  <a:pt x="6" y="1371"/>
                </a:lnTo>
                <a:lnTo>
                  <a:pt x="2" y="1325"/>
                </a:lnTo>
                <a:lnTo>
                  <a:pt x="0" y="1282"/>
                </a:lnTo>
                <a:lnTo>
                  <a:pt x="0" y="1235"/>
                </a:lnTo>
                <a:lnTo>
                  <a:pt x="0" y="1190"/>
                </a:lnTo>
                <a:lnTo>
                  <a:pt x="2" y="1146"/>
                </a:lnTo>
                <a:lnTo>
                  <a:pt x="6" y="1103"/>
                </a:lnTo>
                <a:lnTo>
                  <a:pt x="12" y="1058"/>
                </a:lnTo>
                <a:lnTo>
                  <a:pt x="16" y="1015"/>
                </a:lnTo>
                <a:lnTo>
                  <a:pt x="22" y="971"/>
                </a:lnTo>
                <a:lnTo>
                  <a:pt x="32" y="928"/>
                </a:lnTo>
                <a:lnTo>
                  <a:pt x="42" y="885"/>
                </a:lnTo>
                <a:lnTo>
                  <a:pt x="51" y="844"/>
                </a:lnTo>
                <a:lnTo>
                  <a:pt x="61" y="800"/>
                </a:lnTo>
                <a:lnTo>
                  <a:pt x="75" y="759"/>
                </a:lnTo>
                <a:lnTo>
                  <a:pt x="89" y="718"/>
                </a:lnTo>
                <a:lnTo>
                  <a:pt x="103" y="678"/>
                </a:lnTo>
                <a:lnTo>
                  <a:pt x="120" y="637"/>
                </a:lnTo>
                <a:lnTo>
                  <a:pt x="136" y="596"/>
                </a:lnTo>
                <a:lnTo>
                  <a:pt x="156" y="556"/>
                </a:lnTo>
                <a:lnTo>
                  <a:pt x="173" y="519"/>
                </a:lnTo>
                <a:lnTo>
                  <a:pt x="193" y="480"/>
                </a:lnTo>
                <a:lnTo>
                  <a:pt x="217" y="442"/>
                </a:lnTo>
                <a:lnTo>
                  <a:pt x="238" y="405"/>
                </a:lnTo>
                <a:lnTo>
                  <a:pt x="262" y="368"/>
                </a:lnTo>
                <a:lnTo>
                  <a:pt x="284" y="332"/>
                </a:lnTo>
                <a:lnTo>
                  <a:pt x="309" y="295"/>
                </a:lnTo>
                <a:lnTo>
                  <a:pt x="337" y="259"/>
                </a:lnTo>
                <a:lnTo>
                  <a:pt x="364" y="226"/>
                </a:lnTo>
                <a:lnTo>
                  <a:pt x="392" y="191"/>
                </a:lnTo>
                <a:lnTo>
                  <a:pt x="419" y="157"/>
                </a:lnTo>
                <a:lnTo>
                  <a:pt x="451" y="126"/>
                </a:lnTo>
                <a:lnTo>
                  <a:pt x="480" y="94"/>
                </a:lnTo>
                <a:lnTo>
                  <a:pt x="512" y="61"/>
                </a:lnTo>
                <a:lnTo>
                  <a:pt x="545" y="31"/>
                </a:lnTo>
                <a:lnTo>
                  <a:pt x="579" y="0"/>
                </a:lnTo>
                <a:close/>
              </a:path>
            </a:pathLst>
          </a:custGeom>
          <a:solidFill>
            <a:srgbClr val="00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Freeform 11"/>
          <p:cNvSpPr>
            <a:spLocks/>
          </p:cNvSpPr>
          <p:nvPr/>
        </p:nvSpPr>
        <p:spPr bwMode="auto">
          <a:xfrm>
            <a:off x="5227638" y="3113088"/>
            <a:ext cx="2085975" cy="1679575"/>
          </a:xfrm>
          <a:custGeom>
            <a:avLst/>
            <a:gdLst>
              <a:gd name="T0" fmla="*/ 2147483647 w 2627"/>
              <a:gd name="T1" fmla="*/ 2147483647 h 2115"/>
              <a:gd name="T2" fmla="*/ 2147483647 w 2627"/>
              <a:gd name="T3" fmla="*/ 2147483647 h 2115"/>
              <a:gd name="T4" fmla="*/ 2147483647 w 2627"/>
              <a:gd name="T5" fmla="*/ 2147483647 h 2115"/>
              <a:gd name="T6" fmla="*/ 2147483647 w 2627"/>
              <a:gd name="T7" fmla="*/ 2147483647 h 2115"/>
              <a:gd name="T8" fmla="*/ 2147483647 w 2627"/>
              <a:gd name="T9" fmla="*/ 2147483647 h 2115"/>
              <a:gd name="T10" fmla="*/ 2147483647 w 2627"/>
              <a:gd name="T11" fmla="*/ 2147483647 h 2115"/>
              <a:gd name="T12" fmla="*/ 2147483647 w 2627"/>
              <a:gd name="T13" fmla="*/ 2147483647 h 2115"/>
              <a:gd name="T14" fmla="*/ 2147483647 w 2627"/>
              <a:gd name="T15" fmla="*/ 2147483647 h 2115"/>
              <a:gd name="T16" fmla="*/ 2147483647 w 2627"/>
              <a:gd name="T17" fmla="*/ 2147483647 h 2115"/>
              <a:gd name="T18" fmla="*/ 2147483647 w 2627"/>
              <a:gd name="T19" fmla="*/ 2147483647 h 2115"/>
              <a:gd name="T20" fmla="*/ 2147483647 w 2627"/>
              <a:gd name="T21" fmla="*/ 2147483647 h 2115"/>
              <a:gd name="T22" fmla="*/ 2147483647 w 2627"/>
              <a:gd name="T23" fmla="*/ 2147483647 h 2115"/>
              <a:gd name="T24" fmla="*/ 2147483647 w 2627"/>
              <a:gd name="T25" fmla="*/ 2147483647 h 2115"/>
              <a:gd name="T26" fmla="*/ 2147483647 w 2627"/>
              <a:gd name="T27" fmla="*/ 2147483647 h 2115"/>
              <a:gd name="T28" fmla="*/ 2147483647 w 2627"/>
              <a:gd name="T29" fmla="*/ 2147483647 h 2115"/>
              <a:gd name="T30" fmla="*/ 2147483647 w 2627"/>
              <a:gd name="T31" fmla="*/ 2147483647 h 2115"/>
              <a:gd name="T32" fmla="*/ 2147483647 w 2627"/>
              <a:gd name="T33" fmla="*/ 2147483647 h 2115"/>
              <a:gd name="T34" fmla="*/ 2147483647 w 2627"/>
              <a:gd name="T35" fmla="*/ 2147483647 h 2115"/>
              <a:gd name="T36" fmla="*/ 2147483647 w 2627"/>
              <a:gd name="T37" fmla="*/ 2147483647 h 2115"/>
              <a:gd name="T38" fmla="*/ 2147483647 w 2627"/>
              <a:gd name="T39" fmla="*/ 2147483647 h 2115"/>
              <a:gd name="T40" fmla="*/ 2147483647 w 2627"/>
              <a:gd name="T41" fmla="*/ 2147483647 h 2115"/>
              <a:gd name="T42" fmla="*/ 2147483647 w 2627"/>
              <a:gd name="T43" fmla="*/ 2147483647 h 2115"/>
              <a:gd name="T44" fmla="*/ 2147483647 w 2627"/>
              <a:gd name="T45" fmla="*/ 2147483647 h 2115"/>
              <a:gd name="T46" fmla="*/ 2147483647 w 2627"/>
              <a:gd name="T47" fmla="*/ 2147483647 h 2115"/>
              <a:gd name="T48" fmla="*/ 2147483647 w 2627"/>
              <a:gd name="T49" fmla="*/ 2147483647 h 2115"/>
              <a:gd name="T50" fmla="*/ 2147483647 w 2627"/>
              <a:gd name="T51" fmla="*/ 2147483647 h 2115"/>
              <a:gd name="T52" fmla="*/ 2147483647 w 2627"/>
              <a:gd name="T53" fmla="*/ 2147483647 h 2115"/>
              <a:gd name="T54" fmla="*/ 2147483647 w 2627"/>
              <a:gd name="T55" fmla="*/ 2147483647 h 2115"/>
              <a:gd name="T56" fmla="*/ 2147483647 w 2627"/>
              <a:gd name="T57" fmla="*/ 2147483647 h 2115"/>
              <a:gd name="T58" fmla="*/ 2147483647 w 2627"/>
              <a:gd name="T59" fmla="*/ 2147483647 h 2115"/>
              <a:gd name="T60" fmla="*/ 2147483647 w 2627"/>
              <a:gd name="T61" fmla="*/ 2147483647 h 2115"/>
              <a:gd name="T62" fmla="*/ 0 w 2627"/>
              <a:gd name="T63" fmla="*/ 2147483647 h 2115"/>
              <a:gd name="T64" fmla="*/ 0 w 2627"/>
              <a:gd name="T65" fmla="*/ 2147483647 h 2115"/>
              <a:gd name="T66" fmla="*/ 0 w 2627"/>
              <a:gd name="T67" fmla="*/ 2147483647 h 2115"/>
              <a:gd name="T68" fmla="*/ 2147483647 w 2627"/>
              <a:gd name="T69" fmla="*/ 2147483647 h 2115"/>
              <a:gd name="T70" fmla="*/ 2147483647 w 2627"/>
              <a:gd name="T71" fmla="*/ 2147483647 h 2115"/>
              <a:gd name="T72" fmla="*/ 2147483647 w 2627"/>
              <a:gd name="T73" fmla="*/ 2147483647 h 2115"/>
              <a:gd name="T74" fmla="*/ 2147483647 w 2627"/>
              <a:gd name="T75" fmla="*/ 2147483647 h 2115"/>
              <a:gd name="T76" fmla="*/ 2147483647 w 2627"/>
              <a:gd name="T77" fmla="*/ 2147483647 h 2115"/>
              <a:gd name="T78" fmla="*/ 2147483647 w 2627"/>
              <a:gd name="T79" fmla="*/ 2147483647 h 2115"/>
              <a:gd name="T80" fmla="*/ 2147483647 w 2627"/>
              <a:gd name="T81" fmla="*/ 2147483647 h 2115"/>
              <a:gd name="T82" fmla="*/ 2147483647 w 2627"/>
              <a:gd name="T83" fmla="*/ 2147483647 h 2115"/>
              <a:gd name="T84" fmla="*/ 2147483647 w 2627"/>
              <a:gd name="T85" fmla="*/ 0 h 211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27"/>
              <a:gd name="T130" fmla="*/ 0 h 2115"/>
              <a:gd name="T131" fmla="*/ 2627 w 2627"/>
              <a:gd name="T132" fmla="*/ 2115 h 211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27" h="2115">
                <a:moveTo>
                  <a:pt x="635" y="0"/>
                </a:moveTo>
                <a:lnTo>
                  <a:pt x="737" y="3"/>
                </a:lnTo>
                <a:lnTo>
                  <a:pt x="838" y="9"/>
                </a:lnTo>
                <a:lnTo>
                  <a:pt x="938" y="21"/>
                </a:lnTo>
                <a:lnTo>
                  <a:pt x="1034" y="37"/>
                </a:lnTo>
                <a:lnTo>
                  <a:pt x="1131" y="57"/>
                </a:lnTo>
                <a:lnTo>
                  <a:pt x="1225" y="82"/>
                </a:lnTo>
                <a:lnTo>
                  <a:pt x="1317" y="106"/>
                </a:lnTo>
                <a:lnTo>
                  <a:pt x="1408" y="139"/>
                </a:lnTo>
                <a:lnTo>
                  <a:pt x="1496" y="175"/>
                </a:lnTo>
                <a:lnTo>
                  <a:pt x="1583" y="214"/>
                </a:lnTo>
                <a:lnTo>
                  <a:pt x="1666" y="255"/>
                </a:lnTo>
                <a:lnTo>
                  <a:pt x="1746" y="300"/>
                </a:lnTo>
                <a:lnTo>
                  <a:pt x="1825" y="350"/>
                </a:lnTo>
                <a:lnTo>
                  <a:pt x="1900" y="403"/>
                </a:lnTo>
                <a:lnTo>
                  <a:pt x="1972" y="458"/>
                </a:lnTo>
                <a:lnTo>
                  <a:pt x="2041" y="517"/>
                </a:lnTo>
                <a:lnTo>
                  <a:pt x="2108" y="578"/>
                </a:lnTo>
                <a:lnTo>
                  <a:pt x="2169" y="641"/>
                </a:lnTo>
                <a:lnTo>
                  <a:pt x="2230" y="707"/>
                </a:lnTo>
                <a:lnTo>
                  <a:pt x="2285" y="776"/>
                </a:lnTo>
                <a:lnTo>
                  <a:pt x="2336" y="847"/>
                </a:lnTo>
                <a:lnTo>
                  <a:pt x="2385" y="922"/>
                </a:lnTo>
                <a:lnTo>
                  <a:pt x="2431" y="997"/>
                </a:lnTo>
                <a:lnTo>
                  <a:pt x="2470" y="1075"/>
                </a:lnTo>
                <a:lnTo>
                  <a:pt x="2505" y="1156"/>
                </a:lnTo>
                <a:lnTo>
                  <a:pt x="2537" y="1236"/>
                </a:lnTo>
                <a:lnTo>
                  <a:pt x="2564" y="1321"/>
                </a:lnTo>
                <a:lnTo>
                  <a:pt x="2586" y="1406"/>
                </a:lnTo>
                <a:lnTo>
                  <a:pt x="2604" y="1492"/>
                </a:lnTo>
                <a:lnTo>
                  <a:pt x="2618" y="1579"/>
                </a:lnTo>
                <a:lnTo>
                  <a:pt x="2625" y="1667"/>
                </a:lnTo>
                <a:lnTo>
                  <a:pt x="2627" y="1758"/>
                </a:lnTo>
                <a:lnTo>
                  <a:pt x="2627" y="1775"/>
                </a:lnTo>
                <a:lnTo>
                  <a:pt x="2627" y="1793"/>
                </a:lnTo>
                <a:lnTo>
                  <a:pt x="2625" y="1811"/>
                </a:lnTo>
                <a:lnTo>
                  <a:pt x="2625" y="1826"/>
                </a:lnTo>
                <a:lnTo>
                  <a:pt x="2625" y="1844"/>
                </a:lnTo>
                <a:lnTo>
                  <a:pt x="2623" y="1862"/>
                </a:lnTo>
                <a:lnTo>
                  <a:pt x="2621" y="1879"/>
                </a:lnTo>
                <a:lnTo>
                  <a:pt x="2621" y="1895"/>
                </a:lnTo>
                <a:lnTo>
                  <a:pt x="2619" y="1913"/>
                </a:lnTo>
                <a:lnTo>
                  <a:pt x="2618" y="1929"/>
                </a:lnTo>
                <a:lnTo>
                  <a:pt x="2618" y="1946"/>
                </a:lnTo>
                <a:lnTo>
                  <a:pt x="2614" y="1962"/>
                </a:lnTo>
                <a:lnTo>
                  <a:pt x="2612" y="1980"/>
                </a:lnTo>
                <a:lnTo>
                  <a:pt x="2610" y="1995"/>
                </a:lnTo>
                <a:lnTo>
                  <a:pt x="2608" y="2013"/>
                </a:lnTo>
                <a:lnTo>
                  <a:pt x="2604" y="2029"/>
                </a:lnTo>
                <a:lnTo>
                  <a:pt x="2566" y="2039"/>
                </a:lnTo>
                <a:lnTo>
                  <a:pt x="2531" y="2049"/>
                </a:lnTo>
                <a:lnTo>
                  <a:pt x="2494" y="2058"/>
                </a:lnTo>
                <a:lnTo>
                  <a:pt x="2456" y="2066"/>
                </a:lnTo>
                <a:lnTo>
                  <a:pt x="2421" y="2074"/>
                </a:lnTo>
                <a:lnTo>
                  <a:pt x="2381" y="2082"/>
                </a:lnTo>
                <a:lnTo>
                  <a:pt x="2344" y="2088"/>
                </a:lnTo>
                <a:lnTo>
                  <a:pt x="2307" y="2094"/>
                </a:lnTo>
                <a:lnTo>
                  <a:pt x="2267" y="2098"/>
                </a:lnTo>
                <a:lnTo>
                  <a:pt x="2230" y="2104"/>
                </a:lnTo>
                <a:lnTo>
                  <a:pt x="2191" y="2106"/>
                </a:lnTo>
                <a:lnTo>
                  <a:pt x="2151" y="2110"/>
                </a:lnTo>
                <a:lnTo>
                  <a:pt x="2112" y="2112"/>
                </a:lnTo>
                <a:lnTo>
                  <a:pt x="2073" y="2113"/>
                </a:lnTo>
                <a:lnTo>
                  <a:pt x="2033" y="2115"/>
                </a:lnTo>
                <a:lnTo>
                  <a:pt x="1994" y="2115"/>
                </a:lnTo>
                <a:lnTo>
                  <a:pt x="1890" y="2112"/>
                </a:lnTo>
                <a:lnTo>
                  <a:pt x="1789" y="2106"/>
                </a:lnTo>
                <a:lnTo>
                  <a:pt x="1689" y="2094"/>
                </a:lnTo>
                <a:lnTo>
                  <a:pt x="1593" y="2078"/>
                </a:lnTo>
                <a:lnTo>
                  <a:pt x="1496" y="2058"/>
                </a:lnTo>
                <a:lnTo>
                  <a:pt x="1400" y="2035"/>
                </a:lnTo>
                <a:lnTo>
                  <a:pt x="1310" y="2007"/>
                </a:lnTo>
                <a:lnTo>
                  <a:pt x="1217" y="1976"/>
                </a:lnTo>
                <a:lnTo>
                  <a:pt x="1129" y="1940"/>
                </a:lnTo>
                <a:lnTo>
                  <a:pt x="1042" y="1901"/>
                </a:lnTo>
                <a:lnTo>
                  <a:pt x="961" y="1860"/>
                </a:lnTo>
                <a:lnTo>
                  <a:pt x="879" y="1815"/>
                </a:lnTo>
                <a:lnTo>
                  <a:pt x="800" y="1765"/>
                </a:lnTo>
                <a:lnTo>
                  <a:pt x="725" y="1712"/>
                </a:lnTo>
                <a:lnTo>
                  <a:pt x="653" y="1657"/>
                </a:lnTo>
                <a:lnTo>
                  <a:pt x="584" y="1600"/>
                </a:lnTo>
                <a:lnTo>
                  <a:pt x="517" y="1537"/>
                </a:lnTo>
                <a:lnTo>
                  <a:pt x="454" y="1474"/>
                </a:lnTo>
                <a:lnTo>
                  <a:pt x="395" y="1406"/>
                </a:lnTo>
                <a:lnTo>
                  <a:pt x="340" y="1339"/>
                </a:lnTo>
                <a:lnTo>
                  <a:pt x="289" y="1268"/>
                </a:lnTo>
                <a:lnTo>
                  <a:pt x="240" y="1195"/>
                </a:lnTo>
                <a:lnTo>
                  <a:pt x="196" y="1118"/>
                </a:lnTo>
                <a:lnTo>
                  <a:pt x="157" y="1040"/>
                </a:lnTo>
                <a:lnTo>
                  <a:pt x="120" y="961"/>
                </a:lnTo>
                <a:lnTo>
                  <a:pt x="88" y="880"/>
                </a:lnTo>
                <a:lnTo>
                  <a:pt x="61" y="796"/>
                </a:lnTo>
                <a:lnTo>
                  <a:pt x="39" y="709"/>
                </a:lnTo>
                <a:lnTo>
                  <a:pt x="23" y="625"/>
                </a:lnTo>
                <a:lnTo>
                  <a:pt x="9" y="536"/>
                </a:lnTo>
                <a:lnTo>
                  <a:pt x="0" y="448"/>
                </a:lnTo>
                <a:lnTo>
                  <a:pt x="0" y="357"/>
                </a:lnTo>
                <a:lnTo>
                  <a:pt x="0" y="340"/>
                </a:lnTo>
                <a:lnTo>
                  <a:pt x="0" y="322"/>
                </a:lnTo>
                <a:lnTo>
                  <a:pt x="0" y="306"/>
                </a:lnTo>
                <a:lnTo>
                  <a:pt x="0" y="289"/>
                </a:lnTo>
                <a:lnTo>
                  <a:pt x="0" y="271"/>
                </a:lnTo>
                <a:lnTo>
                  <a:pt x="2" y="253"/>
                </a:lnTo>
                <a:lnTo>
                  <a:pt x="4" y="237"/>
                </a:lnTo>
                <a:lnTo>
                  <a:pt x="4" y="220"/>
                </a:lnTo>
                <a:lnTo>
                  <a:pt x="6" y="202"/>
                </a:lnTo>
                <a:lnTo>
                  <a:pt x="8" y="184"/>
                </a:lnTo>
                <a:lnTo>
                  <a:pt x="9" y="169"/>
                </a:lnTo>
                <a:lnTo>
                  <a:pt x="11" y="153"/>
                </a:lnTo>
                <a:lnTo>
                  <a:pt x="13" y="135"/>
                </a:lnTo>
                <a:lnTo>
                  <a:pt x="17" y="117"/>
                </a:lnTo>
                <a:lnTo>
                  <a:pt x="17" y="102"/>
                </a:lnTo>
                <a:lnTo>
                  <a:pt x="23" y="86"/>
                </a:lnTo>
                <a:lnTo>
                  <a:pt x="59" y="76"/>
                </a:lnTo>
                <a:lnTo>
                  <a:pt x="96" y="66"/>
                </a:lnTo>
                <a:lnTo>
                  <a:pt x="133" y="58"/>
                </a:lnTo>
                <a:lnTo>
                  <a:pt x="171" y="49"/>
                </a:lnTo>
                <a:lnTo>
                  <a:pt x="208" y="43"/>
                </a:lnTo>
                <a:lnTo>
                  <a:pt x="246" y="35"/>
                </a:lnTo>
                <a:lnTo>
                  <a:pt x="283" y="29"/>
                </a:lnTo>
                <a:lnTo>
                  <a:pt x="320" y="23"/>
                </a:lnTo>
                <a:lnTo>
                  <a:pt x="362" y="19"/>
                </a:lnTo>
                <a:lnTo>
                  <a:pt x="399" y="13"/>
                </a:lnTo>
                <a:lnTo>
                  <a:pt x="436" y="9"/>
                </a:lnTo>
                <a:lnTo>
                  <a:pt x="476" y="7"/>
                </a:lnTo>
                <a:lnTo>
                  <a:pt x="515" y="3"/>
                </a:lnTo>
                <a:lnTo>
                  <a:pt x="556" y="1"/>
                </a:lnTo>
                <a:lnTo>
                  <a:pt x="594" y="0"/>
                </a:lnTo>
                <a:lnTo>
                  <a:pt x="635" y="0"/>
                </a:lnTo>
                <a:close/>
              </a:path>
            </a:pathLst>
          </a:custGeom>
          <a:solidFill>
            <a:srgbClr val="B2B2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Freeform 12"/>
          <p:cNvSpPr>
            <a:spLocks/>
          </p:cNvSpPr>
          <p:nvPr/>
        </p:nvSpPr>
        <p:spPr bwMode="auto">
          <a:xfrm>
            <a:off x="5241925" y="3108325"/>
            <a:ext cx="930275" cy="1292225"/>
          </a:xfrm>
          <a:custGeom>
            <a:avLst/>
            <a:gdLst>
              <a:gd name="T0" fmla="*/ 2147483647 w 1173"/>
              <a:gd name="T1" fmla="*/ 2147483647 h 1628"/>
              <a:gd name="T2" fmla="*/ 2147483647 w 1173"/>
              <a:gd name="T3" fmla="*/ 2147483647 h 1628"/>
              <a:gd name="T4" fmla="*/ 2147483647 w 1173"/>
              <a:gd name="T5" fmla="*/ 2147483647 h 1628"/>
              <a:gd name="T6" fmla="*/ 2147483647 w 1173"/>
              <a:gd name="T7" fmla="*/ 2147483647 h 1628"/>
              <a:gd name="T8" fmla="*/ 2147483647 w 1173"/>
              <a:gd name="T9" fmla="*/ 2147483647 h 1628"/>
              <a:gd name="T10" fmla="*/ 2147483647 w 1173"/>
              <a:gd name="T11" fmla="*/ 0 h 1628"/>
              <a:gd name="T12" fmla="*/ 2147483647 w 1173"/>
              <a:gd name="T13" fmla="*/ 2147483647 h 1628"/>
              <a:gd name="T14" fmla="*/ 2147483647 w 1173"/>
              <a:gd name="T15" fmla="*/ 2147483647 h 1628"/>
              <a:gd name="T16" fmla="*/ 2147483647 w 1173"/>
              <a:gd name="T17" fmla="*/ 2147483647 h 1628"/>
              <a:gd name="T18" fmla="*/ 2147483647 w 1173"/>
              <a:gd name="T19" fmla="*/ 2147483647 h 1628"/>
              <a:gd name="T20" fmla="*/ 2147483647 w 1173"/>
              <a:gd name="T21" fmla="*/ 2147483647 h 1628"/>
              <a:gd name="T22" fmla="*/ 2147483647 w 1173"/>
              <a:gd name="T23" fmla="*/ 2147483647 h 1628"/>
              <a:gd name="T24" fmla="*/ 2147483647 w 1173"/>
              <a:gd name="T25" fmla="*/ 2147483647 h 1628"/>
              <a:gd name="T26" fmla="*/ 2147483647 w 1173"/>
              <a:gd name="T27" fmla="*/ 2147483647 h 1628"/>
              <a:gd name="T28" fmla="*/ 0 w 1173"/>
              <a:gd name="T29" fmla="*/ 2147483647 h 1628"/>
              <a:gd name="T30" fmla="*/ 0 w 1173"/>
              <a:gd name="T31" fmla="*/ 2147483647 h 1628"/>
              <a:gd name="T32" fmla="*/ 2147483647 w 1173"/>
              <a:gd name="T33" fmla="*/ 2147483647 h 1628"/>
              <a:gd name="T34" fmla="*/ 2147483647 w 1173"/>
              <a:gd name="T35" fmla="*/ 2147483647 h 1628"/>
              <a:gd name="T36" fmla="*/ 2147483647 w 1173"/>
              <a:gd name="T37" fmla="*/ 2147483647 h 1628"/>
              <a:gd name="T38" fmla="*/ 2147483647 w 1173"/>
              <a:gd name="T39" fmla="*/ 2147483647 h 1628"/>
              <a:gd name="T40" fmla="*/ 2147483647 w 1173"/>
              <a:gd name="T41" fmla="*/ 2147483647 h 1628"/>
              <a:gd name="T42" fmla="*/ 2147483647 w 1173"/>
              <a:gd name="T43" fmla="*/ 2147483647 h 1628"/>
              <a:gd name="T44" fmla="*/ 2147483647 w 1173"/>
              <a:gd name="T45" fmla="*/ 2147483647 h 1628"/>
              <a:gd name="T46" fmla="*/ 2147483647 w 1173"/>
              <a:gd name="T47" fmla="*/ 2147483647 h 1628"/>
              <a:gd name="T48" fmla="*/ 2147483647 w 1173"/>
              <a:gd name="T49" fmla="*/ 2147483647 h 1628"/>
              <a:gd name="T50" fmla="*/ 2147483647 w 1173"/>
              <a:gd name="T51" fmla="*/ 2147483647 h 1628"/>
              <a:gd name="T52" fmla="*/ 2147483647 w 1173"/>
              <a:gd name="T53" fmla="*/ 2147483647 h 1628"/>
              <a:gd name="T54" fmla="*/ 2147483647 w 1173"/>
              <a:gd name="T55" fmla="*/ 2147483647 h 1628"/>
              <a:gd name="T56" fmla="*/ 2147483647 w 1173"/>
              <a:gd name="T57" fmla="*/ 2147483647 h 1628"/>
              <a:gd name="T58" fmla="*/ 2147483647 w 1173"/>
              <a:gd name="T59" fmla="*/ 2147483647 h 1628"/>
              <a:gd name="T60" fmla="*/ 2147483647 w 1173"/>
              <a:gd name="T61" fmla="*/ 2147483647 h 1628"/>
              <a:gd name="T62" fmla="*/ 2147483647 w 1173"/>
              <a:gd name="T63" fmla="*/ 2147483647 h 1628"/>
              <a:gd name="T64" fmla="*/ 2147483647 w 1173"/>
              <a:gd name="T65" fmla="*/ 2147483647 h 1628"/>
              <a:gd name="T66" fmla="*/ 2147483647 w 1173"/>
              <a:gd name="T67" fmla="*/ 2147483647 h 1628"/>
              <a:gd name="T68" fmla="*/ 2147483647 w 1173"/>
              <a:gd name="T69" fmla="*/ 2147483647 h 1628"/>
              <a:gd name="T70" fmla="*/ 2147483647 w 1173"/>
              <a:gd name="T71" fmla="*/ 2147483647 h 1628"/>
              <a:gd name="T72" fmla="*/ 2147483647 w 1173"/>
              <a:gd name="T73" fmla="*/ 2147483647 h 1628"/>
              <a:gd name="T74" fmla="*/ 2147483647 w 1173"/>
              <a:gd name="T75" fmla="*/ 2147483647 h 1628"/>
              <a:gd name="T76" fmla="*/ 2147483647 w 1173"/>
              <a:gd name="T77" fmla="*/ 2147483647 h 1628"/>
              <a:gd name="T78" fmla="*/ 2147483647 w 1173"/>
              <a:gd name="T79" fmla="*/ 2147483647 h 1628"/>
              <a:gd name="T80" fmla="*/ 2147483647 w 1173"/>
              <a:gd name="T81" fmla="*/ 2147483647 h 1628"/>
              <a:gd name="T82" fmla="*/ 2147483647 w 1173"/>
              <a:gd name="T83" fmla="*/ 2147483647 h 1628"/>
              <a:gd name="T84" fmla="*/ 2147483647 w 1173"/>
              <a:gd name="T85" fmla="*/ 2147483647 h 162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73"/>
              <a:gd name="T130" fmla="*/ 0 h 1628"/>
              <a:gd name="T131" fmla="*/ 1173 w 1173"/>
              <a:gd name="T132" fmla="*/ 1628 h 162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73" h="1628">
                <a:moveTo>
                  <a:pt x="1141" y="53"/>
                </a:moveTo>
                <a:lnTo>
                  <a:pt x="1112" y="47"/>
                </a:lnTo>
                <a:lnTo>
                  <a:pt x="1082" y="39"/>
                </a:lnTo>
                <a:lnTo>
                  <a:pt x="1053" y="35"/>
                </a:lnTo>
                <a:lnTo>
                  <a:pt x="1021" y="29"/>
                </a:lnTo>
                <a:lnTo>
                  <a:pt x="992" y="25"/>
                </a:lnTo>
                <a:lnTo>
                  <a:pt x="962" y="21"/>
                </a:lnTo>
                <a:lnTo>
                  <a:pt x="931" y="17"/>
                </a:lnTo>
                <a:lnTo>
                  <a:pt x="901" y="13"/>
                </a:lnTo>
                <a:lnTo>
                  <a:pt x="870" y="11"/>
                </a:lnTo>
                <a:lnTo>
                  <a:pt x="838" y="9"/>
                </a:lnTo>
                <a:lnTo>
                  <a:pt x="807" y="7"/>
                </a:lnTo>
                <a:lnTo>
                  <a:pt x="775" y="4"/>
                </a:lnTo>
                <a:lnTo>
                  <a:pt x="744" y="4"/>
                </a:lnTo>
                <a:lnTo>
                  <a:pt x="710" y="2"/>
                </a:lnTo>
                <a:lnTo>
                  <a:pt x="681" y="0"/>
                </a:lnTo>
                <a:lnTo>
                  <a:pt x="647" y="0"/>
                </a:lnTo>
                <a:lnTo>
                  <a:pt x="606" y="0"/>
                </a:lnTo>
                <a:lnTo>
                  <a:pt x="567" y="2"/>
                </a:lnTo>
                <a:lnTo>
                  <a:pt x="526" y="4"/>
                </a:lnTo>
                <a:lnTo>
                  <a:pt x="486" y="7"/>
                </a:lnTo>
                <a:lnTo>
                  <a:pt x="445" y="9"/>
                </a:lnTo>
                <a:lnTo>
                  <a:pt x="407" y="13"/>
                </a:lnTo>
                <a:lnTo>
                  <a:pt x="368" y="17"/>
                </a:lnTo>
                <a:lnTo>
                  <a:pt x="329" y="23"/>
                </a:lnTo>
                <a:lnTo>
                  <a:pt x="289" y="29"/>
                </a:lnTo>
                <a:lnTo>
                  <a:pt x="250" y="35"/>
                </a:lnTo>
                <a:lnTo>
                  <a:pt x="213" y="41"/>
                </a:lnTo>
                <a:lnTo>
                  <a:pt x="175" y="51"/>
                </a:lnTo>
                <a:lnTo>
                  <a:pt x="136" y="57"/>
                </a:lnTo>
                <a:lnTo>
                  <a:pt x="97" y="66"/>
                </a:lnTo>
                <a:lnTo>
                  <a:pt x="61" y="76"/>
                </a:lnTo>
                <a:lnTo>
                  <a:pt x="24" y="88"/>
                </a:lnTo>
                <a:lnTo>
                  <a:pt x="20" y="104"/>
                </a:lnTo>
                <a:lnTo>
                  <a:pt x="18" y="120"/>
                </a:lnTo>
                <a:lnTo>
                  <a:pt x="16" y="137"/>
                </a:lnTo>
                <a:lnTo>
                  <a:pt x="12" y="155"/>
                </a:lnTo>
                <a:lnTo>
                  <a:pt x="12" y="173"/>
                </a:lnTo>
                <a:lnTo>
                  <a:pt x="8" y="188"/>
                </a:lnTo>
                <a:lnTo>
                  <a:pt x="8" y="206"/>
                </a:lnTo>
                <a:lnTo>
                  <a:pt x="6" y="224"/>
                </a:lnTo>
                <a:lnTo>
                  <a:pt x="4" y="241"/>
                </a:lnTo>
                <a:lnTo>
                  <a:pt x="2" y="259"/>
                </a:lnTo>
                <a:lnTo>
                  <a:pt x="2" y="277"/>
                </a:lnTo>
                <a:lnTo>
                  <a:pt x="0" y="297"/>
                </a:lnTo>
                <a:lnTo>
                  <a:pt x="0" y="312"/>
                </a:lnTo>
                <a:lnTo>
                  <a:pt x="0" y="330"/>
                </a:lnTo>
                <a:lnTo>
                  <a:pt x="0" y="348"/>
                </a:lnTo>
                <a:lnTo>
                  <a:pt x="0" y="365"/>
                </a:lnTo>
                <a:lnTo>
                  <a:pt x="0" y="411"/>
                </a:lnTo>
                <a:lnTo>
                  <a:pt x="2" y="458"/>
                </a:lnTo>
                <a:lnTo>
                  <a:pt x="6" y="503"/>
                </a:lnTo>
                <a:lnTo>
                  <a:pt x="12" y="548"/>
                </a:lnTo>
                <a:lnTo>
                  <a:pt x="16" y="592"/>
                </a:lnTo>
                <a:lnTo>
                  <a:pt x="22" y="637"/>
                </a:lnTo>
                <a:lnTo>
                  <a:pt x="32" y="682"/>
                </a:lnTo>
                <a:lnTo>
                  <a:pt x="42" y="725"/>
                </a:lnTo>
                <a:lnTo>
                  <a:pt x="51" y="767"/>
                </a:lnTo>
                <a:lnTo>
                  <a:pt x="63" y="810"/>
                </a:lnTo>
                <a:lnTo>
                  <a:pt x="75" y="853"/>
                </a:lnTo>
                <a:lnTo>
                  <a:pt x="91" y="896"/>
                </a:lnTo>
                <a:lnTo>
                  <a:pt x="103" y="936"/>
                </a:lnTo>
                <a:lnTo>
                  <a:pt x="122" y="979"/>
                </a:lnTo>
                <a:lnTo>
                  <a:pt x="138" y="1020"/>
                </a:lnTo>
                <a:lnTo>
                  <a:pt x="158" y="1060"/>
                </a:lnTo>
                <a:lnTo>
                  <a:pt x="175" y="1099"/>
                </a:lnTo>
                <a:lnTo>
                  <a:pt x="197" y="1138"/>
                </a:lnTo>
                <a:lnTo>
                  <a:pt x="219" y="1178"/>
                </a:lnTo>
                <a:lnTo>
                  <a:pt x="240" y="1215"/>
                </a:lnTo>
                <a:lnTo>
                  <a:pt x="264" y="1254"/>
                </a:lnTo>
                <a:lnTo>
                  <a:pt x="289" y="1290"/>
                </a:lnTo>
                <a:lnTo>
                  <a:pt x="315" y="1327"/>
                </a:lnTo>
                <a:lnTo>
                  <a:pt x="343" y="1362"/>
                </a:lnTo>
                <a:lnTo>
                  <a:pt x="368" y="1398"/>
                </a:lnTo>
                <a:lnTo>
                  <a:pt x="398" y="1433"/>
                </a:lnTo>
                <a:lnTo>
                  <a:pt x="427" y="1469"/>
                </a:lnTo>
                <a:lnTo>
                  <a:pt x="457" y="1500"/>
                </a:lnTo>
                <a:lnTo>
                  <a:pt x="486" y="1533"/>
                </a:lnTo>
                <a:lnTo>
                  <a:pt x="520" y="1567"/>
                </a:lnTo>
                <a:lnTo>
                  <a:pt x="551" y="1596"/>
                </a:lnTo>
                <a:lnTo>
                  <a:pt x="585" y="1628"/>
                </a:lnTo>
                <a:lnTo>
                  <a:pt x="620" y="1596"/>
                </a:lnTo>
                <a:lnTo>
                  <a:pt x="649" y="1567"/>
                </a:lnTo>
                <a:lnTo>
                  <a:pt x="685" y="1533"/>
                </a:lnTo>
                <a:lnTo>
                  <a:pt x="714" y="1500"/>
                </a:lnTo>
                <a:lnTo>
                  <a:pt x="746" y="1469"/>
                </a:lnTo>
                <a:lnTo>
                  <a:pt x="773" y="1433"/>
                </a:lnTo>
                <a:lnTo>
                  <a:pt x="803" y="1398"/>
                </a:lnTo>
                <a:lnTo>
                  <a:pt x="830" y="1362"/>
                </a:lnTo>
                <a:lnTo>
                  <a:pt x="858" y="1327"/>
                </a:lnTo>
                <a:lnTo>
                  <a:pt x="882" y="1290"/>
                </a:lnTo>
                <a:lnTo>
                  <a:pt x="907" y="1254"/>
                </a:lnTo>
                <a:lnTo>
                  <a:pt x="931" y="1215"/>
                </a:lnTo>
                <a:lnTo>
                  <a:pt x="954" y="1178"/>
                </a:lnTo>
                <a:lnTo>
                  <a:pt x="974" y="1138"/>
                </a:lnTo>
                <a:lnTo>
                  <a:pt x="996" y="1099"/>
                </a:lnTo>
                <a:lnTo>
                  <a:pt x="1015" y="1060"/>
                </a:lnTo>
                <a:lnTo>
                  <a:pt x="1035" y="1020"/>
                </a:lnTo>
                <a:lnTo>
                  <a:pt x="1051" y="979"/>
                </a:lnTo>
                <a:lnTo>
                  <a:pt x="1068" y="936"/>
                </a:lnTo>
                <a:lnTo>
                  <a:pt x="1082" y="896"/>
                </a:lnTo>
                <a:lnTo>
                  <a:pt x="1096" y="853"/>
                </a:lnTo>
                <a:lnTo>
                  <a:pt x="1110" y="810"/>
                </a:lnTo>
                <a:lnTo>
                  <a:pt x="1121" y="767"/>
                </a:lnTo>
                <a:lnTo>
                  <a:pt x="1131" y="725"/>
                </a:lnTo>
                <a:lnTo>
                  <a:pt x="1141" y="682"/>
                </a:lnTo>
                <a:lnTo>
                  <a:pt x="1151" y="637"/>
                </a:lnTo>
                <a:lnTo>
                  <a:pt x="1157" y="592"/>
                </a:lnTo>
                <a:lnTo>
                  <a:pt x="1161" y="548"/>
                </a:lnTo>
                <a:lnTo>
                  <a:pt x="1165" y="503"/>
                </a:lnTo>
                <a:lnTo>
                  <a:pt x="1171" y="458"/>
                </a:lnTo>
                <a:lnTo>
                  <a:pt x="1171" y="411"/>
                </a:lnTo>
                <a:lnTo>
                  <a:pt x="1173" y="365"/>
                </a:lnTo>
                <a:lnTo>
                  <a:pt x="1173" y="346"/>
                </a:lnTo>
                <a:lnTo>
                  <a:pt x="1173" y="324"/>
                </a:lnTo>
                <a:lnTo>
                  <a:pt x="1171" y="306"/>
                </a:lnTo>
                <a:lnTo>
                  <a:pt x="1171" y="287"/>
                </a:lnTo>
                <a:lnTo>
                  <a:pt x="1171" y="267"/>
                </a:lnTo>
                <a:lnTo>
                  <a:pt x="1169" y="245"/>
                </a:lnTo>
                <a:lnTo>
                  <a:pt x="1165" y="228"/>
                </a:lnTo>
                <a:lnTo>
                  <a:pt x="1165" y="206"/>
                </a:lnTo>
                <a:lnTo>
                  <a:pt x="1163" y="188"/>
                </a:lnTo>
                <a:lnTo>
                  <a:pt x="1161" y="169"/>
                </a:lnTo>
                <a:lnTo>
                  <a:pt x="1159" y="149"/>
                </a:lnTo>
                <a:lnTo>
                  <a:pt x="1155" y="131"/>
                </a:lnTo>
                <a:lnTo>
                  <a:pt x="1151" y="110"/>
                </a:lnTo>
                <a:lnTo>
                  <a:pt x="1149" y="90"/>
                </a:lnTo>
                <a:lnTo>
                  <a:pt x="1147" y="72"/>
                </a:lnTo>
                <a:lnTo>
                  <a:pt x="1141" y="53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Rectangle 13"/>
          <p:cNvSpPr>
            <a:spLocks noChangeArrowheads="1"/>
          </p:cNvSpPr>
          <p:nvPr/>
        </p:nvSpPr>
        <p:spPr bwMode="auto">
          <a:xfrm>
            <a:off x="5572125" y="3257550"/>
            <a:ext cx="171450" cy="13176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042" name="Freeform 14"/>
          <p:cNvSpPr>
            <a:spLocks/>
          </p:cNvSpPr>
          <p:nvPr/>
        </p:nvSpPr>
        <p:spPr bwMode="auto">
          <a:xfrm>
            <a:off x="5586413" y="3265488"/>
            <a:ext cx="14287" cy="12700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2" y="8"/>
                </a:lnTo>
                <a:lnTo>
                  <a:pt x="14" y="16"/>
                </a:lnTo>
                <a:lnTo>
                  <a:pt x="10" y="12"/>
                </a:lnTo>
                <a:lnTo>
                  <a:pt x="2" y="16"/>
                </a:lnTo>
                <a:lnTo>
                  <a:pt x="4" y="8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Freeform 15"/>
          <p:cNvSpPr>
            <a:spLocks/>
          </p:cNvSpPr>
          <p:nvPr/>
        </p:nvSpPr>
        <p:spPr bwMode="auto">
          <a:xfrm>
            <a:off x="5613400" y="3265488"/>
            <a:ext cx="14288" cy="12700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8"/>
                </a:lnTo>
                <a:lnTo>
                  <a:pt x="14" y="16"/>
                </a:lnTo>
                <a:lnTo>
                  <a:pt x="10" y="12"/>
                </a:lnTo>
                <a:lnTo>
                  <a:pt x="2" y="16"/>
                </a:lnTo>
                <a:lnTo>
                  <a:pt x="4" y="8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Freeform 16"/>
          <p:cNvSpPr>
            <a:spLocks/>
          </p:cNvSpPr>
          <p:nvPr/>
        </p:nvSpPr>
        <p:spPr bwMode="auto">
          <a:xfrm>
            <a:off x="5638800" y="3265488"/>
            <a:ext cx="14288" cy="12700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2" y="8"/>
                </a:lnTo>
                <a:lnTo>
                  <a:pt x="14" y="16"/>
                </a:lnTo>
                <a:lnTo>
                  <a:pt x="10" y="12"/>
                </a:lnTo>
                <a:lnTo>
                  <a:pt x="2" y="16"/>
                </a:lnTo>
                <a:lnTo>
                  <a:pt x="4" y="8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Freeform 17"/>
          <p:cNvSpPr>
            <a:spLocks/>
          </p:cNvSpPr>
          <p:nvPr/>
        </p:nvSpPr>
        <p:spPr bwMode="auto">
          <a:xfrm>
            <a:off x="5665788" y="3265488"/>
            <a:ext cx="14287" cy="12700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8"/>
                </a:lnTo>
                <a:lnTo>
                  <a:pt x="14" y="16"/>
                </a:lnTo>
                <a:lnTo>
                  <a:pt x="10" y="12"/>
                </a:lnTo>
                <a:lnTo>
                  <a:pt x="2" y="16"/>
                </a:lnTo>
                <a:lnTo>
                  <a:pt x="4" y="8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6" name="Freeform 18"/>
          <p:cNvSpPr>
            <a:spLocks/>
          </p:cNvSpPr>
          <p:nvPr/>
        </p:nvSpPr>
        <p:spPr bwMode="auto">
          <a:xfrm>
            <a:off x="5692775" y="3265488"/>
            <a:ext cx="14288" cy="12700"/>
          </a:xfrm>
          <a:custGeom>
            <a:avLst/>
            <a:gdLst>
              <a:gd name="T0" fmla="*/ 0 w 17"/>
              <a:gd name="T1" fmla="*/ 2147483647 h 16"/>
              <a:gd name="T2" fmla="*/ 2147483647 w 17"/>
              <a:gd name="T3" fmla="*/ 2147483647 h 16"/>
              <a:gd name="T4" fmla="*/ 2147483647 w 17"/>
              <a:gd name="T5" fmla="*/ 0 h 16"/>
              <a:gd name="T6" fmla="*/ 2147483647 w 17"/>
              <a:gd name="T7" fmla="*/ 2147483647 h 16"/>
              <a:gd name="T8" fmla="*/ 2147483647 w 17"/>
              <a:gd name="T9" fmla="*/ 2147483647 h 16"/>
              <a:gd name="T10" fmla="*/ 2147483647 w 17"/>
              <a:gd name="T11" fmla="*/ 2147483647 h 16"/>
              <a:gd name="T12" fmla="*/ 2147483647 w 17"/>
              <a:gd name="T13" fmla="*/ 2147483647 h 16"/>
              <a:gd name="T14" fmla="*/ 2147483647 w 17"/>
              <a:gd name="T15" fmla="*/ 2147483647 h 16"/>
              <a:gd name="T16" fmla="*/ 2147483647 w 17"/>
              <a:gd name="T17" fmla="*/ 2147483647 h 16"/>
              <a:gd name="T18" fmla="*/ 2147483647 w 17"/>
              <a:gd name="T19" fmla="*/ 2147483647 h 16"/>
              <a:gd name="T20" fmla="*/ 0 w 17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6"/>
              <a:gd name="T35" fmla="*/ 17 w 17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6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7" y="6"/>
                </a:lnTo>
                <a:lnTo>
                  <a:pt x="12" y="8"/>
                </a:lnTo>
                <a:lnTo>
                  <a:pt x="14" y="16"/>
                </a:lnTo>
                <a:lnTo>
                  <a:pt x="10" y="12"/>
                </a:lnTo>
                <a:lnTo>
                  <a:pt x="2" y="16"/>
                </a:lnTo>
                <a:lnTo>
                  <a:pt x="4" y="8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7" name="Freeform 19"/>
          <p:cNvSpPr>
            <a:spLocks/>
          </p:cNvSpPr>
          <p:nvPr/>
        </p:nvSpPr>
        <p:spPr bwMode="auto">
          <a:xfrm>
            <a:off x="5719763" y="3265488"/>
            <a:ext cx="12700" cy="12700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8"/>
                </a:lnTo>
                <a:lnTo>
                  <a:pt x="14" y="16"/>
                </a:lnTo>
                <a:lnTo>
                  <a:pt x="10" y="12"/>
                </a:lnTo>
                <a:lnTo>
                  <a:pt x="2" y="16"/>
                </a:lnTo>
                <a:lnTo>
                  <a:pt x="4" y="8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8" name="Freeform 20"/>
          <p:cNvSpPr>
            <a:spLocks/>
          </p:cNvSpPr>
          <p:nvPr/>
        </p:nvSpPr>
        <p:spPr bwMode="auto">
          <a:xfrm>
            <a:off x="5599113" y="3278188"/>
            <a:ext cx="15875" cy="12700"/>
          </a:xfrm>
          <a:custGeom>
            <a:avLst/>
            <a:gdLst>
              <a:gd name="T0" fmla="*/ 0 w 19"/>
              <a:gd name="T1" fmla="*/ 2147483647 h 16"/>
              <a:gd name="T2" fmla="*/ 2147483647 w 19"/>
              <a:gd name="T3" fmla="*/ 2147483647 h 16"/>
              <a:gd name="T4" fmla="*/ 2147483647 w 19"/>
              <a:gd name="T5" fmla="*/ 0 h 16"/>
              <a:gd name="T6" fmla="*/ 2147483647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2147483647 h 16"/>
              <a:gd name="T12" fmla="*/ 2147483647 w 19"/>
              <a:gd name="T13" fmla="*/ 2147483647 h 16"/>
              <a:gd name="T14" fmla="*/ 2147483647 w 19"/>
              <a:gd name="T15" fmla="*/ 2147483647 h 16"/>
              <a:gd name="T16" fmla="*/ 2147483647 w 19"/>
              <a:gd name="T17" fmla="*/ 2147483647 h 16"/>
              <a:gd name="T18" fmla="*/ 2147483647 w 19"/>
              <a:gd name="T19" fmla="*/ 2147483647 h 16"/>
              <a:gd name="T20" fmla="*/ 0 w 19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6"/>
              <a:gd name="T35" fmla="*/ 19 w 19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6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19" y="6"/>
                </a:lnTo>
                <a:lnTo>
                  <a:pt x="14" y="10"/>
                </a:lnTo>
                <a:lnTo>
                  <a:pt x="16" y="16"/>
                </a:lnTo>
                <a:lnTo>
                  <a:pt x="12" y="12"/>
                </a:lnTo>
                <a:lnTo>
                  <a:pt x="4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Freeform 21"/>
          <p:cNvSpPr>
            <a:spLocks/>
          </p:cNvSpPr>
          <p:nvPr/>
        </p:nvSpPr>
        <p:spPr bwMode="auto">
          <a:xfrm>
            <a:off x="5651500" y="3278188"/>
            <a:ext cx="15875" cy="12700"/>
          </a:xfrm>
          <a:custGeom>
            <a:avLst/>
            <a:gdLst>
              <a:gd name="T0" fmla="*/ 0 w 19"/>
              <a:gd name="T1" fmla="*/ 2147483647 h 16"/>
              <a:gd name="T2" fmla="*/ 2147483647 w 19"/>
              <a:gd name="T3" fmla="*/ 2147483647 h 16"/>
              <a:gd name="T4" fmla="*/ 2147483647 w 19"/>
              <a:gd name="T5" fmla="*/ 0 h 16"/>
              <a:gd name="T6" fmla="*/ 2147483647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2147483647 h 16"/>
              <a:gd name="T12" fmla="*/ 2147483647 w 19"/>
              <a:gd name="T13" fmla="*/ 2147483647 h 16"/>
              <a:gd name="T14" fmla="*/ 2147483647 w 19"/>
              <a:gd name="T15" fmla="*/ 2147483647 h 16"/>
              <a:gd name="T16" fmla="*/ 2147483647 w 19"/>
              <a:gd name="T17" fmla="*/ 2147483647 h 16"/>
              <a:gd name="T18" fmla="*/ 2147483647 w 19"/>
              <a:gd name="T19" fmla="*/ 2147483647 h 16"/>
              <a:gd name="T20" fmla="*/ 0 w 19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6"/>
              <a:gd name="T35" fmla="*/ 19 w 19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6">
                <a:moveTo>
                  <a:pt x="0" y="6"/>
                </a:moveTo>
                <a:lnTo>
                  <a:pt x="8" y="6"/>
                </a:lnTo>
                <a:lnTo>
                  <a:pt x="11" y="0"/>
                </a:lnTo>
                <a:lnTo>
                  <a:pt x="13" y="6"/>
                </a:lnTo>
                <a:lnTo>
                  <a:pt x="19" y="6"/>
                </a:lnTo>
                <a:lnTo>
                  <a:pt x="15" y="10"/>
                </a:lnTo>
                <a:lnTo>
                  <a:pt x="15" y="16"/>
                </a:lnTo>
                <a:lnTo>
                  <a:pt x="11" y="12"/>
                </a:lnTo>
                <a:lnTo>
                  <a:pt x="4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0" name="Freeform 22"/>
          <p:cNvSpPr>
            <a:spLocks/>
          </p:cNvSpPr>
          <p:nvPr/>
        </p:nvSpPr>
        <p:spPr bwMode="auto">
          <a:xfrm>
            <a:off x="5626100" y="3278188"/>
            <a:ext cx="14288" cy="12700"/>
          </a:xfrm>
          <a:custGeom>
            <a:avLst/>
            <a:gdLst>
              <a:gd name="T0" fmla="*/ 0 w 20"/>
              <a:gd name="T1" fmla="*/ 2147483647 h 16"/>
              <a:gd name="T2" fmla="*/ 2147483647 w 20"/>
              <a:gd name="T3" fmla="*/ 2147483647 h 16"/>
              <a:gd name="T4" fmla="*/ 2147483647 w 20"/>
              <a:gd name="T5" fmla="*/ 0 h 16"/>
              <a:gd name="T6" fmla="*/ 2147483647 w 20"/>
              <a:gd name="T7" fmla="*/ 2147483647 h 16"/>
              <a:gd name="T8" fmla="*/ 2147483647 w 20"/>
              <a:gd name="T9" fmla="*/ 2147483647 h 16"/>
              <a:gd name="T10" fmla="*/ 2147483647 w 20"/>
              <a:gd name="T11" fmla="*/ 2147483647 h 16"/>
              <a:gd name="T12" fmla="*/ 2147483647 w 20"/>
              <a:gd name="T13" fmla="*/ 2147483647 h 16"/>
              <a:gd name="T14" fmla="*/ 2147483647 w 20"/>
              <a:gd name="T15" fmla="*/ 2147483647 h 16"/>
              <a:gd name="T16" fmla="*/ 2147483647 w 20"/>
              <a:gd name="T17" fmla="*/ 2147483647 h 16"/>
              <a:gd name="T18" fmla="*/ 2147483647 w 20"/>
              <a:gd name="T19" fmla="*/ 2147483647 h 16"/>
              <a:gd name="T20" fmla="*/ 0 w 20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6"/>
              <a:gd name="T35" fmla="*/ 20 w 20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6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20" y="6"/>
                </a:lnTo>
                <a:lnTo>
                  <a:pt x="14" y="10"/>
                </a:lnTo>
                <a:lnTo>
                  <a:pt x="16" y="16"/>
                </a:lnTo>
                <a:lnTo>
                  <a:pt x="12" y="12"/>
                </a:lnTo>
                <a:lnTo>
                  <a:pt x="4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1" name="Freeform 23"/>
          <p:cNvSpPr>
            <a:spLocks/>
          </p:cNvSpPr>
          <p:nvPr/>
        </p:nvSpPr>
        <p:spPr bwMode="auto">
          <a:xfrm>
            <a:off x="5678488" y="3278188"/>
            <a:ext cx="15875" cy="12700"/>
          </a:xfrm>
          <a:custGeom>
            <a:avLst/>
            <a:gdLst>
              <a:gd name="T0" fmla="*/ 0 w 20"/>
              <a:gd name="T1" fmla="*/ 2147483647 h 16"/>
              <a:gd name="T2" fmla="*/ 2147483647 w 20"/>
              <a:gd name="T3" fmla="*/ 2147483647 h 16"/>
              <a:gd name="T4" fmla="*/ 2147483647 w 20"/>
              <a:gd name="T5" fmla="*/ 0 h 16"/>
              <a:gd name="T6" fmla="*/ 2147483647 w 20"/>
              <a:gd name="T7" fmla="*/ 2147483647 h 16"/>
              <a:gd name="T8" fmla="*/ 2147483647 w 20"/>
              <a:gd name="T9" fmla="*/ 2147483647 h 16"/>
              <a:gd name="T10" fmla="*/ 2147483647 w 20"/>
              <a:gd name="T11" fmla="*/ 2147483647 h 16"/>
              <a:gd name="T12" fmla="*/ 2147483647 w 20"/>
              <a:gd name="T13" fmla="*/ 2147483647 h 16"/>
              <a:gd name="T14" fmla="*/ 2147483647 w 20"/>
              <a:gd name="T15" fmla="*/ 2147483647 h 16"/>
              <a:gd name="T16" fmla="*/ 2147483647 w 20"/>
              <a:gd name="T17" fmla="*/ 2147483647 h 16"/>
              <a:gd name="T18" fmla="*/ 2147483647 w 20"/>
              <a:gd name="T19" fmla="*/ 2147483647 h 16"/>
              <a:gd name="T20" fmla="*/ 0 w 20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6"/>
              <a:gd name="T35" fmla="*/ 20 w 20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6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20" y="6"/>
                </a:lnTo>
                <a:lnTo>
                  <a:pt x="16" y="10"/>
                </a:lnTo>
                <a:lnTo>
                  <a:pt x="16" y="16"/>
                </a:lnTo>
                <a:lnTo>
                  <a:pt x="12" y="12"/>
                </a:lnTo>
                <a:lnTo>
                  <a:pt x="2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2" name="Freeform 24"/>
          <p:cNvSpPr>
            <a:spLocks/>
          </p:cNvSpPr>
          <p:nvPr/>
        </p:nvSpPr>
        <p:spPr bwMode="auto">
          <a:xfrm>
            <a:off x="5705475" y="3278188"/>
            <a:ext cx="15875" cy="12700"/>
          </a:xfrm>
          <a:custGeom>
            <a:avLst/>
            <a:gdLst>
              <a:gd name="T0" fmla="*/ 0 w 19"/>
              <a:gd name="T1" fmla="*/ 2147483647 h 16"/>
              <a:gd name="T2" fmla="*/ 2147483647 w 19"/>
              <a:gd name="T3" fmla="*/ 2147483647 h 16"/>
              <a:gd name="T4" fmla="*/ 2147483647 w 19"/>
              <a:gd name="T5" fmla="*/ 0 h 16"/>
              <a:gd name="T6" fmla="*/ 2147483647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2147483647 h 16"/>
              <a:gd name="T12" fmla="*/ 2147483647 w 19"/>
              <a:gd name="T13" fmla="*/ 2147483647 h 16"/>
              <a:gd name="T14" fmla="*/ 2147483647 w 19"/>
              <a:gd name="T15" fmla="*/ 2147483647 h 16"/>
              <a:gd name="T16" fmla="*/ 2147483647 w 19"/>
              <a:gd name="T17" fmla="*/ 2147483647 h 16"/>
              <a:gd name="T18" fmla="*/ 2147483647 w 19"/>
              <a:gd name="T19" fmla="*/ 2147483647 h 16"/>
              <a:gd name="T20" fmla="*/ 0 w 19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6"/>
              <a:gd name="T35" fmla="*/ 19 w 19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6">
                <a:moveTo>
                  <a:pt x="0" y="6"/>
                </a:moveTo>
                <a:lnTo>
                  <a:pt x="7" y="6"/>
                </a:lnTo>
                <a:lnTo>
                  <a:pt x="11" y="0"/>
                </a:lnTo>
                <a:lnTo>
                  <a:pt x="13" y="6"/>
                </a:lnTo>
                <a:lnTo>
                  <a:pt x="19" y="6"/>
                </a:lnTo>
                <a:lnTo>
                  <a:pt x="15" y="10"/>
                </a:lnTo>
                <a:lnTo>
                  <a:pt x="15" y="16"/>
                </a:lnTo>
                <a:lnTo>
                  <a:pt x="11" y="12"/>
                </a:lnTo>
                <a:lnTo>
                  <a:pt x="1" y="16"/>
                </a:lnTo>
                <a:lnTo>
                  <a:pt x="5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3" name="Freeform 25"/>
          <p:cNvSpPr>
            <a:spLocks/>
          </p:cNvSpPr>
          <p:nvPr/>
        </p:nvSpPr>
        <p:spPr bwMode="auto">
          <a:xfrm>
            <a:off x="5586413" y="3290888"/>
            <a:ext cx="14287" cy="12700"/>
          </a:xfrm>
          <a:custGeom>
            <a:avLst/>
            <a:gdLst>
              <a:gd name="T0" fmla="*/ 0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0 h 15"/>
              <a:gd name="T6" fmla="*/ 2147483647 w 18"/>
              <a:gd name="T7" fmla="*/ 2147483647 h 15"/>
              <a:gd name="T8" fmla="*/ 2147483647 w 18"/>
              <a:gd name="T9" fmla="*/ 2147483647 h 15"/>
              <a:gd name="T10" fmla="*/ 2147483647 w 18"/>
              <a:gd name="T11" fmla="*/ 2147483647 h 15"/>
              <a:gd name="T12" fmla="*/ 2147483647 w 18"/>
              <a:gd name="T13" fmla="*/ 2147483647 h 15"/>
              <a:gd name="T14" fmla="*/ 2147483647 w 18"/>
              <a:gd name="T15" fmla="*/ 2147483647 h 15"/>
              <a:gd name="T16" fmla="*/ 2147483647 w 18"/>
              <a:gd name="T17" fmla="*/ 2147483647 h 15"/>
              <a:gd name="T18" fmla="*/ 2147483647 w 18"/>
              <a:gd name="T19" fmla="*/ 2147483647 h 15"/>
              <a:gd name="T20" fmla="*/ 0 w 18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5"/>
              <a:gd name="T35" fmla="*/ 18 w 18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5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2" y="10"/>
                </a:lnTo>
                <a:lnTo>
                  <a:pt x="14" y="15"/>
                </a:lnTo>
                <a:lnTo>
                  <a:pt x="10" y="11"/>
                </a:lnTo>
                <a:lnTo>
                  <a:pt x="2" y="15"/>
                </a:lnTo>
                <a:lnTo>
                  <a:pt x="4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4" name="Freeform 26"/>
          <p:cNvSpPr>
            <a:spLocks/>
          </p:cNvSpPr>
          <p:nvPr/>
        </p:nvSpPr>
        <p:spPr bwMode="auto">
          <a:xfrm>
            <a:off x="5613400" y="3290888"/>
            <a:ext cx="14288" cy="12700"/>
          </a:xfrm>
          <a:custGeom>
            <a:avLst/>
            <a:gdLst>
              <a:gd name="T0" fmla="*/ 0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0 h 15"/>
              <a:gd name="T6" fmla="*/ 2147483647 w 18"/>
              <a:gd name="T7" fmla="*/ 2147483647 h 15"/>
              <a:gd name="T8" fmla="*/ 2147483647 w 18"/>
              <a:gd name="T9" fmla="*/ 2147483647 h 15"/>
              <a:gd name="T10" fmla="*/ 2147483647 w 18"/>
              <a:gd name="T11" fmla="*/ 2147483647 h 15"/>
              <a:gd name="T12" fmla="*/ 2147483647 w 18"/>
              <a:gd name="T13" fmla="*/ 2147483647 h 15"/>
              <a:gd name="T14" fmla="*/ 2147483647 w 18"/>
              <a:gd name="T15" fmla="*/ 2147483647 h 15"/>
              <a:gd name="T16" fmla="*/ 2147483647 w 18"/>
              <a:gd name="T17" fmla="*/ 2147483647 h 15"/>
              <a:gd name="T18" fmla="*/ 2147483647 w 18"/>
              <a:gd name="T19" fmla="*/ 2147483647 h 15"/>
              <a:gd name="T20" fmla="*/ 0 w 18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5"/>
              <a:gd name="T35" fmla="*/ 18 w 18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5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10"/>
                </a:lnTo>
                <a:lnTo>
                  <a:pt x="14" y="15"/>
                </a:lnTo>
                <a:lnTo>
                  <a:pt x="10" y="11"/>
                </a:lnTo>
                <a:lnTo>
                  <a:pt x="2" y="15"/>
                </a:lnTo>
                <a:lnTo>
                  <a:pt x="4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5" name="Freeform 27"/>
          <p:cNvSpPr>
            <a:spLocks/>
          </p:cNvSpPr>
          <p:nvPr/>
        </p:nvSpPr>
        <p:spPr bwMode="auto">
          <a:xfrm>
            <a:off x="5638800" y="3290888"/>
            <a:ext cx="14288" cy="12700"/>
          </a:xfrm>
          <a:custGeom>
            <a:avLst/>
            <a:gdLst>
              <a:gd name="T0" fmla="*/ 0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0 h 15"/>
              <a:gd name="T6" fmla="*/ 2147483647 w 18"/>
              <a:gd name="T7" fmla="*/ 2147483647 h 15"/>
              <a:gd name="T8" fmla="*/ 2147483647 w 18"/>
              <a:gd name="T9" fmla="*/ 2147483647 h 15"/>
              <a:gd name="T10" fmla="*/ 2147483647 w 18"/>
              <a:gd name="T11" fmla="*/ 2147483647 h 15"/>
              <a:gd name="T12" fmla="*/ 2147483647 w 18"/>
              <a:gd name="T13" fmla="*/ 2147483647 h 15"/>
              <a:gd name="T14" fmla="*/ 2147483647 w 18"/>
              <a:gd name="T15" fmla="*/ 2147483647 h 15"/>
              <a:gd name="T16" fmla="*/ 2147483647 w 18"/>
              <a:gd name="T17" fmla="*/ 2147483647 h 15"/>
              <a:gd name="T18" fmla="*/ 2147483647 w 18"/>
              <a:gd name="T19" fmla="*/ 2147483647 h 15"/>
              <a:gd name="T20" fmla="*/ 0 w 18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5"/>
              <a:gd name="T35" fmla="*/ 18 w 18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5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2" y="10"/>
                </a:lnTo>
                <a:lnTo>
                  <a:pt x="14" y="15"/>
                </a:lnTo>
                <a:lnTo>
                  <a:pt x="10" y="11"/>
                </a:lnTo>
                <a:lnTo>
                  <a:pt x="2" y="15"/>
                </a:lnTo>
                <a:lnTo>
                  <a:pt x="4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6" name="Freeform 28"/>
          <p:cNvSpPr>
            <a:spLocks/>
          </p:cNvSpPr>
          <p:nvPr/>
        </p:nvSpPr>
        <p:spPr bwMode="auto">
          <a:xfrm>
            <a:off x="5665788" y="3290888"/>
            <a:ext cx="14287" cy="12700"/>
          </a:xfrm>
          <a:custGeom>
            <a:avLst/>
            <a:gdLst>
              <a:gd name="T0" fmla="*/ 0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0 h 15"/>
              <a:gd name="T6" fmla="*/ 2147483647 w 18"/>
              <a:gd name="T7" fmla="*/ 2147483647 h 15"/>
              <a:gd name="T8" fmla="*/ 2147483647 w 18"/>
              <a:gd name="T9" fmla="*/ 2147483647 h 15"/>
              <a:gd name="T10" fmla="*/ 2147483647 w 18"/>
              <a:gd name="T11" fmla="*/ 2147483647 h 15"/>
              <a:gd name="T12" fmla="*/ 2147483647 w 18"/>
              <a:gd name="T13" fmla="*/ 2147483647 h 15"/>
              <a:gd name="T14" fmla="*/ 2147483647 w 18"/>
              <a:gd name="T15" fmla="*/ 2147483647 h 15"/>
              <a:gd name="T16" fmla="*/ 2147483647 w 18"/>
              <a:gd name="T17" fmla="*/ 2147483647 h 15"/>
              <a:gd name="T18" fmla="*/ 2147483647 w 18"/>
              <a:gd name="T19" fmla="*/ 2147483647 h 15"/>
              <a:gd name="T20" fmla="*/ 0 w 18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5"/>
              <a:gd name="T35" fmla="*/ 18 w 18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5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10"/>
                </a:lnTo>
                <a:lnTo>
                  <a:pt x="14" y="15"/>
                </a:lnTo>
                <a:lnTo>
                  <a:pt x="10" y="11"/>
                </a:lnTo>
                <a:lnTo>
                  <a:pt x="2" y="15"/>
                </a:lnTo>
                <a:lnTo>
                  <a:pt x="4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7" name="Freeform 29"/>
          <p:cNvSpPr>
            <a:spLocks/>
          </p:cNvSpPr>
          <p:nvPr/>
        </p:nvSpPr>
        <p:spPr bwMode="auto">
          <a:xfrm>
            <a:off x="5692775" y="3290888"/>
            <a:ext cx="14288" cy="12700"/>
          </a:xfrm>
          <a:custGeom>
            <a:avLst/>
            <a:gdLst>
              <a:gd name="T0" fmla="*/ 0 w 17"/>
              <a:gd name="T1" fmla="*/ 2147483647 h 15"/>
              <a:gd name="T2" fmla="*/ 2147483647 w 17"/>
              <a:gd name="T3" fmla="*/ 2147483647 h 15"/>
              <a:gd name="T4" fmla="*/ 2147483647 w 17"/>
              <a:gd name="T5" fmla="*/ 0 h 15"/>
              <a:gd name="T6" fmla="*/ 2147483647 w 17"/>
              <a:gd name="T7" fmla="*/ 2147483647 h 15"/>
              <a:gd name="T8" fmla="*/ 2147483647 w 17"/>
              <a:gd name="T9" fmla="*/ 2147483647 h 15"/>
              <a:gd name="T10" fmla="*/ 2147483647 w 17"/>
              <a:gd name="T11" fmla="*/ 2147483647 h 15"/>
              <a:gd name="T12" fmla="*/ 2147483647 w 17"/>
              <a:gd name="T13" fmla="*/ 2147483647 h 15"/>
              <a:gd name="T14" fmla="*/ 2147483647 w 17"/>
              <a:gd name="T15" fmla="*/ 2147483647 h 15"/>
              <a:gd name="T16" fmla="*/ 2147483647 w 17"/>
              <a:gd name="T17" fmla="*/ 2147483647 h 15"/>
              <a:gd name="T18" fmla="*/ 2147483647 w 17"/>
              <a:gd name="T19" fmla="*/ 2147483647 h 15"/>
              <a:gd name="T20" fmla="*/ 0 w 17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5"/>
              <a:gd name="T35" fmla="*/ 17 w 17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5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7" y="6"/>
                </a:lnTo>
                <a:lnTo>
                  <a:pt x="12" y="10"/>
                </a:lnTo>
                <a:lnTo>
                  <a:pt x="14" y="15"/>
                </a:lnTo>
                <a:lnTo>
                  <a:pt x="10" y="11"/>
                </a:lnTo>
                <a:lnTo>
                  <a:pt x="2" y="15"/>
                </a:lnTo>
                <a:lnTo>
                  <a:pt x="4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8" name="Freeform 30"/>
          <p:cNvSpPr>
            <a:spLocks/>
          </p:cNvSpPr>
          <p:nvPr/>
        </p:nvSpPr>
        <p:spPr bwMode="auto">
          <a:xfrm>
            <a:off x="5719763" y="3290888"/>
            <a:ext cx="12700" cy="12700"/>
          </a:xfrm>
          <a:custGeom>
            <a:avLst/>
            <a:gdLst>
              <a:gd name="T0" fmla="*/ 0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0 h 15"/>
              <a:gd name="T6" fmla="*/ 2147483647 w 18"/>
              <a:gd name="T7" fmla="*/ 2147483647 h 15"/>
              <a:gd name="T8" fmla="*/ 2147483647 w 18"/>
              <a:gd name="T9" fmla="*/ 2147483647 h 15"/>
              <a:gd name="T10" fmla="*/ 2147483647 w 18"/>
              <a:gd name="T11" fmla="*/ 2147483647 h 15"/>
              <a:gd name="T12" fmla="*/ 2147483647 w 18"/>
              <a:gd name="T13" fmla="*/ 2147483647 h 15"/>
              <a:gd name="T14" fmla="*/ 2147483647 w 18"/>
              <a:gd name="T15" fmla="*/ 2147483647 h 15"/>
              <a:gd name="T16" fmla="*/ 2147483647 w 18"/>
              <a:gd name="T17" fmla="*/ 2147483647 h 15"/>
              <a:gd name="T18" fmla="*/ 2147483647 w 18"/>
              <a:gd name="T19" fmla="*/ 2147483647 h 15"/>
              <a:gd name="T20" fmla="*/ 0 w 18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5"/>
              <a:gd name="T35" fmla="*/ 18 w 18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5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10"/>
                </a:lnTo>
                <a:lnTo>
                  <a:pt x="14" y="15"/>
                </a:lnTo>
                <a:lnTo>
                  <a:pt x="10" y="11"/>
                </a:lnTo>
                <a:lnTo>
                  <a:pt x="2" y="15"/>
                </a:lnTo>
                <a:lnTo>
                  <a:pt x="4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9" name="Freeform 31"/>
          <p:cNvSpPr>
            <a:spLocks/>
          </p:cNvSpPr>
          <p:nvPr/>
        </p:nvSpPr>
        <p:spPr bwMode="auto">
          <a:xfrm>
            <a:off x="5599113" y="3303588"/>
            <a:ext cx="15875" cy="12700"/>
          </a:xfrm>
          <a:custGeom>
            <a:avLst/>
            <a:gdLst>
              <a:gd name="T0" fmla="*/ 0 w 19"/>
              <a:gd name="T1" fmla="*/ 2147483647 h 16"/>
              <a:gd name="T2" fmla="*/ 2147483647 w 19"/>
              <a:gd name="T3" fmla="*/ 2147483647 h 16"/>
              <a:gd name="T4" fmla="*/ 2147483647 w 19"/>
              <a:gd name="T5" fmla="*/ 0 h 16"/>
              <a:gd name="T6" fmla="*/ 2147483647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2147483647 h 16"/>
              <a:gd name="T12" fmla="*/ 2147483647 w 19"/>
              <a:gd name="T13" fmla="*/ 2147483647 h 16"/>
              <a:gd name="T14" fmla="*/ 2147483647 w 19"/>
              <a:gd name="T15" fmla="*/ 2147483647 h 16"/>
              <a:gd name="T16" fmla="*/ 2147483647 w 19"/>
              <a:gd name="T17" fmla="*/ 2147483647 h 16"/>
              <a:gd name="T18" fmla="*/ 2147483647 w 19"/>
              <a:gd name="T19" fmla="*/ 2147483647 h 16"/>
              <a:gd name="T20" fmla="*/ 0 w 19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6"/>
              <a:gd name="T35" fmla="*/ 19 w 19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6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19" y="6"/>
                </a:lnTo>
                <a:lnTo>
                  <a:pt x="14" y="10"/>
                </a:lnTo>
                <a:lnTo>
                  <a:pt x="16" y="16"/>
                </a:lnTo>
                <a:lnTo>
                  <a:pt x="12" y="10"/>
                </a:lnTo>
                <a:lnTo>
                  <a:pt x="4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0" name="Freeform 32"/>
          <p:cNvSpPr>
            <a:spLocks/>
          </p:cNvSpPr>
          <p:nvPr/>
        </p:nvSpPr>
        <p:spPr bwMode="auto">
          <a:xfrm>
            <a:off x="5651500" y="3303588"/>
            <a:ext cx="15875" cy="12700"/>
          </a:xfrm>
          <a:custGeom>
            <a:avLst/>
            <a:gdLst>
              <a:gd name="T0" fmla="*/ 0 w 19"/>
              <a:gd name="T1" fmla="*/ 2147483647 h 16"/>
              <a:gd name="T2" fmla="*/ 2147483647 w 19"/>
              <a:gd name="T3" fmla="*/ 2147483647 h 16"/>
              <a:gd name="T4" fmla="*/ 2147483647 w 19"/>
              <a:gd name="T5" fmla="*/ 0 h 16"/>
              <a:gd name="T6" fmla="*/ 2147483647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2147483647 h 16"/>
              <a:gd name="T12" fmla="*/ 2147483647 w 19"/>
              <a:gd name="T13" fmla="*/ 2147483647 h 16"/>
              <a:gd name="T14" fmla="*/ 2147483647 w 19"/>
              <a:gd name="T15" fmla="*/ 2147483647 h 16"/>
              <a:gd name="T16" fmla="*/ 2147483647 w 19"/>
              <a:gd name="T17" fmla="*/ 2147483647 h 16"/>
              <a:gd name="T18" fmla="*/ 2147483647 w 19"/>
              <a:gd name="T19" fmla="*/ 2147483647 h 16"/>
              <a:gd name="T20" fmla="*/ 0 w 19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6"/>
              <a:gd name="T35" fmla="*/ 19 w 19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6">
                <a:moveTo>
                  <a:pt x="0" y="6"/>
                </a:moveTo>
                <a:lnTo>
                  <a:pt x="8" y="6"/>
                </a:lnTo>
                <a:lnTo>
                  <a:pt x="11" y="0"/>
                </a:lnTo>
                <a:lnTo>
                  <a:pt x="13" y="6"/>
                </a:lnTo>
                <a:lnTo>
                  <a:pt x="19" y="6"/>
                </a:lnTo>
                <a:lnTo>
                  <a:pt x="15" y="10"/>
                </a:lnTo>
                <a:lnTo>
                  <a:pt x="15" y="16"/>
                </a:lnTo>
                <a:lnTo>
                  <a:pt x="11" y="10"/>
                </a:lnTo>
                <a:lnTo>
                  <a:pt x="4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1" name="Freeform 33"/>
          <p:cNvSpPr>
            <a:spLocks/>
          </p:cNvSpPr>
          <p:nvPr/>
        </p:nvSpPr>
        <p:spPr bwMode="auto">
          <a:xfrm>
            <a:off x="5626100" y="3303588"/>
            <a:ext cx="14288" cy="12700"/>
          </a:xfrm>
          <a:custGeom>
            <a:avLst/>
            <a:gdLst>
              <a:gd name="T0" fmla="*/ 0 w 20"/>
              <a:gd name="T1" fmla="*/ 2147483647 h 16"/>
              <a:gd name="T2" fmla="*/ 2147483647 w 20"/>
              <a:gd name="T3" fmla="*/ 2147483647 h 16"/>
              <a:gd name="T4" fmla="*/ 2147483647 w 20"/>
              <a:gd name="T5" fmla="*/ 0 h 16"/>
              <a:gd name="T6" fmla="*/ 2147483647 w 20"/>
              <a:gd name="T7" fmla="*/ 2147483647 h 16"/>
              <a:gd name="T8" fmla="*/ 2147483647 w 20"/>
              <a:gd name="T9" fmla="*/ 2147483647 h 16"/>
              <a:gd name="T10" fmla="*/ 2147483647 w 20"/>
              <a:gd name="T11" fmla="*/ 2147483647 h 16"/>
              <a:gd name="T12" fmla="*/ 2147483647 w 20"/>
              <a:gd name="T13" fmla="*/ 2147483647 h 16"/>
              <a:gd name="T14" fmla="*/ 2147483647 w 20"/>
              <a:gd name="T15" fmla="*/ 2147483647 h 16"/>
              <a:gd name="T16" fmla="*/ 2147483647 w 20"/>
              <a:gd name="T17" fmla="*/ 2147483647 h 16"/>
              <a:gd name="T18" fmla="*/ 2147483647 w 20"/>
              <a:gd name="T19" fmla="*/ 2147483647 h 16"/>
              <a:gd name="T20" fmla="*/ 0 w 20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6"/>
              <a:gd name="T35" fmla="*/ 20 w 20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6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20" y="6"/>
                </a:lnTo>
                <a:lnTo>
                  <a:pt x="14" y="10"/>
                </a:lnTo>
                <a:lnTo>
                  <a:pt x="16" y="16"/>
                </a:lnTo>
                <a:lnTo>
                  <a:pt x="12" y="10"/>
                </a:lnTo>
                <a:lnTo>
                  <a:pt x="4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2" name="Freeform 34"/>
          <p:cNvSpPr>
            <a:spLocks/>
          </p:cNvSpPr>
          <p:nvPr/>
        </p:nvSpPr>
        <p:spPr bwMode="auto">
          <a:xfrm>
            <a:off x="5678488" y="3303588"/>
            <a:ext cx="15875" cy="12700"/>
          </a:xfrm>
          <a:custGeom>
            <a:avLst/>
            <a:gdLst>
              <a:gd name="T0" fmla="*/ 0 w 20"/>
              <a:gd name="T1" fmla="*/ 2147483647 h 16"/>
              <a:gd name="T2" fmla="*/ 2147483647 w 20"/>
              <a:gd name="T3" fmla="*/ 2147483647 h 16"/>
              <a:gd name="T4" fmla="*/ 2147483647 w 20"/>
              <a:gd name="T5" fmla="*/ 0 h 16"/>
              <a:gd name="T6" fmla="*/ 2147483647 w 20"/>
              <a:gd name="T7" fmla="*/ 2147483647 h 16"/>
              <a:gd name="T8" fmla="*/ 2147483647 w 20"/>
              <a:gd name="T9" fmla="*/ 2147483647 h 16"/>
              <a:gd name="T10" fmla="*/ 2147483647 w 20"/>
              <a:gd name="T11" fmla="*/ 2147483647 h 16"/>
              <a:gd name="T12" fmla="*/ 2147483647 w 20"/>
              <a:gd name="T13" fmla="*/ 2147483647 h 16"/>
              <a:gd name="T14" fmla="*/ 2147483647 w 20"/>
              <a:gd name="T15" fmla="*/ 2147483647 h 16"/>
              <a:gd name="T16" fmla="*/ 2147483647 w 20"/>
              <a:gd name="T17" fmla="*/ 2147483647 h 16"/>
              <a:gd name="T18" fmla="*/ 2147483647 w 20"/>
              <a:gd name="T19" fmla="*/ 2147483647 h 16"/>
              <a:gd name="T20" fmla="*/ 0 w 20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6"/>
              <a:gd name="T35" fmla="*/ 20 w 20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6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20" y="6"/>
                </a:lnTo>
                <a:lnTo>
                  <a:pt x="16" y="10"/>
                </a:lnTo>
                <a:lnTo>
                  <a:pt x="16" y="16"/>
                </a:lnTo>
                <a:lnTo>
                  <a:pt x="12" y="10"/>
                </a:lnTo>
                <a:lnTo>
                  <a:pt x="2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3" name="Freeform 35"/>
          <p:cNvSpPr>
            <a:spLocks/>
          </p:cNvSpPr>
          <p:nvPr/>
        </p:nvSpPr>
        <p:spPr bwMode="auto">
          <a:xfrm>
            <a:off x="5705475" y="3303588"/>
            <a:ext cx="15875" cy="12700"/>
          </a:xfrm>
          <a:custGeom>
            <a:avLst/>
            <a:gdLst>
              <a:gd name="T0" fmla="*/ 0 w 19"/>
              <a:gd name="T1" fmla="*/ 2147483647 h 16"/>
              <a:gd name="T2" fmla="*/ 2147483647 w 19"/>
              <a:gd name="T3" fmla="*/ 2147483647 h 16"/>
              <a:gd name="T4" fmla="*/ 2147483647 w 19"/>
              <a:gd name="T5" fmla="*/ 0 h 16"/>
              <a:gd name="T6" fmla="*/ 2147483647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2147483647 h 16"/>
              <a:gd name="T12" fmla="*/ 2147483647 w 19"/>
              <a:gd name="T13" fmla="*/ 2147483647 h 16"/>
              <a:gd name="T14" fmla="*/ 2147483647 w 19"/>
              <a:gd name="T15" fmla="*/ 2147483647 h 16"/>
              <a:gd name="T16" fmla="*/ 2147483647 w 19"/>
              <a:gd name="T17" fmla="*/ 2147483647 h 16"/>
              <a:gd name="T18" fmla="*/ 2147483647 w 19"/>
              <a:gd name="T19" fmla="*/ 2147483647 h 16"/>
              <a:gd name="T20" fmla="*/ 0 w 19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6"/>
              <a:gd name="T35" fmla="*/ 19 w 19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6">
                <a:moveTo>
                  <a:pt x="0" y="6"/>
                </a:moveTo>
                <a:lnTo>
                  <a:pt x="7" y="6"/>
                </a:lnTo>
                <a:lnTo>
                  <a:pt x="11" y="0"/>
                </a:lnTo>
                <a:lnTo>
                  <a:pt x="13" y="6"/>
                </a:lnTo>
                <a:lnTo>
                  <a:pt x="19" y="6"/>
                </a:lnTo>
                <a:lnTo>
                  <a:pt x="15" y="10"/>
                </a:lnTo>
                <a:lnTo>
                  <a:pt x="15" y="16"/>
                </a:lnTo>
                <a:lnTo>
                  <a:pt x="11" y="10"/>
                </a:lnTo>
                <a:lnTo>
                  <a:pt x="1" y="16"/>
                </a:lnTo>
                <a:lnTo>
                  <a:pt x="5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4" name="Freeform 36"/>
          <p:cNvSpPr>
            <a:spLocks/>
          </p:cNvSpPr>
          <p:nvPr/>
        </p:nvSpPr>
        <p:spPr bwMode="auto">
          <a:xfrm>
            <a:off x="5586413" y="3316288"/>
            <a:ext cx="14287" cy="11112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4"/>
                </a:moveTo>
                <a:lnTo>
                  <a:pt x="6" y="4"/>
                </a:lnTo>
                <a:lnTo>
                  <a:pt x="10" y="0"/>
                </a:lnTo>
                <a:lnTo>
                  <a:pt x="12" y="4"/>
                </a:lnTo>
                <a:lnTo>
                  <a:pt x="18" y="4"/>
                </a:lnTo>
                <a:lnTo>
                  <a:pt x="12" y="10"/>
                </a:lnTo>
                <a:lnTo>
                  <a:pt x="14" y="16"/>
                </a:lnTo>
                <a:lnTo>
                  <a:pt x="10" y="10"/>
                </a:lnTo>
                <a:lnTo>
                  <a:pt x="2" y="16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5" name="Freeform 37"/>
          <p:cNvSpPr>
            <a:spLocks/>
          </p:cNvSpPr>
          <p:nvPr/>
        </p:nvSpPr>
        <p:spPr bwMode="auto">
          <a:xfrm>
            <a:off x="5613400" y="3316288"/>
            <a:ext cx="14288" cy="11112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4"/>
                </a:moveTo>
                <a:lnTo>
                  <a:pt x="6" y="4"/>
                </a:lnTo>
                <a:lnTo>
                  <a:pt x="10" y="0"/>
                </a:lnTo>
                <a:lnTo>
                  <a:pt x="12" y="4"/>
                </a:lnTo>
                <a:lnTo>
                  <a:pt x="18" y="4"/>
                </a:lnTo>
                <a:lnTo>
                  <a:pt x="14" y="10"/>
                </a:lnTo>
                <a:lnTo>
                  <a:pt x="14" y="16"/>
                </a:lnTo>
                <a:lnTo>
                  <a:pt x="10" y="10"/>
                </a:lnTo>
                <a:lnTo>
                  <a:pt x="2" y="16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6" name="Freeform 38"/>
          <p:cNvSpPr>
            <a:spLocks/>
          </p:cNvSpPr>
          <p:nvPr/>
        </p:nvSpPr>
        <p:spPr bwMode="auto">
          <a:xfrm>
            <a:off x="5638800" y="3316288"/>
            <a:ext cx="14288" cy="11112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4"/>
                </a:moveTo>
                <a:lnTo>
                  <a:pt x="6" y="4"/>
                </a:lnTo>
                <a:lnTo>
                  <a:pt x="10" y="0"/>
                </a:lnTo>
                <a:lnTo>
                  <a:pt x="12" y="4"/>
                </a:lnTo>
                <a:lnTo>
                  <a:pt x="18" y="4"/>
                </a:lnTo>
                <a:lnTo>
                  <a:pt x="12" y="10"/>
                </a:lnTo>
                <a:lnTo>
                  <a:pt x="14" y="16"/>
                </a:lnTo>
                <a:lnTo>
                  <a:pt x="10" y="10"/>
                </a:lnTo>
                <a:lnTo>
                  <a:pt x="2" y="16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7" name="Freeform 39"/>
          <p:cNvSpPr>
            <a:spLocks/>
          </p:cNvSpPr>
          <p:nvPr/>
        </p:nvSpPr>
        <p:spPr bwMode="auto">
          <a:xfrm>
            <a:off x="5665788" y="3316288"/>
            <a:ext cx="14287" cy="11112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4"/>
                </a:moveTo>
                <a:lnTo>
                  <a:pt x="6" y="4"/>
                </a:lnTo>
                <a:lnTo>
                  <a:pt x="10" y="0"/>
                </a:lnTo>
                <a:lnTo>
                  <a:pt x="12" y="4"/>
                </a:lnTo>
                <a:lnTo>
                  <a:pt x="18" y="4"/>
                </a:lnTo>
                <a:lnTo>
                  <a:pt x="14" y="10"/>
                </a:lnTo>
                <a:lnTo>
                  <a:pt x="14" y="16"/>
                </a:lnTo>
                <a:lnTo>
                  <a:pt x="10" y="10"/>
                </a:lnTo>
                <a:lnTo>
                  <a:pt x="2" y="16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8" name="Freeform 40"/>
          <p:cNvSpPr>
            <a:spLocks/>
          </p:cNvSpPr>
          <p:nvPr/>
        </p:nvSpPr>
        <p:spPr bwMode="auto">
          <a:xfrm>
            <a:off x="5692775" y="3316288"/>
            <a:ext cx="14288" cy="11112"/>
          </a:xfrm>
          <a:custGeom>
            <a:avLst/>
            <a:gdLst>
              <a:gd name="T0" fmla="*/ 0 w 17"/>
              <a:gd name="T1" fmla="*/ 2147483647 h 16"/>
              <a:gd name="T2" fmla="*/ 2147483647 w 17"/>
              <a:gd name="T3" fmla="*/ 2147483647 h 16"/>
              <a:gd name="T4" fmla="*/ 2147483647 w 17"/>
              <a:gd name="T5" fmla="*/ 0 h 16"/>
              <a:gd name="T6" fmla="*/ 2147483647 w 17"/>
              <a:gd name="T7" fmla="*/ 2147483647 h 16"/>
              <a:gd name="T8" fmla="*/ 2147483647 w 17"/>
              <a:gd name="T9" fmla="*/ 2147483647 h 16"/>
              <a:gd name="T10" fmla="*/ 2147483647 w 17"/>
              <a:gd name="T11" fmla="*/ 2147483647 h 16"/>
              <a:gd name="T12" fmla="*/ 2147483647 w 17"/>
              <a:gd name="T13" fmla="*/ 2147483647 h 16"/>
              <a:gd name="T14" fmla="*/ 2147483647 w 17"/>
              <a:gd name="T15" fmla="*/ 2147483647 h 16"/>
              <a:gd name="T16" fmla="*/ 2147483647 w 17"/>
              <a:gd name="T17" fmla="*/ 2147483647 h 16"/>
              <a:gd name="T18" fmla="*/ 2147483647 w 17"/>
              <a:gd name="T19" fmla="*/ 2147483647 h 16"/>
              <a:gd name="T20" fmla="*/ 0 w 17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6"/>
              <a:gd name="T35" fmla="*/ 17 w 17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6">
                <a:moveTo>
                  <a:pt x="0" y="4"/>
                </a:moveTo>
                <a:lnTo>
                  <a:pt x="6" y="4"/>
                </a:lnTo>
                <a:lnTo>
                  <a:pt x="10" y="0"/>
                </a:lnTo>
                <a:lnTo>
                  <a:pt x="12" y="4"/>
                </a:lnTo>
                <a:lnTo>
                  <a:pt x="17" y="4"/>
                </a:lnTo>
                <a:lnTo>
                  <a:pt x="12" y="10"/>
                </a:lnTo>
                <a:lnTo>
                  <a:pt x="14" y="16"/>
                </a:lnTo>
                <a:lnTo>
                  <a:pt x="10" y="10"/>
                </a:lnTo>
                <a:lnTo>
                  <a:pt x="2" y="16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9" name="Freeform 41"/>
          <p:cNvSpPr>
            <a:spLocks/>
          </p:cNvSpPr>
          <p:nvPr/>
        </p:nvSpPr>
        <p:spPr bwMode="auto">
          <a:xfrm>
            <a:off x="5719763" y="3316288"/>
            <a:ext cx="12700" cy="11112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4"/>
                </a:moveTo>
                <a:lnTo>
                  <a:pt x="6" y="4"/>
                </a:lnTo>
                <a:lnTo>
                  <a:pt x="10" y="0"/>
                </a:lnTo>
                <a:lnTo>
                  <a:pt x="12" y="4"/>
                </a:lnTo>
                <a:lnTo>
                  <a:pt x="18" y="4"/>
                </a:lnTo>
                <a:lnTo>
                  <a:pt x="14" y="10"/>
                </a:lnTo>
                <a:lnTo>
                  <a:pt x="14" y="16"/>
                </a:lnTo>
                <a:lnTo>
                  <a:pt x="10" y="10"/>
                </a:lnTo>
                <a:lnTo>
                  <a:pt x="2" y="16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0" name="Freeform 42"/>
          <p:cNvSpPr>
            <a:spLocks/>
          </p:cNvSpPr>
          <p:nvPr/>
        </p:nvSpPr>
        <p:spPr bwMode="auto">
          <a:xfrm>
            <a:off x="5599113" y="3327400"/>
            <a:ext cx="15875" cy="12700"/>
          </a:xfrm>
          <a:custGeom>
            <a:avLst/>
            <a:gdLst>
              <a:gd name="T0" fmla="*/ 0 w 19"/>
              <a:gd name="T1" fmla="*/ 2147483647 h 16"/>
              <a:gd name="T2" fmla="*/ 2147483647 w 19"/>
              <a:gd name="T3" fmla="*/ 2147483647 h 16"/>
              <a:gd name="T4" fmla="*/ 2147483647 w 19"/>
              <a:gd name="T5" fmla="*/ 0 h 16"/>
              <a:gd name="T6" fmla="*/ 2147483647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2147483647 h 16"/>
              <a:gd name="T12" fmla="*/ 2147483647 w 19"/>
              <a:gd name="T13" fmla="*/ 2147483647 h 16"/>
              <a:gd name="T14" fmla="*/ 2147483647 w 19"/>
              <a:gd name="T15" fmla="*/ 2147483647 h 16"/>
              <a:gd name="T16" fmla="*/ 2147483647 w 19"/>
              <a:gd name="T17" fmla="*/ 2147483647 h 16"/>
              <a:gd name="T18" fmla="*/ 2147483647 w 19"/>
              <a:gd name="T19" fmla="*/ 2147483647 h 16"/>
              <a:gd name="T20" fmla="*/ 0 w 19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6"/>
              <a:gd name="T35" fmla="*/ 19 w 19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6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19" y="6"/>
                </a:lnTo>
                <a:lnTo>
                  <a:pt x="14" y="10"/>
                </a:lnTo>
                <a:lnTo>
                  <a:pt x="16" y="16"/>
                </a:lnTo>
                <a:lnTo>
                  <a:pt x="12" y="12"/>
                </a:lnTo>
                <a:lnTo>
                  <a:pt x="4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1" name="Freeform 43"/>
          <p:cNvSpPr>
            <a:spLocks/>
          </p:cNvSpPr>
          <p:nvPr/>
        </p:nvSpPr>
        <p:spPr bwMode="auto">
          <a:xfrm>
            <a:off x="5651500" y="3327400"/>
            <a:ext cx="15875" cy="12700"/>
          </a:xfrm>
          <a:custGeom>
            <a:avLst/>
            <a:gdLst>
              <a:gd name="T0" fmla="*/ 0 w 19"/>
              <a:gd name="T1" fmla="*/ 2147483647 h 16"/>
              <a:gd name="T2" fmla="*/ 2147483647 w 19"/>
              <a:gd name="T3" fmla="*/ 2147483647 h 16"/>
              <a:gd name="T4" fmla="*/ 2147483647 w 19"/>
              <a:gd name="T5" fmla="*/ 0 h 16"/>
              <a:gd name="T6" fmla="*/ 2147483647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2147483647 h 16"/>
              <a:gd name="T12" fmla="*/ 2147483647 w 19"/>
              <a:gd name="T13" fmla="*/ 2147483647 h 16"/>
              <a:gd name="T14" fmla="*/ 2147483647 w 19"/>
              <a:gd name="T15" fmla="*/ 2147483647 h 16"/>
              <a:gd name="T16" fmla="*/ 2147483647 w 19"/>
              <a:gd name="T17" fmla="*/ 2147483647 h 16"/>
              <a:gd name="T18" fmla="*/ 2147483647 w 19"/>
              <a:gd name="T19" fmla="*/ 2147483647 h 16"/>
              <a:gd name="T20" fmla="*/ 0 w 19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6"/>
              <a:gd name="T35" fmla="*/ 19 w 19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6">
                <a:moveTo>
                  <a:pt x="0" y="6"/>
                </a:moveTo>
                <a:lnTo>
                  <a:pt x="8" y="6"/>
                </a:lnTo>
                <a:lnTo>
                  <a:pt x="11" y="0"/>
                </a:lnTo>
                <a:lnTo>
                  <a:pt x="13" y="6"/>
                </a:lnTo>
                <a:lnTo>
                  <a:pt x="19" y="6"/>
                </a:lnTo>
                <a:lnTo>
                  <a:pt x="15" y="10"/>
                </a:lnTo>
                <a:lnTo>
                  <a:pt x="15" y="16"/>
                </a:lnTo>
                <a:lnTo>
                  <a:pt x="11" y="12"/>
                </a:lnTo>
                <a:lnTo>
                  <a:pt x="4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2" name="Freeform 44"/>
          <p:cNvSpPr>
            <a:spLocks/>
          </p:cNvSpPr>
          <p:nvPr/>
        </p:nvSpPr>
        <p:spPr bwMode="auto">
          <a:xfrm>
            <a:off x="5626100" y="3327400"/>
            <a:ext cx="14288" cy="12700"/>
          </a:xfrm>
          <a:custGeom>
            <a:avLst/>
            <a:gdLst>
              <a:gd name="T0" fmla="*/ 0 w 20"/>
              <a:gd name="T1" fmla="*/ 2147483647 h 16"/>
              <a:gd name="T2" fmla="*/ 2147483647 w 20"/>
              <a:gd name="T3" fmla="*/ 2147483647 h 16"/>
              <a:gd name="T4" fmla="*/ 2147483647 w 20"/>
              <a:gd name="T5" fmla="*/ 0 h 16"/>
              <a:gd name="T6" fmla="*/ 2147483647 w 20"/>
              <a:gd name="T7" fmla="*/ 2147483647 h 16"/>
              <a:gd name="T8" fmla="*/ 2147483647 w 20"/>
              <a:gd name="T9" fmla="*/ 2147483647 h 16"/>
              <a:gd name="T10" fmla="*/ 2147483647 w 20"/>
              <a:gd name="T11" fmla="*/ 2147483647 h 16"/>
              <a:gd name="T12" fmla="*/ 2147483647 w 20"/>
              <a:gd name="T13" fmla="*/ 2147483647 h 16"/>
              <a:gd name="T14" fmla="*/ 2147483647 w 20"/>
              <a:gd name="T15" fmla="*/ 2147483647 h 16"/>
              <a:gd name="T16" fmla="*/ 2147483647 w 20"/>
              <a:gd name="T17" fmla="*/ 2147483647 h 16"/>
              <a:gd name="T18" fmla="*/ 2147483647 w 20"/>
              <a:gd name="T19" fmla="*/ 2147483647 h 16"/>
              <a:gd name="T20" fmla="*/ 0 w 20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6"/>
              <a:gd name="T35" fmla="*/ 20 w 20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6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20" y="6"/>
                </a:lnTo>
                <a:lnTo>
                  <a:pt x="14" y="10"/>
                </a:lnTo>
                <a:lnTo>
                  <a:pt x="16" y="16"/>
                </a:lnTo>
                <a:lnTo>
                  <a:pt x="12" y="12"/>
                </a:lnTo>
                <a:lnTo>
                  <a:pt x="4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3" name="Freeform 45"/>
          <p:cNvSpPr>
            <a:spLocks/>
          </p:cNvSpPr>
          <p:nvPr/>
        </p:nvSpPr>
        <p:spPr bwMode="auto">
          <a:xfrm>
            <a:off x="5678488" y="3327400"/>
            <a:ext cx="15875" cy="12700"/>
          </a:xfrm>
          <a:custGeom>
            <a:avLst/>
            <a:gdLst>
              <a:gd name="T0" fmla="*/ 0 w 20"/>
              <a:gd name="T1" fmla="*/ 2147483647 h 16"/>
              <a:gd name="T2" fmla="*/ 2147483647 w 20"/>
              <a:gd name="T3" fmla="*/ 2147483647 h 16"/>
              <a:gd name="T4" fmla="*/ 2147483647 w 20"/>
              <a:gd name="T5" fmla="*/ 0 h 16"/>
              <a:gd name="T6" fmla="*/ 2147483647 w 20"/>
              <a:gd name="T7" fmla="*/ 2147483647 h 16"/>
              <a:gd name="T8" fmla="*/ 2147483647 w 20"/>
              <a:gd name="T9" fmla="*/ 2147483647 h 16"/>
              <a:gd name="T10" fmla="*/ 2147483647 w 20"/>
              <a:gd name="T11" fmla="*/ 2147483647 h 16"/>
              <a:gd name="T12" fmla="*/ 2147483647 w 20"/>
              <a:gd name="T13" fmla="*/ 2147483647 h 16"/>
              <a:gd name="T14" fmla="*/ 2147483647 w 20"/>
              <a:gd name="T15" fmla="*/ 2147483647 h 16"/>
              <a:gd name="T16" fmla="*/ 2147483647 w 20"/>
              <a:gd name="T17" fmla="*/ 2147483647 h 16"/>
              <a:gd name="T18" fmla="*/ 2147483647 w 20"/>
              <a:gd name="T19" fmla="*/ 2147483647 h 16"/>
              <a:gd name="T20" fmla="*/ 0 w 20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6"/>
              <a:gd name="T35" fmla="*/ 20 w 20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6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20" y="6"/>
                </a:lnTo>
                <a:lnTo>
                  <a:pt x="16" y="10"/>
                </a:lnTo>
                <a:lnTo>
                  <a:pt x="16" y="16"/>
                </a:lnTo>
                <a:lnTo>
                  <a:pt x="12" y="12"/>
                </a:lnTo>
                <a:lnTo>
                  <a:pt x="2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4" name="Freeform 46"/>
          <p:cNvSpPr>
            <a:spLocks/>
          </p:cNvSpPr>
          <p:nvPr/>
        </p:nvSpPr>
        <p:spPr bwMode="auto">
          <a:xfrm>
            <a:off x="5705475" y="3327400"/>
            <a:ext cx="15875" cy="12700"/>
          </a:xfrm>
          <a:custGeom>
            <a:avLst/>
            <a:gdLst>
              <a:gd name="T0" fmla="*/ 0 w 19"/>
              <a:gd name="T1" fmla="*/ 2147483647 h 16"/>
              <a:gd name="T2" fmla="*/ 2147483647 w 19"/>
              <a:gd name="T3" fmla="*/ 2147483647 h 16"/>
              <a:gd name="T4" fmla="*/ 2147483647 w 19"/>
              <a:gd name="T5" fmla="*/ 0 h 16"/>
              <a:gd name="T6" fmla="*/ 2147483647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2147483647 h 16"/>
              <a:gd name="T12" fmla="*/ 2147483647 w 19"/>
              <a:gd name="T13" fmla="*/ 2147483647 h 16"/>
              <a:gd name="T14" fmla="*/ 2147483647 w 19"/>
              <a:gd name="T15" fmla="*/ 2147483647 h 16"/>
              <a:gd name="T16" fmla="*/ 2147483647 w 19"/>
              <a:gd name="T17" fmla="*/ 2147483647 h 16"/>
              <a:gd name="T18" fmla="*/ 2147483647 w 19"/>
              <a:gd name="T19" fmla="*/ 2147483647 h 16"/>
              <a:gd name="T20" fmla="*/ 0 w 19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6"/>
              <a:gd name="T35" fmla="*/ 19 w 19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6">
                <a:moveTo>
                  <a:pt x="0" y="6"/>
                </a:moveTo>
                <a:lnTo>
                  <a:pt x="7" y="6"/>
                </a:lnTo>
                <a:lnTo>
                  <a:pt x="11" y="0"/>
                </a:lnTo>
                <a:lnTo>
                  <a:pt x="13" y="6"/>
                </a:lnTo>
                <a:lnTo>
                  <a:pt x="19" y="6"/>
                </a:lnTo>
                <a:lnTo>
                  <a:pt x="15" y="10"/>
                </a:lnTo>
                <a:lnTo>
                  <a:pt x="15" y="16"/>
                </a:lnTo>
                <a:lnTo>
                  <a:pt x="11" y="12"/>
                </a:lnTo>
                <a:lnTo>
                  <a:pt x="1" y="16"/>
                </a:lnTo>
                <a:lnTo>
                  <a:pt x="5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5" name="Freeform 47"/>
          <p:cNvSpPr>
            <a:spLocks/>
          </p:cNvSpPr>
          <p:nvPr/>
        </p:nvSpPr>
        <p:spPr bwMode="auto">
          <a:xfrm>
            <a:off x="5586413" y="3340100"/>
            <a:ext cx="14287" cy="12700"/>
          </a:xfrm>
          <a:custGeom>
            <a:avLst/>
            <a:gdLst>
              <a:gd name="T0" fmla="*/ 0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0 h 15"/>
              <a:gd name="T6" fmla="*/ 2147483647 w 18"/>
              <a:gd name="T7" fmla="*/ 2147483647 h 15"/>
              <a:gd name="T8" fmla="*/ 2147483647 w 18"/>
              <a:gd name="T9" fmla="*/ 2147483647 h 15"/>
              <a:gd name="T10" fmla="*/ 2147483647 w 18"/>
              <a:gd name="T11" fmla="*/ 2147483647 h 15"/>
              <a:gd name="T12" fmla="*/ 2147483647 w 18"/>
              <a:gd name="T13" fmla="*/ 2147483647 h 15"/>
              <a:gd name="T14" fmla="*/ 2147483647 w 18"/>
              <a:gd name="T15" fmla="*/ 2147483647 h 15"/>
              <a:gd name="T16" fmla="*/ 2147483647 w 18"/>
              <a:gd name="T17" fmla="*/ 2147483647 h 15"/>
              <a:gd name="T18" fmla="*/ 2147483647 w 18"/>
              <a:gd name="T19" fmla="*/ 2147483647 h 15"/>
              <a:gd name="T20" fmla="*/ 0 w 18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5"/>
              <a:gd name="T35" fmla="*/ 18 w 18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5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2" y="7"/>
                </a:lnTo>
                <a:lnTo>
                  <a:pt x="14" y="15"/>
                </a:lnTo>
                <a:lnTo>
                  <a:pt x="10" y="11"/>
                </a:lnTo>
                <a:lnTo>
                  <a:pt x="2" y="15"/>
                </a:lnTo>
                <a:lnTo>
                  <a:pt x="4" y="7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6" name="Freeform 48"/>
          <p:cNvSpPr>
            <a:spLocks/>
          </p:cNvSpPr>
          <p:nvPr/>
        </p:nvSpPr>
        <p:spPr bwMode="auto">
          <a:xfrm>
            <a:off x="5613400" y="3340100"/>
            <a:ext cx="14288" cy="12700"/>
          </a:xfrm>
          <a:custGeom>
            <a:avLst/>
            <a:gdLst>
              <a:gd name="T0" fmla="*/ 0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0 h 15"/>
              <a:gd name="T6" fmla="*/ 2147483647 w 18"/>
              <a:gd name="T7" fmla="*/ 2147483647 h 15"/>
              <a:gd name="T8" fmla="*/ 2147483647 w 18"/>
              <a:gd name="T9" fmla="*/ 2147483647 h 15"/>
              <a:gd name="T10" fmla="*/ 2147483647 w 18"/>
              <a:gd name="T11" fmla="*/ 2147483647 h 15"/>
              <a:gd name="T12" fmla="*/ 2147483647 w 18"/>
              <a:gd name="T13" fmla="*/ 2147483647 h 15"/>
              <a:gd name="T14" fmla="*/ 2147483647 w 18"/>
              <a:gd name="T15" fmla="*/ 2147483647 h 15"/>
              <a:gd name="T16" fmla="*/ 2147483647 w 18"/>
              <a:gd name="T17" fmla="*/ 2147483647 h 15"/>
              <a:gd name="T18" fmla="*/ 2147483647 w 18"/>
              <a:gd name="T19" fmla="*/ 2147483647 h 15"/>
              <a:gd name="T20" fmla="*/ 0 w 18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5"/>
              <a:gd name="T35" fmla="*/ 18 w 18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5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7"/>
                </a:lnTo>
                <a:lnTo>
                  <a:pt x="14" y="15"/>
                </a:lnTo>
                <a:lnTo>
                  <a:pt x="10" y="11"/>
                </a:lnTo>
                <a:lnTo>
                  <a:pt x="2" y="15"/>
                </a:lnTo>
                <a:lnTo>
                  <a:pt x="4" y="7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7" name="Freeform 49"/>
          <p:cNvSpPr>
            <a:spLocks/>
          </p:cNvSpPr>
          <p:nvPr/>
        </p:nvSpPr>
        <p:spPr bwMode="auto">
          <a:xfrm>
            <a:off x="5638800" y="3340100"/>
            <a:ext cx="14288" cy="12700"/>
          </a:xfrm>
          <a:custGeom>
            <a:avLst/>
            <a:gdLst>
              <a:gd name="T0" fmla="*/ 0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0 h 15"/>
              <a:gd name="T6" fmla="*/ 2147483647 w 18"/>
              <a:gd name="T7" fmla="*/ 2147483647 h 15"/>
              <a:gd name="T8" fmla="*/ 2147483647 w 18"/>
              <a:gd name="T9" fmla="*/ 2147483647 h 15"/>
              <a:gd name="T10" fmla="*/ 2147483647 w 18"/>
              <a:gd name="T11" fmla="*/ 2147483647 h 15"/>
              <a:gd name="T12" fmla="*/ 2147483647 w 18"/>
              <a:gd name="T13" fmla="*/ 2147483647 h 15"/>
              <a:gd name="T14" fmla="*/ 2147483647 w 18"/>
              <a:gd name="T15" fmla="*/ 2147483647 h 15"/>
              <a:gd name="T16" fmla="*/ 2147483647 w 18"/>
              <a:gd name="T17" fmla="*/ 2147483647 h 15"/>
              <a:gd name="T18" fmla="*/ 2147483647 w 18"/>
              <a:gd name="T19" fmla="*/ 2147483647 h 15"/>
              <a:gd name="T20" fmla="*/ 0 w 18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5"/>
              <a:gd name="T35" fmla="*/ 18 w 18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5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2" y="7"/>
                </a:lnTo>
                <a:lnTo>
                  <a:pt x="14" y="15"/>
                </a:lnTo>
                <a:lnTo>
                  <a:pt x="10" y="11"/>
                </a:lnTo>
                <a:lnTo>
                  <a:pt x="2" y="15"/>
                </a:lnTo>
                <a:lnTo>
                  <a:pt x="4" y="7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8" name="Freeform 50"/>
          <p:cNvSpPr>
            <a:spLocks/>
          </p:cNvSpPr>
          <p:nvPr/>
        </p:nvSpPr>
        <p:spPr bwMode="auto">
          <a:xfrm>
            <a:off x="5665788" y="3340100"/>
            <a:ext cx="14287" cy="12700"/>
          </a:xfrm>
          <a:custGeom>
            <a:avLst/>
            <a:gdLst>
              <a:gd name="T0" fmla="*/ 0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0 h 15"/>
              <a:gd name="T6" fmla="*/ 2147483647 w 18"/>
              <a:gd name="T7" fmla="*/ 2147483647 h 15"/>
              <a:gd name="T8" fmla="*/ 2147483647 w 18"/>
              <a:gd name="T9" fmla="*/ 2147483647 h 15"/>
              <a:gd name="T10" fmla="*/ 2147483647 w 18"/>
              <a:gd name="T11" fmla="*/ 2147483647 h 15"/>
              <a:gd name="T12" fmla="*/ 2147483647 w 18"/>
              <a:gd name="T13" fmla="*/ 2147483647 h 15"/>
              <a:gd name="T14" fmla="*/ 2147483647 w 18"/>
              <a:gd name="T15" fmla="*/ 2147483647 h 15"/>
              <a:gd name="T16" fmla="*/ 2147483647 w 18"/>
              <a:gd name="T17" fmla="*/ 2147483647 h 15"/>
              <a:gd name="T18" fmla="*/ 2147483647 w 18"/>
              <a:gd name="T19" fmla="*/ 2147483647 h 15"/>
              <a:gd name="T20" fmla="*/ 0 w 18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5"/>
              <a:gd name="T35" fmla="*/ 18 w 18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5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7"/>
                </a:lnTo>
                <a:lnTo>
                  <a:pt x="14" y="15"/>
                </a:lnTo>
                <a:lnTo>
                  <a:pt x="10" y="11"/>
                </a:lnTo>
                <a:lnTo>
                  <a:pt x="2" y="15"/>
                </a:lnTo>
                <a:lnTo>
                  <a:pt x="4" y="7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9" name="Freeform 51"/>
          <p:cNvSpPr>
            <a:spLocks/>
          </p:cNvSpPr>
          <p:nvPr/>
        </p:nvSpPr>
        <p:spPr bwMode="auto">
          <a:xfrm>
            <a:off x="5692775" y="3340100"/>
            <a:ext cx="14288" cy="12700"/>
          </a:xfrm>
          <a:custGeom>
            <a:avLst/>
            <a:gdLst>
              <a:gd name="T0" fmla="*/ 0 w 17"/>
              <a:gd name="T1" fmla="*/ 2147483647 h 15"/>
              <a:gd name="T2" fmla="*/ 2147483647 w 17"/>
              <a:gd name="T3" fmla="*/ 2147483647 h 15"/>
              <a:gd name="T4" fmla="*/ 2147483647 w 17"/>
              <a:gd name="T5" fmla="*/ 0 h 15"/>
              <a:gd name="T6" fmla="*/ 2147483647 w 17"/>
              <a:gd name="T7" fmla="*/ 2147483647 h 15"/>
              <a:gd name="T8" fmla="*/ 2147483647 w 17"/>
              <a:gd name="T9" fmla="*/ 2147483647 h 15"/>
              <a:gd name="T10" fmla="*/ 2147483647 w 17"/>
              <a:gd name="T11" fmla="*/ 2147483647 h 15"/>
              <a:gd name="T12" fmla="*/ 2147483647 w 17"/>
              <a:gd name="T13" fmla="*/ 2147483647 h 15"/>
              <a:gd name="T14" fmla="*/ 2147483647 w 17"/>
              <a:gd name="T15" fmla="*/ 2147483647 h 15"/>
              <a:gd name="T16" fmla="*/ 2147483647 w 17"/>
              <a:gd name="T17" fmla="*/ 2147483647 h 15"/>
              <a:gd name="T18" fmla="*/ 2147483647 w 17"/>
              <a:gd name="T19" fmla="*/ 2147483647 h 15"/>
              <a:gd name="T20" fmla="*/ 0 w 17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5"/>
              <a:gd name="T35" fmla="*/ 17 w 17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5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7" y="6"/>
                </a:lnTo>
                <a:lnTo>
                  <a:pt x="12" y="7"/>
                </a:lnTo>
                <a:lnTo>
                  <a:pt x="14" y="15"/>
                </a:lnTo>
                <a:lnTo>
                  <a:pt x="10" y="11"/>
                </a:lnTo>
                <a:lnTo>
                  <a:pt x="2" y="15"/>
                </a:lnTo>
                <a:lnTo>
                  <a:pt x="4" y="7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0" name="Freeform 52"/>
          <p:cNvSpPr>
            <a:spLocks/>
          </p:cNvSpPr>
          <p:nvPr/>
        </p:nvSpPr>
        <p:spPr bwMode="auto">
          <a:xfrm>
            <a:off x="5719763" y="3340100"/>
            <a:ext cx="12700" cy="12700"/>
          </a:xfrm>
          <a:custGeom>
            <a:avLst/>
            <a:gdLst>
              <a:gd name="T0" fmla="*/ 0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0 h 15"/>
              <a:gd name="T6" fmla="*/ 2147483647 w 18"/>
              <a:gd name="T7" fmla="*/ 2147483647 h 15"/>
              <a:gd name="T8" fmla="*/ 2147483647 w 18"/>
              <a:gd name="T9" fmla="*/ 2147483647 h 15"/>
              <a:gd name="T10" fmla="*/ 2147483647 w 18"/>
              <a:gd name="T11" fmla="*/ 2147483647 h 15"/>
              <a:gd name="T12" fmla="*/ 2147483647 w 18"/>
              <a:gd name="T13" fmla="*/ 2147483647 h 15"/>
              <a:gd name="T14" fmla="*/ 2147483647 w 18"/>
              <a:gd name="T15" fmla="*/ 2147483647 h 15"/>
              <a:gd name="T16" fmla="*/ 2147483647 w 18"/>
              <a:gd name="T17" fmla="*/ 2147483647 h 15"/>
              <a:gd name="T18" fmla="*/ 2147483647 w 18"/>
              <a:gd name="T19" fmla="*/ 2147483647 h 15"/>
              <a:gd name="T20" fmla="*/ 0 w 18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5"/>
              <a:gd name="T35" fmla="*/ 18 w 18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5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7"/>
                </a:lnTo>
                <a:lnTo>
                  <a:pt x="14" y="15"/>
                </a:lnTo>
                <a:lnTo>
                  <a:pt x="10" y="11"/>
                </a:lnTo>
                <a:lnTo>
                  <a:pt x="2" y="15"/>
                </a:lnTo>
                <a:lnTo>
                  <a:pt x="4" y="7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1" name="Freeform 53"/>
          <p:cNvSpPr>
            <a:spLocks/>
          </p:cNvSpPr>
          <p:nvPr/>
        </p:nvSpPr>
        <p:spPr bwMode="auto">
          <a:xfrm>
            <a:off x="5599113" y="3352800"/>
            <a:ext cx="15875" cy="12700"/>
          </a:xfrm>
          <a:custGeom>
            <a:avLst/>
            <a:gdLst>
              <a:gd name="T0" fmla="*/ 0 w 19"/>
              <a:gd name="T1" fmla="*/ 2147483647 h 16"/>
              <a:gd name="T2" fmla="*/ 2147483647 w 19"/>
              <a:gd name="T3" fmla="*/ 2147483647 h 16"/>
              <a:gd name="T4" fmla="*/ 2147483647 w 19"/>
              <a:gd name="T5" fmla="*/ 0 h 16"/>
              <a:gd name="T6" fmla="*/ 2147483647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2147483647 h 16"/>
              <a:gd name="T12" fmla="*/ 2147483647 w 19"/>
              <a:gd name="T13" fmla="*/ 2147483647 h 16"/>
              <a:gd name="T14" fmla="*/ 2147483647 w 19"/>
              <a:gd name="T15" fmla="*/ 2147483647 h 16"/>
              <a:gd name="T16" fmla="*/ 2147483647 w 19"/>
              <a:gd name="T17" fmla="*/ 2147483647 h 16"/>
              <a:gd name="T18" fmla="*/ 2147483647 w 19"/>
              <a:gd name="T19" fmla="*/ 2147483647 h 16"/>
              <a:gd name="T20" fmla="*/ 0 w 19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6"/>
              <a:gd name="T35" fmla="*/ 19 w 19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6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19" y="6"/>
                </a:lnTo>
                <a:lnTo>
                  <a:pt x="14" y="10"/>
                </a:lnTo>
                <a:lnTo>
                  <a:pt x="16" y="16"/>
                </a:lnTo>
                <a:lnTo>
                  <a:pt x="12" y="10"/>
                </a:lnTo>
                <a:lnTo>
                  <a:pt x="4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2" name="Freeform 54"/>
          <p:cNvSpPr>
            <a:spLocks/>
          </p:cNvSpPr>
          <p:nvPr/>
        </p:nvSpPr>
        <p:spPr bwMode="auto">
          <a:xfrm>
            <a:off x="5651500" y="3352800"/>
            <a:ext cx="15875" cy="12700"/>
          </a:xfrm>
          <a:custGeom>
            <a:avLst/>
            <a:gdLst>
              <a:gd name="T0" fmla="*/ 0 w 19"/>
              <a:gd name="T1" fmla="*/ 2147483647 h 16"/>
              <a:gd name="T2" fmla="*/ 2147483647 w 19"/>
              <a:gd name="T3" fmla="*/ 2147483647 h 16"/>
              <a:gd name="T4" fmla="*/ 2147483647 w 19"/>
              <a:gd name="T5" fmla="*/ 0 h 16"/>
              <a:gd name="T6" fmla="*/ 2147483647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2147483647 h 16"/>
              <a:gd name="T12" fmla="*/ 2147483647 w 19"/>
              <a:gd name="T13" fmla="*/ 2147483647 h 16"/>
              <a:gd name="T14" fmla="*/ 2147483647 w 19"/>
              <a:gd name="T15" fmla="*/ 2147483647 h 16"/>
              <a:gd name="T16" fmla="*/ 2147483647 w 19"/>
              <a:gd name="T17" fmla="*/ 2147483647 h 16"/>
              <a:gd name="T18" fmla="*/ 2147483647 w 19"/>
              <a:gd name="T19" fmla="*/ 2147483647 h 16"/>
              <a:gd name="T20" fmla="*/ 0 w 19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6"/>
              <a:gd name="T35" fmla="*/ 19 w 19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6">
                <a:moveTo>
                  <a:pt x="0" y="6"/>
                </a:moveTo>
                <a:lnTo>
                  <a:pt x="8" y="6"/>
                </a:lnTo>
                <a:lnTo>
                  <a:pt x="11" y="0"/>
                </a:lnTo>
                <a:lnTo>
                  <a:pt x="13" y="6"/>
                </a:lnTo>
                <a:lnTo>
                  <a:pt x="19" y="6"/>
                </a:lnTo>
                <a:lnTo>
                  <a:pt x="15" y="10"/>
                </a:lnTo>
                <a:lnTo>
                  <a:pt x="15" y="16"/>
                </a:lnTo>
                <a:lnTo>
                  <a:pt x="11" y="10"/>
                </a:lnTo>
                <a:lnTo>
                  <a:pt x="4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3" name="Freeform 55"/>
          <p:cNvSpPr>
            <a:spLocks/>
          </p:cNvSpPr>
          <p:nvPr/>
        </p:nvSpPr>
        <p:spPr bwMode="auto">
          <a:xfrm>
            <a:off x="5626100" y="3352800"/>
            <a:ext cx="14288" cy="12700"/>
          </a:xfrm>
          <a:custGeom>
            <a:avLst/>
            <a:gdLst>
              <a:gd name="T0" fmla="*/ 0 w 20"/>
              <a:gd name="T1" fmla="*/ 2147483647 h 16"/>
              <a:gd name="T2" fmla="*/ 2147483647 w 20"/>
              <a:gd name="T3" fmla="*/ 2147483647 h 16"/>
              <a:gd name="T4" fmla="*/ 2147483647 w 20"/>
              <a:gd name="T5" fmla="*/ 0 h 16"/>
              <a:gd name="T6" fmla="*/ 2147483647 w 20"/>
              <a:gd name="T7" fmla="*/ 2147483647 h 16"/>
              <a:gd name="T8" fmla="*/ 2147483647 w 20"/>
              <a:gd name="T9" fmla="*/ 2147483647 h 16"/>
              <a:gd name="T10" fmla="*/ 2147483647 w 20"/>
              <a:gd name="T11" fmla="*/ 2147483647 h 16"/>
              <a:gd name="T12" fmla="*/ 2147483647 w 20"/>
              <a:gd name="T13" fmla="*/ 2147483647 h 16"/>
              <a:gd name="T14" fmla="*/ 2147483647 w 20"/>
              <a:gd name="T15" fmla="*/ 2147483647 h 16"/>
              <a:gd name="T16" fmla="*/ 2147483647 w 20"/>
              <a:gd name="T17" fmla="*/ 2147483647 h 16"/>
              <a:gd name="T18" fmla="*/ 2147483647 w 20"/>
              <a:gd name="T19" fmla="*/ 2147483647 h 16"/>
              <a:gd name="T20" fmla="*/ 0 w 20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6"/>
              <a:gd name="T35" fmla="*/ 20 w 20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6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20" y="6"/>
                </a:lnTo>
                <a:lnTo>
                  <a:pt x="14" y="10"/>
                </a:lnTo>
                <a:lnTo>
                  <a:pt x="16" y="16"/>
                </a:lnTo>
                <a:lnTo>
                  <a:pt x="12" y="10"/>
                </a:lnTo>
                <a:lnTo>
                  <a:pt x="4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4" name="Freeform 56"/>
          <p:cNvSpPr>
            <a:spLocks/>
          </p:cNvSpPr>
          <p:nvPr/>
        </p:nvSpPr>
        <p:spPr bwMode="auto">
          <a:xfrm>
            <a:off x="5678488" y="3352800"/>
            <a:ext cx="15875" cy="12700"/>
          </a:xfrm>
          <a:custGeom>
            <a:avLst/>
            <a:gdLst>
              <a:gd name="T0" fmla="*/ 0 w 20"/>
              <a:gd name="T1" fmla="*/ 2147483647 h 16"/>
              <a:gd name="T2" fmla="*/ 2147483647 w 20"/>
              <a:gd name="T3" fmla="*/ 2147483647 h 16"/>
              <a:gd name="T4" fmla="*/ 2147483647 w 20"/>
              <a:gd name="T5" fmla="*/ 0 h 16"/>
              <a:gd name="T6" fmla="*/ 2147483647 w 20"/>
              <a:gd name="T7" fmla="*/ 2147483647 h 16"/>
              <a:gd name="T8" fmla="*/ 2147483647 w 20"/>
              <a:gd name="T9" fmla="*/ 2147483647 h 16"/>
              <a:gd name="T10" fmla="*/ 2147483647 w 20"/>
              <a:gd name="T11" fmla="*/ 2147483647 h 16"/>
              <a:gd name="T12" fmla="*/ 2147483647 w 20"/>
              <a:gd name="T13" fmla="*/ 2147483647 h 16"/>
              <a:gd name="T14" fmla="*/ 2147483647 w 20"/>
              <a:gd name="T15" fmla="*/ 2147483647 h 16"/>
              <a:gd name="T16" fmla="*/ 2147483647 w 20"/>
              <a:gd name="T17" fmla="*/ 2147483647 h 16"/>
              <a:gd name="T18" fmla="*/ 2147483647 w 20"/>
              <a:gd name="T19" fmla="*/ 2147483647 h 16"/>
              <a:gd name="T20" fmla="*/ 0 w 20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6"/>
              <a:gd name="T35" fmla="*/ 20 w 20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6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20" y="6"/>
                </a:lnTo>
                <a:lnTo>
                  <a:pt x="16" y="10"/>
                </a:lnTo>
                <a:lnTo>
                  <a:pt x="16" y="16"/>
                </a:lnTo>
                <a:lnTo>
                  <a:pt x="12" y="10"/>
                </a:lnTo>
                <a:lnTo>
                  <a:pt x="2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5" name="Freeform 57"/>
          <p:cNvSpPr>
            <a:spLocks/>
          </p:cNvSpPr>
          <p:nvPr/>
        </p:nvSpPr>
        <p:spPr bwMode="auto">
          <a:xfrm>
            <a:off x="5705475" y="3352800"/>
            <a:ext cx="15875" cy="12700"/>
          </a:xfrm>
          <a:custGeom>
            <a:avLst/>
            <a:gdLst>
              <a:gd name="T0" fmla="*/ 0 w 19"/>
              <a:gd name="T1" fmla="*/ 2147483647 h 16"/>
              <a:gd name="T2" fmla="*/ 2147483647 w 19"/>
              <a:gd name="T3" fmla="*/ 2147483647 h 16"/>
              <a:gd name="T4" fmla="*/ 2147483647 w 19"/>
              <a:gd name="T5" fmla="*/ 0 h 16"/>
              <a:gd name="T6" fmla="*/ 2147483647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2147483647 h 16"/>
              <a:gd name="T12" fmla="*/ 2147483647 w 19"/>
              <a:gd name="T13" fmla="*/ 2147483647 h 16"/>
              <a:gd name="T14" fmla="*/ 2147483647 w 19"/>
              <a:gd name="T15" fmla="*/ 2147483647 h 16"/>
              <a:gd name="T16" fmla="*/ 2147483647 w 19"/>
              <a:gd name="T17" fmla="*/ 2147483647 h 16"/>
              <a:gd name="T18" fmla="*/ 2147483647 w 19"/>
              <a:gd name="T19" fmla="*/ 2147483647 h 16"/>
              <a:gd name="T20" fmla="*/ 0 w 19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6"/>
              <a:gd name="T35" fmla="*/ 19 w 19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6">
                <a:moveTo>
                  <a:pt x="0" y="6"/>
                </a:moveTo>
                <a:lnTo>
                  <a:pt x="7" y="6"/>
                </a:lnTo>
                <a:lnTo>
                  <a:pt x="11" y="0"/>
                </a:lnTo>
                <a:lnTo>
                  <a:pt x="13" y="6"/>
                </a:lnTo>
                <a:lnTo>
                  <a:pt x="19" y="6"/>
                </a:lnTo>
                <a:lnTo>
                  <a:pt x="15" y="10"/>
                </a:lnTo>
                <a:lnTo>
                  <a:pt x="15" y="16"/>
                </a:lnTo>
                <a:lnTo>
                  <a:pt x="11" y="10"/>
                </a:lnTo>
                <a:lnTo>
                  <a:pt x="1" y="16"/>
                </a:lnTo>
                <a:lnTo>
                  <a:pt x="5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6" name="Freeform 58"/>
          <p:cNvSpPr>
            <a:spLocks/>
          </p:cNvSpPr>
          <p:nvPr/>
        </p:nvSpPr>
        <p:spPr bwMode="auto">
          <a:xfrm>
            <a:off x="5586413" y="3365500"/>
            <a:ext cx="14287" cy="12700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4"/>
                </a:moveTo>
                <a:lnTo>
                  <a:pt x="6" y="4"/>
                </a:lnTo>
                <a:lnTo>
                  <a:pt x="10" y="0"/>
                </a:lnTo>
                <a:lnTo>
                  <a:pt x="12" y="4"/>
                </a:lnTo>
                <a:lnTo>
                  <a:pt x="18" y="4"/>
                </a:lnTo>
                <a:lnTo>
                  <a:pt x="12" y="10"/>
                </a:lnTo>
                <a:lnTo>
                  <a:pt x="14" y="16"/>
                </a:lnTo>
                <a:lnTo>
                  <a:pt x="10" y="10"/>
                </a:lnTo>
                <a:lnTo>
                  <a:pt x="2" y="16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7" name="Freeform 59"/>
          <p:cNvSpPr>
            <a:spLocks/>
          </p:cNvSpPr>
          <p:nvPr/>
        </p:nvSpPr>
        <p:spPr bwMode="auto">
          <a:xfrm>
            <a:off x="5613400" y="3365500"/>
            <a:ext cx="14288" cy="12700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4"/>
                </a:moveTo>
                <a:lnTo>
                  <a:pt x="6" y="4"/>
                </a:lnTo>
                <a:lnTo>
                  <a:pt x="10" y="0"/>
                </a:lnTo>
                <a:lnTo>
                  <a:pt x="12" y="4"/>
                </a:lnTo>
                <a:lnTo>
                  <a:pt x="18" y="4"/>
                </a:lnTo>
                <a:lnTo>
                  <a:pt x="14" y="10"/>
                </a:lnTo>
                <a:lnTo>
                  <a:pt x="14" y="16"/>
                </a:lnTo>
                <a:lnTo>
                  <a:pt x="10" y="10"/>
                </a:lnTo>
                <a:lnTo>
                  <a:pt x="2" y="16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8" name="Freeform 60"/>
          <p:cNvSpPr>
            <a:spLocks/>
          </p:cNvSpPr>
          <p:nvPr/>
        </p:nvSpPr>
        <p:spPr bwMode="auto">
          <a:xfrm>
            <a:off x="5638800" y="3365500"/>
            <a:ext cx="14288" cy="12700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4"/>
                </a:moveTo>
                <a:lnTo>
                  <a:pt x="6" y="4"/>
                </a:lnTo>
                <a:lnTo>
                  <a:pt x="10" y="0"/>
                </a:lnTo>
                <a:lnTo>
                  <a:pt x="12" y="4"/>
                </a:lnTo>
                <a:lnTo>
                  <a:pt x="18" y="4"/>
                </a:lnTo>
                <a:lnTo>
                  <a:pt x="12" y="10"/>
                </a:lnTo>
                <a:lnTo>
                  <a:pt x="14" y="16"/>
                </a:lnTo>
                <a:lnTo>
                  <a:pt x="10" y="10"/>
                </a:lnTo>
                <a:lnTo>
                  <a:pt x="2" y="16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9" name="Freeform 61"/>
          <p:cNvSpPr>
            <a:spLocks/>
          </p:cNvSpPr>
          <p:nvPr/>
        </p:nvSpPr>
        <p:spPr bwMode="auto">
          <a:xfrm>
            <a:off x="5665788" y="3365500"/>
            <a:ext cx="14287" cy="12700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4"/>
                </a:moveTo>
                <a:lnTo>
                  <a:pt x="6" y="4"/>
                </a:lnTo>
                <a:lnTo>
                  <a:pt x="10" y="0"/>
                </a:lnTo>
                <a:lnTo>
                  <a:pt x="12" y="4"/>
                </a:lnTo>
                <a:lnTo>
                  <a:pt x="18" y="4"/>
                </a:lnTo>
                <a:lnTo>
                  <a:pt x="14" y="10"/>
                </a:lnTo>
                <a:lnTo>
                  <a:pt x="14" y="16"/>
                </a:lnTo>
                <a:lnTo>
                  <a:pt x="10" y="10"/>
                </a:lnTo>
                <a:lnTo>
                  <a:pt x="2" y="16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90" name="Freeform 62"/>
          <p:cNvSpPr>
            <a:spLocks/>
          </p:cNvSpPr>
          <p:nvPr/>
        </p:nvSpPr>
        <p:spPr bwMode="auto">
          <a:xfrm>
            <a:off x="5692775" y="3365500"/>
            <a:ext cx="14288" cy="12700"/>
          </a:xfrm>
          <a:custGeom>
            <a:avLst/>
            <a:gdLst>
              <a:gd name="T0" fmla="*/ 0 w 17"/>
              <a:gd name="T1" fmla="*/ 2147483647 h 16"/>
              <a:gd name="T2" fmla="*/ 2147483647 w 17"/>
              <a:gd name="T3" fmla="*/ 2147483647 h 16"/>
              <a:gd name="T4" fmla="*/ 2147483647 w 17"/>
              <a:gd name="T5" fmla="*/ 0 h 16"/>
              <a:gd name="T6" fmla="*/ 2147483647 w 17"/>
              <a:gd name="T7" fmla="*/ 2147483647 h 16"/>
              <a:gd name="T8" fmla="*/ 2147483647 w 17"/>
              <a:gd name="T9" fmla="*/ 2147483647 h 16"/>
              <a:gd name="T10" fmla="*/ 2147483647 w 17"/>
              <a:gd name="T11" fmla="*/ 2147483647 h 16"/>
              <a:gd name="T12" fmla="*/ 2147483647 w 17"/>
              <a:gd name="T13" fmla="*/ 2147483647 h 16"/>
              <a:gd name="T14" fmla="*/ 2147483647 w 17"/>
              <a:gd name="T15" fmla="*/ 2147483647 h 16"/>
              <a:gd name="T16" fmla="*/ 2147483647 w 17"/>
              <a:gd name="T17" fmla="*/ 2147483647 h 16"/>
              <a:gd name="T18" fmla="*/ 2147483647 w 17"/>
              <a:gd name="T19" fmla="*/ 2147483647 h 16"/>
              <a:gd name="T20" fmla="*/ 0 w 17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6"/>
              <a:gd name="T35" fmla="*/ 17 w 17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6">
                <a:moveTo>
                  <a:pt x="0" y="4"/>
                </a:moveTo>
                <a:lnTo>
                  <a:pt x="6" y="4"/>
                </a:lnTo>
                <a:lnTo>
                  <a:pt x="10" y="0"/>
                </a:lnTo>
                <a:lnTo>
                  <a:pt x="12" y="4"/>
                </a:lnTo>
                <a:lnTo>
                  <a:pt x="17" y="4"/>
                </a:lnTo>
                <a:lnTo>
                  <a:pt x="12" y="10"/>
                </a:lnTo>
                <a:lnTo>
                  <a:pt x="14" y="16"/>
                </a:lnTo>
                <a:lnTo>
                  <a:pt x="10" y="10"/>
                </a:lnTo>
                <a:lnTo>
                  <a:pt x="2" y="16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91" name="Freeform 63"/>
          <p:cNvSpPr>
            <a:spLocks/>
          </p:cNvSpPr>
          <p:nvPr/>
        </p:nvSpPr>
        <p:spPr bwMode="auto">
          <a:xfrm>
            <a:off x="5719763" y="3365500"/>
            <a:ext cx="12700" cy="12700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4"/>
                </a:moveTo>
                <a:lnTo>
                  <a:pt x="6" y="4"/>
                </a:lnTo>
                <a:lnTo>
                  <a:pt x="10" y="0"/>
                </a:lnTo>
                <a:lnTo>
                  <a:pt x="12" y="4"/>
                </a:lnTo>
                <a:lnTo>
                  <a:pt x="18" y="4"/>
                </a:lnTo>
                <a:lnTo>
                  <a:pt x="14" y="10"/>
                </a:lnTo>
                <a:lnTo>
                  <a:pt x="14" y="16"/>
                </a:lnTo>
                <a:lnTo>
                  <a:pt x="10" y="10"/>
                </a:lnTo>
                <a:lnTo>
                  <a:pt x="2" y="16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92" name="Rectangle 64"/>
          <p:cNvSpPr>
            <a:spLocks noChangeArrowheads="1"/>
          </p:cNvSpPr>
          <p:nvPr/>
        </p:nvSpPr>
        <p:spPr bwMode="auto">
          <a:xfrm>
            <a:off x="5518150" y="3390900"/>
            <a:ext cx="415925" cy="19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093" name="Rectangle 65"/>
          <p:cNvSpPr>
            <a:spLocks noChangeArrowheads="1"/>
          </p:cNvSpPr>
          <p:nvPr/>
        </p:nvSpPr>
        <p:spPr bwMode="auto">
          <a:xfrm>
            <a:off x="5518150" y="3203575"/>
            <a:ext cx="415925" cy="174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094" name="Rectangle 66"/>
          <p:cNvSpPr>
            <a:spLocks noChangeArrowheads="1"/>
          </p:cNvSpPr>
          <p:nvPr/>
        </p:nvSpPr>
        <p:spPr bwMode="auto">
          <a:xfrm>
            <a:off x="5518150" y="3221038"/>
            <a:ext cx="415925" cy="17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095" name="Rectangle 67"/>
          <p:cNvSpPr>
            <a:spLocks noChangeArrowheads="1"/>
          </p:cNvSpPr>
          <p:nvPr/>
        </p:nvSpPr>
        <p:spPr bwMode="auto">
          <a:xfrm>
            <a:off x="5518150" y="3238500"/>
            <a:ext cx="415925" cy="19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096" name="Rectangle 68"/>
          <p:cNvSpPr>
            <a:spLocks noChangeArrowheads="1"/>
          </p:cNvSpPr>
          <p:nvPr/>
        </p:nvSpPr>
        <p:spPr bwMode="auto">
          <a:xfrm>
            <a:off x="5518150" y="3257550"/>
            <a:ext cx="415925" cy="20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097" name="Rectangle 69"/>
          <p:cNvSpPr>
            <a:spLocks noChangeArrowheads="1"/>
          </p:cNvSpPr>
          <p:nvPr/>
        </p:nvSpPr>
        <p:spPr bwMode="auto">
          <a:xfrm>
            <a:off x="5518150" y="3278188"/>
            <a:ext cx="415925" cy="19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098" name="Rectangle 70"/>
          <p:cNvSpPr>
            <a:spLocks noChangeArrowheads="1"/>
          </p:cNvSpPr>
          <p:nvPr/>
        </p:nvSpPr>
        <p:spPr bwMode="auto">
          <a:xfrm>
            <a:off x="5518150" y="3297238"/>
            <a:ext cx="415925" cy="19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099" name="Rectangle 71"/>
          <p:cNvSpPr>
            <a:spLocks noChangeArrowheads="1"/>
          </p:cNvSpPr>
          <p:nvPr/>
        </p:nvSpPr>
        <p:spPr bwMode="auto">
          <a:xfrm>
            <a:off x="5518150" y="3316288"/>
            <a:ext cx="415925" cy="174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100" name="Rectangle 72"/>
          <p:cNvSpPr>
            <a:spLocks noChangeArrowheads="1"/>
          </p:cNvSpPr>
          <p:nvPr/>
        </p:nvSpPr>
        <p:spPr bwMode="auto">
          <a:xfrm>
            <a:off x="5518150" y="3333750"/>
            <a:ext cx="415925" cy="19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101" name="Rectangle 73"/>
          <p:cNvSpPr>
            <a:spLocks noChangeArrowheads="1"/>
          </p:cNvSpPr>
          <p:nvPr/>
        </p:nvSpPr>
        <p:spPr bwMode="auto">
          <a:xfrm>
            <a:off x="5518150" y="3352800"/>
            <a:ext cx="415925" cy="19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102" name="Rectangle 74"/>
          <p:cNvSpPr>
            <a:spLocks noChangeArrowheads="1"/>
          </p:cNvSpPr>
          <p:nvPr/>
        </p:nvSpPr>
        <p:spPr bwMode="auto">
          <a:xfrm>
            <a:off x="5518150" y="3371850"/>
            <a:ext cx="415925" cy="19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103" name="Rectangle 75"/>
          <p:cNvSpPr>
            <a:spLocks noChangeArrowheads="1"/>
          </p:cNvSpPr>
          <p:nvPr/>
        </p:nvSpPr>
        <p:spPr bwMode="auto">
          <a:xfrm>
            <a:off x="5518150" y="3409950"/>
            <a:ext cx="415925" cy="17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104" name="Rectangle 76"/>
          <p:cNvSpPr>
            <a:spLocks noChangeArrowheads="1"/>
          </p:cNvSpPr>
          <p:nvPr/>
        </p:nvSpPr>
        <p:spPr bwMode="auto">
          <a:xfrm>
            <a:off x="5518150" y="3427413"/>
            <a:ext cx="415925" cy="19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105" name="Rectangle 77"/>
          <p:cNvSpPr>
            <a:spLocks noChangeArrowheads="1"/>
          </p:cNvSpPr>
          <p:nvPr/>
        </p:nvSpPr>
        <p:spPr bwMode="auto">
          <a:xfrm>
            <a:off x="5518150" y="3206750"/>
            <a:ext cx="171450" cy="1301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106" name="Freeform 78"/>
          <p:cNvSpPr>
            <a:spLocks/>
          </p:cNvSpPr>
          <p:nvPr/>
        </p:nvSpPr>
        <p:spPr bwMode="auto">
          <a:xfrm>
            <a:off x="5532438" y="3209925"/>
            <a:ext cx="12700" cy="14288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2147483647 h 18"/>
              <a:gd name="T4" fmla="*/ 2147483647 w 18"/>
              <a:gd name="T5" fmla="*/ 0 h 18"/>
              <a:gd name="T6" fmla="*/ 2147483647 w 18"/>
              <a:gd name="T7" fmla="*/ 2147483647 h 18"/>
              <a:gd name="T8" fmla="*/ 2147483647 w 18"/>
              <a:gd name="T9" fmla="*/ 2147483647 h 18"/>
              <a:gd name="T10" fmla="*/ 2147483647 w 18"/>
              <a:gd name="T11" fmla="*/ 2147483647 h 18"/>
              <a:gd name="T12" fmla="*/ 2147483647 w 18"/>
              <a:gd name="T13" fmla="*/ 2147483647 h 18"/>
              <a:gd name="T14" fmla="*/ 2147483647 w 18"/>
              <a:gd name="T15" fmla="*/ 2147483647 h 18"/>
              <a:gd name="T16" fmla="*/ 2147483647 w 18"/>
              <a:gd name="T17" fmla="*/ 2147483647 h 18"/>
              <a:gd name="T18" fmla="*/ 2147483647 w 18"/>
              <a:gd name="T19" fmla="*/ 2147483647 h 18"/>
              <a:gd name="T20" fmla="*/ 0 w 18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8"/>
              <a:gd name="T35" fmla="*/ 18 w 18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8">
                <a:moveTo>
                  <a:pt x="0" y="8"/>
                </a:moveTo>
                <a:lnTo>
                  <a:pt x="6" y="8"/>
                </a:lnTo>
                <a:lnTo>
                  <a:pt x="10" y="0"/>
                </a:lnTo>
                <a:lnTo>
                  <a:pt x="12" y="8"/>
                </a:lnTo>
                <a:lnTo>
                  <a:pt x="18" y="8"/>
                </a:lnTo>
                <a:lnTo>
                  <a:pt x="14" y="10"/>
                </a:lnTo>
                <a:lnTo>
                  <a:pt x="16" y="18"/>
                </a:lnTo>
                <a:lnTo>
                  <a:pt x="10" y="14"/>
                </a:lnTo>
                <a:lnTo>
                  <a:pt x="2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07" name="Freeform 79"/>
          <p:cNvSpPr>
            <a:spLocks/>
          </p:cNvSpPr>
          <p:nvPr/>
        </p:nvSpPr>
        <p:spPr bwMode="auto">
          <a:xfrm>
            <a:off x="5556250" y="3209925"/>
            <a:ext cx="15875" cy="14288"/>
          </a:xfrm>
          <a:custGeom>
            <a:avLst/>
            <a:gdLst>
              <a:gd name="T0" fmla="*/ 0 w 19"/>
              <a:gd name="T1" fmla="*/ 2147483647 h 18"/>
              <a:gd name="T2" fmla="*/ 2147483647 w 19"/>
              <a:gd name="T3" fmla="*/ 2147483647 h 18"/>
              <a:gd name="T4" fmla="*/ 2147483647 w 19"/>
              <a:gd name="T5" fmla="*/ 0 h 18"/>
              <a:gd name="T6" fmla="*/ 2147483647 w 19"/>
              <a:gd name="T7" fmla="*/ 2147483647 h 18"/>
              <a:gd name="T8" fmla="*/ 2147483647 w 19"/>
              <a:gd name="T9" fmla="*/ 2147483647 h 18"/>
              <a:gd name="T10" fmla="*/ 2147483647 w 19"/>
              <a:gd name="T11" fmla="*/ 2147483647 h 18"/>
              <a:gd name="T12" fmla="*/ 2147483647 w 19"/>
              <a:gd name="T13" fmla="*/ 2147483647 h 18"/>
              <a:gd name="T14" fmla="*/ 2147483647 w 19"/>
              <a:gd name="T15" fmla="*/ 2147483647 h 18"/>
              <a:gd name="T16" fmla="*/ 2147483647 w 19"/>
              <a:gd name="T17" fmla="*/ 2147483647 h 18"/>
              <a:gd name="T18" fmla="*/ 2147483647 w 19"/>
              <a:gd name="T19" fmla="*/ 2147483647 h 18"/>
              <a:gd name="T20" fmla="*/ 0 w 19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8"/>
              <a:gd name="T35" fmla="*/ 19 w 19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8">
                <a:moveTo>
                  <a:pt x="0" y="8"/>
                </a:moveTo>
                <a:lnTo>
                  <a:pt x="8" y="8"/>
                </a:lnTo>
                <a:lnTo>
                  <a:pt x="11" y="0"/>
                </a:lnTo>
                <a:lnTo>
                  <a:pt x="13" y="8"/>
                </a:lnTo>
                <a:lnTo>
                  <a:pt x="19" y="8"/>
                </a:lnTo>
                <a:lnTo>
                  <a:pt x="15" y="10"/>
                </a:lnTo>
                <a:lnTo>
                  <a:pt x="17" y="18"/>
                </a:lnTo>
                <a:lnTo>
                  <a:pt x="11" y="14"/>
                </a:lnTo>
                <a:lnTo>
                  <a:pt x="4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08" name="Freeform 80"/>
          <p:cNvSpPr>
            <a:spLocks/>
          </p:cNvSpPr>
          <p:nvPr/>
        </p:nvSpPr>
        <p:spPr bwMode="auto">
          <a:xfrm>
            <a:off x="5584825" y="3209925"/>
            <a:ext cx="14288" cy="14288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2147483647 h 18"/>
              <a:gd name="T4" fmla="*/ 2147483647 w 18"/>
              <a:gd name="T5" fmla="*/ 0 h 18"/>
              <a:gd name="T6" fmla="*/ 2147483647 w 18"/>
              <a:gd name="T7" fmla="*/ 2147483647 h 18"/>
              <a:gd name="T8" fmla="*/ 2147483647 w 18"/>
              <a:gd name="T9" fmla="*/ 2147483647 h 18"/>
              <a:gd name="T10" fmla="*/ 2147483647 w 18"/>
              <a:gd name="T11" fmla="*/ 2147483647 h 18"/>
              <a:gd name="T12" fmla="*/ 2147483647 w 18"/>
              <a:gd name="T13" fmla="*/ 2147483647 h 18"/>
              <a:gd name="T14" fmla="*/ 2147483647 w 18"/>
              <a:gd name="T15" fmla="*/ 2147483647 h 18"/>
              <a:gd name="T16" fmla="*/ 2147483647 w 18"/>
              <a:gd name="T17" fmla="*/ 2147483647 h 18"/>
              <a:gd name="T18" fmla="*/ 2147483647 w 18"/>
              <a:gd name="T19" fmla="*/ 2147483647 h 18"/>
              <a:gd name="T20" fmla="*/ 0 w 18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8"/>
              <a:gd name="T35" fmla="*/ 18 w 18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8">
                <a:moveTo>
                  <a:pt x="0" y="8"/>
                </a:moveTo>
                <a:lnTo>
                  <a:pt x="6" y="8"/>
                </a:lnTo>
                <a:lnTo>
                  <a:pt x="10" y="0"/>
                </a:lnTo>
                <a:lnTo>
                  <a:pt x="12" y="8"/>
                </a:lnTo>
                <a:lnTo>
                  <a:pt x="18" y="8"/>
                </a:lnTo>
                <a:lnTo>
                  <a:pt x="14" y="10"/>
                </a:lnTo>
                <a:lnTo>
                  <a:pt x="16" y="18"/>
                </a:lnTo>
                <a:lnTo>
                  <a:pt x="10" y="14"/>
                </a:lnTo>
                <a:lnTo>
                  <a:pt x="4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09" name="Freeform 81"/>
          <p:cNvSpPr>
            <a:spLocks/>
          </p:cNvSpPr>
          <p:nvPr/>
        </p:nvSpPr>
        <p:spPr bwMode="auto">
          <a:xfrm>
            <a:off x="5610225" y="3209925"/>
            <a:ext cx="15875" cy="14288"/>
          </a:xfrm>
          <a:custGeom>
            <a:avLst/>
            <a:gdLst>
              <a:gd name="T0" fmla="*/ 0 w 19"/>
              <a:gd name="T1" fmla="*/ 2147483647 h 18"/>
              <a:gd name="T2" fmla="*/ 2147483647 w 19"/>
              <a:gd name="T3" fmla="*/ 2147483647 h 18"/>
              <a:gd name="T4" fmla="*/ 2147483647 w 19"/>
              <a:gd name="T5" fmla="*/ 0 h 18"/>
              <a:gd name="T6" fmla="*/ 2147483647 w 19"/>
              <a:gd name="T7" fmla="*/ 2147483647 h 18"/>
              <a:gd name="T8" fmla="*/ 2147483647 w 19"/>
              <a:gd name="T9" fmla="*/ 2147483647 h 18"/>
              <a:gd name="T10" fmla="*/ 2147483647 w 19"/>
              <a:gd name="T11" fmla="*/ 2147483647 h 18"/>
              <a:gd name="T12" fmla="*/ 2147483647 w 19"/>
              <a:gd name="T13" fmla="*/ 2147483647 h 18"/>
              <a:gd name="T14" fmla="*/ 2147483647 w 19"/>
              <a:gd name="T15" fmla="*/ 2147483647 h 18"/>
              <a:gd name="T16" fmla="*/ 2147483647 w 19"/>
              <a:gd name="T17" fmla="*/ 2147483647 h 18"/>
              <a:gd name="T18" fmla="*/ 2147483647 w 19"/>
              <a:gd name="T19" fmla="*/ 2147483647 h 18"/>
              <a:gd name="T20" fmla="*/ 0 w 19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8"/>
              <a:gd name="T35" fmla="*/ 19 w 19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8">
                <a:moveTo>
                  <a:pt x="0" y="8"/>
                </a:moveTo>
                <a:lnTo>
                  <a:pt x="7" y="8"/>
                </a:lnTo>
                <a:lnTo>
                  <a:pt x="11" y="0"/>
                </a:lnTo>
                <a:lnTo>
                  <a:pt x="13" y="8"/>
                </a:lnTo>
                <a:lnTo>
                  <a:pt x="19" y="8"/>
                </a:lnTo>
                <a:lnTo>
                  <a:pt x="15" y="10"/>
                </a:lnTo>
                <a:lnTo>
                  <a:pt x="15" y="18"/>
                </a:lnTo>
                <a:lnTo>
                  <a:pt x="11" y="14"/>
                </a:lnTo>
                <a:lnTo>
                  <a:pt x="3" y="18"/>
                </a:lnTo>
                <a:lnTo>
                  <a:pt x="5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10" name="Freeform 82"/>
          <p:cNvSpPr>
            <a:spLocks/>
          </p:cNvSpPr>
          <p:nvPr/>
        </p:nvSpPr>
        <p:spPr bwMode="auto">
          <a:xfrm>
            <a:off x="5637213" y="3209925"/>
            <a:ext cx="14287" cy="14288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2147483647 h 18"/>
              <a:gd name="T4" fmla="*/ 2147483647 w 18"/>
              <a:gd name="T5" fmla="*/ 0 h 18"/>
              <a:gd name="T6" fmla="*/ 2147483647 w 18"/>
              <a:gd name="T7" fmla="*/ 2147483647 h 18"/>
              <a:gd name="T8" fmla="*/ 2147483647 w 18"/>
              <a:gd name="T9" fmla="*/ 2147483647 h 18"/>
              <a:gd name="T10" fmla="*/ 2147483647 w 18"/>
              <a:gd name="T11" fmla="*/ 2147483647 h 18"/>
              <a:gd name="T12" fmla="*/ 2147483647 w 18"/>
              <a:gd name="T13" fmla="*/ 2147483647 h 18"/>
              <a:gd name="T14" fmla="*/ 2147483647 w 18"/>
              <a:gd name="T15" fmla="*/ 2147483647 h 18"/>
              <a:gd name="T16" fmla="*/ 2147483647 w 18"/>
              <a:gd name="T17" fmla="*/ 2147483647 h 18"/>
              <a:gd name="T18" fmla="*/ 2147483647 w 18"/>
              <a:gd name="T19" fmla="*/ 2147483647 h 18"/>
              <a:gd name="T20" fmla="*/ 0 w 18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8"/>
              <a:gd name="T35" fmla="*/ 18 w 18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8">
                <a:moveTo>
                  <a:pt x="0" y="8"/>
                </a:moveTo>
                <a:lnTo>
                  <a:pt x="6" y="8"/>
                </a:lnTo>
                <a:lnTo>
                  <a:pt x="10" y="0"/>
                </a:lnTo>
                <a:lnTo>
                  <a:pt x="12" y="8"/>
                </a:lnTo>
                <a:lnTo>
                  <a:pt x="18" y="8"/>
                </a:lnTo>
                <a:lnTo>
                  <a:pt x="14" y="10"/>
                </a:lnTo>
                <a:lnTo>
                  <a:pt x="14" y="18"/>
                </a:lnTo>
                <a:lnTo>
                  <a:pt x="10" y="14"/>
                </a:lnTo>
                <a:lnTo>
                  <a:pt x="2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11" name="Freeform 83"/>
          <p:cNvSpPr>
            <a:spLocks/>
          </p:cNvSpPr>
          <p:nvPr/>
        </p:nvSpPr>
        <p:spPr bwMode="auto">
          <a:xfrm>
            <a:off x="5662613" y="3209925"/>
            <a:ext cx="15875" cy="14288"/>
          </a:xfrm>
          <a:custGeom>
            <a:avLst/>
            <a:gdLst>
              <a:gd name="T0" fmla="*/ 0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0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2147483647 h 18"/>
              <a:gd name="T12" fmla="*/ 2147483647 w 20"/>
              <a:gd name="T13" fmla="*/ 2147483647 h 18"/>
              <a:gd name="T14" fmla="*/ 2147483647 w 20"/>
              <a:gd name="T15" fmla="*/ 2147483647 h 18"/>
              <a:gd name="T16" fmla="*/ 2147483647 w 20"/>
              <a:gd name="T17" fmla="*/ 2147483647 h 18"/>
              <a:gd name="T18" fmla="*/ 2147483647 w 20"/>
              <a:gd name="T19" fmla="*/ 2147483647 h 18"/>
              <a:gd name="T20" fmla="*/ 0 w 20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8"/>
              <a:gd name="T35" fmla="*/ 20 w 20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8">
                <a:moveTo>
                  <a:pt x="0" y="8"/>
                </a:moveTo>
                <a:lnTo>
                  <a:pt x="8" y="8"/>
                </a:lnTo>
                <a:lnTo>
                  <a:pt x="12" y="0"/>
                </a:lnTo>
                <a:lnTo>
                  <a:pt x="14" y="8"/>
                </a:lnTo>
                <a:lnTo>
                  <a:pt x="20" y="8"/>
                </a:lnTo>
                <a:lnTo>
                  <a:pt x="16" y="10"/>
                </a:lnTo>
                <a:lnTo>
                  <a:pt x="16" y="18"/>
                </a:lnTo>
                <a:lnTo>
                  <a:pt x="12" y="14"/>
                </a:lnTo>
                <a:lnTo>
                  <a:pt x="4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12" name="Freeform 84"/>
          <p:cNvSpPr>
            <a:spLocks/>
          </p:cNvSpPr>
          <p:nvPr/>
        </p:nvSpPr>
        <p:spPr bwMode="auto">
          <a:xfrm>
            <a:off x="5543550" y="3224213"/>
            <a:ext cx="14288" cy="11112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10"/>
                </a:lnTo>
                <a:lnTo>
                  <a:pt x="16" y="16"/>
                </a:lnTo>
                <a:lnTo>
                  <a:pt x="10" y="12"/>
                </a:lnTo>
                <a:lnTo>
                  <a:pt x="2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13" name="Freeform 85"/>
          <p:cNvSpPr>
            <a:spLocks/>
          </p:cNvSpPr>
          <p:nvPr/>
        </p:nvSpPr>
        <p:spPr bwMode="auto">
          <a:xfrm>
            <a:off x="5597525" y="3224213"/>
            <a:ext cx="14288" cy="11112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10"/>
                </a:lnTo>
                <a:lnTo>
                  <a:pt x="16" y="16"/>
                </a:lnTo>
                <a:lnTo>
                  <a:pt x="10" y="12"/>
                </a:lnTo>
                <a:lnTo>
                  <a:pt x="2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14" name="Freeform 86"/>
          <p:cNvSpPr>
            <a:spLocks/>
          </p:cNvSpPr>
          <p:nvPr/>
        </p:nvSpPr>
        <p:spPr bwMode="auto">
          <a:xfrm>
            <a:off x="5572125" y="3224213"/>
            <a:ext cx="12700" cy="11112"/>
          </a:xfrm>
          <a:custGeom>
            <a:avLst/>
            <a:gdLst>
              <a:gd name="T0" fmla="*/ 0 w 16"/>
              <a:gd name="T1" fmla="*/ 2147483647 h 16"/>
              <a:gd name="T2" fmla="*/ 2147483647 w 16"/>
              <a:gd name="T3" fmla="*/ 2147483647 h 16"/>
              <a:gd name="T4" fmla="*/ 2147483647 w 16"/>
              <a:gd name="T5" fmla="*/ 0 h 16"/>
              <a:gd name="T6" fmla="*/ 2147483647 w 16"/>
              <a:gd name="T7" fmla="*/ 2147483647 h 16"/>
              <a:gd name="T8" fmla="*/ 2147483647 w 16"/>
              <a:gd name="T9" fmla="*/ 2147483647 h 16"/>
              <a:gd name="T10" fmla="*/ 2147483647 w 16"/>
              <a:gd name="T11" fmla="*/ 2147483647 h 16"/>
              <a:gd name="T12" fmla="*/ 2147483647 w 16"/>
              <a:gd name="T13" fmla="*/ 2147483647 h 16"/>
              <a:gd name="T14" fmla="*/ 2147483647 w 16"/>
              <a:gd name="T15" fmla="*/ 2147483647 h 16"/>
              <a:gd name="T16" fmla="*/ 2147483647 w 16"/>
              <a:gd name="T17" fmla="*/ 2147483647 h 16"/>
              <a:gd name="T18" fmla="*/ 2147483647 w 16"/>
              <a:gd name="T19" fmla="*/ 2147483647 h 16"/>
              <a:gd name="T20" fmla="*/ 0 w 1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"/>
              <a:gd name="T34" fmla="*/ 0 h 16"/>
              <a:gd name="T35" fmla="*/ 16 w 1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" h="16">
                <a:moveTo>
                  <a:pt x="0" y="6"/>
                </a:moveTo>
                <a:lnTo>
                  <a:pt x="6" y="6"/>
                </a:lnTo>
                <a:lnTo>
                  <a:pt x="8" y="0"/>
                </a:lnTo>
                <a:lnTo>
                  <a:pt x="12" y="6"/>
                </a:lnTo>
                <a:lnTo>
                  <a:pt x="16" y="6"/>
                </a:lnTo>
                <a:lnTo>
                  <a:pt x="12" y="10"/>
                </a:lnTo>
                <a:lnTo>
                  <a:pt x="14" y="16"/>
                </a:lnTo>
                <a:lnTo>
                  <a:pt x="8" y="12"/>
                </a:lnTo>
                <a:lnTo>
                  <a:pt x="2" y="16"/>
                </a:lnTo>
                <a:lnTo>
                  <a:pt x="4" y="1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15" name="Freeform 87"/>
          <p:cNvSpPr>
            <a:spLocks/>
          </p:cNvSpPr>
          <p:nvPr/>
        </p:nvSpPr>
        <p:spPr bwMode="auto">
          <a:xfrm>
            <a:off x="5624513" y="3224213"/>
            <a:ext cx="12700" cy="11112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10"/>
                </a:lnTo>
                <a:lnTo>
                  <a:pt x="16" y="16"/>
                </a:lnTo>
                <a:lnTo>
                  <a:pt x="10" y="12"/>
                </a:lnTo>
                <a:lnTo>
                  <a:pt x="2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16" name="Freeform 88"/>
          <p:cNvSpPr>
            <a:spLocks/>
          </p:cNvSpPr>
          <p:nvPr/>
        </p:nvSpPr>
        <p:spPr bwMode="auto">
          <a:xfrm>
            <a:off x="5649913" y="3224213"/>
            <a:ext cx="14287" cy="11112"/>
          </a:xfrm>
          <a:custGeom>
            <a:avLst/>
            <a:gdLst>
              <a:gd name="T0" fmla="*/ 0 w 17"/>
              <a:gd name="T1" fmla="*/ 2147483647 h 16"/>
              <a:gd name="T2" fmla="*/ 2147483647 w 17"/>
              <a:gd name="T3" fmla="*/ 2147483647 h 16"/>
              <a:gd name="T4" fmla="*/ 2147483647 w 17"/>
              <a:gd name="T5" fmla="*/ 0 h 16"/>
              <a:gd name="T6" fmla="*/ 2147483647 w 17"/>
              <a:gd name="T7" fmla="*/ 2147483647 h 16"/>
              <a:gd name="T8" fmla="*/ 2147483647 w 17"/>
              <a:gd name="T9" fmla="*/ 2147483647 h 16"/>
              <a:gd name="T10" fmla="*/ 2147483647 w 17"/>
              <a:gd name="T11" fmla="*/ 2147483647 h 16"/>
              <a:gd name="T12" fmla="*/ 2147483647 w 17"/>
              <a:gd name="T13" fmla="*/ 2147483647 h 16"/>
              <a:gd name="T14" fmla="*/ 2147483647 w 17"/>
              <a:gd name="T15" fmla="*/ 2147483647 h 16"/>
              <a:gd name="T16" fmla="*/ 2147483647 w 17"/>
              <a:gd name="T17" fmla="*/ 2147483647 h 16"/>
              <a:gd name="T18" fmla="*/ 2147483647 w 17"/>
              <a:gd name="T19" fmla="*/ 2147483647 h 16"/>
              <a:gd name="T20" fmla="*/ 0 w 17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6"/>
              <a:gd name="T35" fmla="*/ 17 w 17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6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1" y="6"/>
                </a:lnTo>
                <a:lnTo>
                  <a:pt x="17" y="6"/>
                </a:lnTo>
                <a:lnTo>
                  <a:pt x="13" y="10"/>
                </a:lnTo>
                <a:lnTo>
                  <a:pt x="13" y="16"/>
                </a:lnTo>
                <a:lnTo>
                  <a:pt x="10" y="12"/>
                </a:lnTo>
                <a:lnTo>
                  <a:pt x="4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17" name="Freeform 89"/>
          <p:cNvSpPr>
            <a:spLocks/>
          </p:cNvSpPr>
          <p:nvPr/>
        </p:nvSpPr>
        <p:spPr bwMode="auto">
          <a:xfrm>
            <a:off x="5532438" y="3235325"/>
            <a:ext cx="12700" cy="11113"/>
          </a:xfrm>
          <a:custGeom>
            <a:avLst/>
            <a:gdLst>
              <a:gd name="T0" fmla="*/ 0 w 18"/>
              <a:gd name="T1" fmla="*/ 2147483647 h 14"/>
              <a:gd name="T2" fmla="*/ 2147483647 w 18"/>
              <a:gd name="T3" fmla="*/ 2147483647 h 14"/>
              <a:gd name="T4" fmla="*/ 2147483647 w 18"/>
              <a:gd name="T5" fmla="*/ 0 h 14"/>
              <a:gd name="T6" fmla="*/ 2147483647 w 18"/>
              <a:gd name="T7" fmla="*/ 2147483647 h 14"/>
              <a:gd name="T8" fmla="*/ 2147483647 w 18"/>
              <a:gd name="T9" fmla="*/ 2147483647 h 14"/>
              <a:gd name="T10" fmla="*/ 2147483647 w 18"/>
              <a:gd name="T11" fmla="*/ 2147483647 h 14"/>
              <a:gd name="T12" fmla="*/ 2147483647 w 18"/>
              <a:gd name="T13" fmla="*/ 2147483647 h 14"/>
              <a:gd name="T14" fmla="*/ 2147483647 w 18"/>
              <a:gd name="T15" fmla="*/ 2147483647 h 14"/>
              <a:gd name="T16" fmla="*/ 2147483647 w 18"/>
              <a:gd name="T17" fmla="*/ 2147483647 h 14"/>
              <a:gd name="T18" fmla="*/ 2147483647 w 18"/>
              <a:gd name="T19" fmla="*/ 2147483647 h 14"/>
              <a:gd name="T20" fmla="*/ 0 w 18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4"/>
              <a:gd name="T35" fmla="*/ 18 w 18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4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8"/>
                </a:lnTo>
                <a:lnTo>
                  <a:pt x="16" y="14"/>
                </a:lnTo>
                <a:lnTo>
                  <a:pt x="10" y="10"/>
                </a:lnTo>
                <a:lnTo>
                  <a:pt x="2" y="14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18" name="Freeform 90"/>
          <p:cNvSpPr>
            <a:spLocks/>
          </p:cNvSpPr>
          <p:nvPr/>
        </p:nvSpPr>
        <p:spPr bwMode="auto">
          <a:xfrm>
            <a:off x="5556250" y="3235325"/>
            <a:ext cx="15875" cy="11113"/>
          </a:xfrm>
          <a:custGeom>
            <a:avLst/>
            <a:gdLst>
              <a:gd name="T0" fmla="*/ 0 w 19"/>
              <a:gd name="T1" fmla="*/ 2147483647 h 14"/>
              <a:gd name="T2" fmla="*/ 2147483647 w 19"/>
              <a:gd name="T3" fmla="*/ 2147483647 h 14"/>
              <a:gd name="T4" fmla="*/ 2147483647 w 19"/>
              <a:gd name="T5" fmla="*/ 0 h 14"/>
              <a:gd name="T6" fmla="*/ 2147483647 w 19"/>
              <a:gd name="T7" fmla="*/ 2147483647 h 14"/>
              <a:gd name="T8" fmla="*/ 2147483647 w 19"/>
              <a:gd name="T9" fmla="*/ 2147483647 h 14"/>
              <a:gd name="T10" fmla="*/ 2147483647 w 19"/>
              <a:gd name="T11" fmla="*/ 2147483647 h 14"/>
              <a:gd name="T12" fmla="*/ 2147483647 w 19"/>
              <a:gd name="T13" fmla="*/ 2147483647 h 14"/>
              <a:gd name="T14" fmla="*/ 2147483647 w 19"/>
              <a:gd name="T15" fmla="*/ 2147483647 h 14"/>
              <a:gd name="T16" fmla="*/ 2147483647 w 19"/>
              <a:gd name="T17" fmla="*/ 2147483647 h 14"/>
              <a:gd name="T18" fmla="*/ 2147483647 w 19"/>
              <a:gd name="T19" fmla="*/ 2147483647 h 14"/>
              <a:gd name="T20" fmla="*/ 0 w 19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4"/>
              <a:gd name="T35" fmla="*/ 19 w 19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4">
                <a:moveTo>
                  <a:pt x="0" y="6"/>
                </a:moveTo>
                <a:lnTo>
                  <a:pt x="8" y="6"/>
                </a:lnTo>
                <a:lnTo>
                  <a:pt x="11" y="0"/>
                </a:lnTo>
                <a:lnTo>
                  <a:pt x="13" y="6"/>
                </a:lnTo>
                <a:lnTo>
                  <a:pt x="19" y="6"/>
                </a:lnTo>
                <a:lnTo>
                  <a:pt x="15" y="8"/>
                </a:lnTo>
                <a:lnTo>
                  <a:pt x="17" y="14"/>
                </a:lnTo>
                <a:lnTo>
                  <a:pt x="11" y="10"/>
                </a:lnTo>
                <a:lnTo>
                  <a:pt x="4" y="14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19" name="Freeform 91"/>
          <p:cNvSpPr>
            <a:spLocks/>
          </p:cNvSpPr>
          <p:nvPr/>
        </p:nvSpPr>
        <p:spPr bwMode="auto">
          <a:xfrm>
            <a:off x="5584825" y="3235325"/>
            <a:ext cx="14288" cy="11113"/>
          </a:xfrm>
          <a:custGeom>
            <a:avLst/>
            <a:gdLst>
              <a:gd name="T0" fmla="*/ 0 w 18"/>
              <a:gd name="T1" fmla="*/ 2147483647 h 14"/>
              <a:gd name="T2" fmla="*/ 2147483647 w 18"/>
              <a:gd name="T3" fmla="*/ 2147483647 h 14"/>
              <a:gd name="T4" fmla="*/ 2147483647 w 18"/>
              <a:gd name="T5" fmla="*/ 0 h 14"/>
              <a:gd name="T6" fmla="*/ 2147483647 w 18"/>
              <a:gd name="T7" fmla="*/ 2147483647 h 14"/>
              <a:gd name="T8" fmla="*/ 2147483647 w 18"/>
              <a:gd name="T9" fmla="*/ 2147483647 h 14"/>
              <a:gd name="T10" fmla="*/ 2147483647 w 18"/>
              <a:gd name="T11" fmla="*/ 2147483647 h 14"/>
              <a:gd name="T12" fmla="*/ 2147483647 w 18"/>
              <a:gd name="T13" fmla="*/ 2147483647 h 14"/>
              <a:gd name="T14" fmla="*/ 2147483647 w 18"/>
              <a:gd name="T15" fmla="*/ 2147483647 h 14"/>
              <a:gd name="T16" fmla="*/ 2147483647 w 18"/>
              <a:gd name="T17" fmla="*/ 2147483647 h 14"/>
              <a:gd name="T18" fmla="*/ 2147483647 w 18"/>
              <a:gd name="T19" fmla="*/ 2147483647 h 14"/>
              <a:gd name="T20" fmla="*/ 0 w 18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4"/>
              <a:gd name="T35" fmla="*/ 18 w 18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4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8"/>
                </a:lnTo>
                <a:lnTo>
                  <a:pt x="16" y="14"/>
                </a:lnTo>
                <a:lnTo>
                  <a:pt x="10" y="10"/>
                </a:lnTo>
                <a:lnTo>
                  <a:pt x="4" y="14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20" name="Freeform 92"/>
          <p:cNvSpPr>
            <a:spLocks/>
          </p:cNvSpPr>
          <p:nvPr/>
        </p:nvSpPr>
        <p:spPr bwMode="auto">
          <a:xfrm>
            <a:off x="5610225" y="3235325"/>
            <a:ext cx="15875" cy="11113"/>
          </a:xfrm>
          <a:custGeom>
            <a:avLst/>
            <a:gdLst>
              <a:gd name="T0" fmla="*/ 0 w 19"/>
              <a:gd name="T1" fmla="*/ 2147483647 h 14"/>
              <a:gd name="T2" fmla="*/ 2147483647 w 19"/>
              <a:gd name="T3" fmla="*/ 2147483647 h 14"/>
              <a:gd name="T4" fmla="*/ 2147483647 w 19"/>
              <a:gd name="T5" fmla="*/ 0 h 14"/>
              <a:gd name="T6" fmla="*/ 2147483647 w 19"/>
              <a:gd name="T7" fmla="*/ 2147483647 h 14"/>
              <a:gd name="T8" fmla="*/ 2147483647 w 19"/>
              <a:gd name="T9" fmla="*/ 2147483647 h 14"/>
              <a:gd name="T10" fmla="*/ 2147483647 w 19"/>
              <a:gd name="T11" fmla="*/ 2147483647 h 14"/>
              <a:gd name="T12" fmla="*/ 2147483647 w 19"/>
              <a:gd name="T13" fmla="*/ 2147483647 h 14"/>
              <a:gd name="T14" fmla="*/ 2147483647 w 19"/>
              <a:gd name="T15" fmla="*/ 2147483647 h 14"/>
              <a:gd name="T16" fmla="*/ 2147483647 w 19"/>
              <a:gd name="T17" fmla="*/ 2147483647 h 14"/>
              <a:gd name="T18" fmla="*/ 2147483647 w 19"/>
              <a:gd name="T19" fmla="*/ 2147483647 h 14"/>
              <a:gd name="T20" fmla="*/ 0 w 19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4"/>
              <a:gd name="T35" fmla="*/ 19 w 19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4">
                <a:moveTo>
                  <a:pt x="0" y="6"/>
                </a:moveTo>
                <a:lnTo>
                  <a:pt x="7" y="6"/>
                </a:lnTo>
                <a:lnTo>
                  <a:pt x="11" y="0"/>
                </a:lnTo>
                <a:lnTo>
                  <a:pt x="13" y="6"/>
                </a:lnTo>
                <a:lnTo>
                  <a:pt x="19" y="6"/>
                </a:lnTo>
                <a:lnTo>
                  <a:pt x="15" y="8"/>
                </a:lnTo>
                <a:lnTo>
                  <a:pt x="15" y="14"/>
                </a:lnTo>
                <a:lnTo>
                  <a:pt x="11" y="10"/>
                </a:lnTo>
                <a:lnTo>
                  <a:pt x="3" y="14"/>
                </a:lnTo>
                <a:lnTo>
                  <a:pt x="5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21" name="Freeform 93"/>
          <p:cNvSpPr>
            <a:spLocks/>
          </p:cNvSpPr>
          <p:nvPr/>
        </p:nvSpPr>
        <p:spPr bwMode="auto">
          <a:xfrm>
            <a:off x="5637213" y="3235325"/>
            <a:ext cx="14287" cy="11113"/>
          </a:xfrm>
          <a:custGeom>
            <a:avLst/>
            <a:gdLst>
              <a:gd name="T0" fmla="*/ 0 w 18"/>
              <a:gd name="T1" fmla="*/ 2147483647 h 14"/>
              <a:gd name="T2" fmla="*/ 2147483647 w 18"/>
              <a:gd name="T3" fmla="*/ 2147483647 h 14"/>
              <a:gd name="T4" fmla="*/ 2147483647 w 18"/>
              <a:gd name="T5" fmla="*/ 0 h 14"/>
              <a:gd name="T6" fmla="*/ 2147483647 w 18"/>
              <a:gd name="T7" fmla="*/ 2147483647 h 14"/>
              <a:gd name="T8" fmla="*/ 2147483647 w 18"/>
              <a:gd name="T9" fmla="*/ 2147483647 h 14"/>
              <a:gd name="T10" fmla="*/ 2147483647 w 18"/>
              <a:gd name="T11" fmla="*/ 2147483647 h 14"/>
              <a:gd name="T12" fmla="*/ 2147483647 w 18"/>
              <a:gd name="T13" fmla="*/ 2147483647 h 14"/>
              <a:gd name="T14" fmla="*/ 2147483647 w 18"/>
              <a:gd name="T15" fmla="*/ 2147483647 h 14"/>
              <a:gd name="T16" fmla="*/ 2147483647 w 18"/>
              <a:gd name="T17" fmla="*/ 2147483647 h 14"/>
              <a:gd name="T18" fmla="*/ 2147483647 w 18"/>
              <a:gd name="T19" fmla="*/ 2147483647 h 14"/>
              <a:gd name="T20" fmla="*/ 0 w 18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4"/>
              <a:gd name="T35" fmla="*/ 18 w 18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4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8"/>
                </a:lnTo>
                <a:lnTo>
                  <a:pt x="14" y="14"/>
                </a:lnTo>
                <a:lnTo>
                  <a:pt x="10" y="10"/>
                </a:lnTo>
                <a:lnTo>
                  <a:pt x="2" y="14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22" name="Freeform 94"/>
          <p:cNvSpPr>
            <a:spLocks/>
          </p:cNvSpPr>
          <p:nvPr/>
        </p:nvSpPr>
        <p:spPr bwMode="auto">
          <a:xfrm>
            <a:off x="5662613" y="3235325"/>
            <a:ext cx="15875" cy="11113"/>
          </a:xfrm>
          <a:custGeom>
            <a:avLst/>
            <a:gdLst>
              <a:gd name="T0" fmla="*/ 0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2147483647 w 20"/>
              <a:gd name="T19" fmla="*/ 2147483647 h 14"/>
              <a:gd name="T20" fmla="*/ 0 w 20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4"/>
              <a:gd name="T35" fmla="*/ 20 w 20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4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20" y="6"/>
                </a:lnTo>
                <a:lnTo>
                  <a:pt x="16" y="8"/>
                </a:lnTo>
                <a:lnTo>
                  <a:pt x="16" y="14"/>
                </a:lnTo>
                <a:lnTo>
                  <a:pt x="12" y="10"/>
                </a:lnTo>
                <a:lnTo>
                  <a:pt x="4" y="14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23" name="Freeform 95"/>
          <p:cNvSpPr>
            <a:spLocks/>
          </p:cNvSpPr>
          <p:nvPr/>
        </p:nvSpPr>
        <p:spPr bwMode="auto">
          <a:xfrm>
            <a:off x="5543550" y="3246438"/>
            <a:ext cx="14288" cy="142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0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0 w 18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9"/>
                </a:lnTo>
                <a:lnTo>
                  <a:pt x="16" y="17"/>
                </a:lnTo>
                <a:lnTo>
                  <a:pt x="10" y="11"/>
                </a:lnTo>
                <a:lnTo>
                  <a:pt x="2" y="17"/>
                </a:lnTo>
                <a:lnTo>
                  <a:pt x="6" y="9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24" name="Freeform 96"/>
          <p:cNvSpPr>
            <a:spLocks/>
          </p:cNvSpPr>
          <p:nvPr/>
        </p:nvSpPr>
        <p:spPr bwMode="auto">
          <a:xfrm>
            <a:off x="5597525" y="3246438"/>
            <a:ext cx="14288" cy="142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0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0 w 18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9"/>
                </a:lnTo>
                <a:lnTo>
                  <a:pt x="16" y="17"/>
                </a:lnTo>
                <a:lnTo>
                  <a:pt x="10" y="11"/>
                </a:lnTo>
                <a:lnTo>
                  <a:pt x="2" y="17"/>
                </a:lnTo>
                <a:lnTo>
                  <a:pt x="6" y="9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25" name="Freeform 97"/>
          <p:cNvSpPr>
            <a:spLocks/>
          </p:cNvSpPr>
          <p:nvPr/>
        </p:nvSpPr>
        <p:spPr bwMode="auto">
          <a:xfrm>
            <a:off x="5572125" y="3246438"/>
            <a:ext cx="12700" cy="14287"/>
          </a:xfrm>
          <a:custGeom>
            <a:avLst/>
            <a:gdLst>
              <a:gd name="T0" fmla="*/ 0 w 16"/>
              <a:gd name="T1" fmla="*/ 2147483647 h 17"/>
              <a:gd name="T2" fmla="*/ 2147483647 w 16"/>
              <a:gd name="T3" fmla="*/ 2147483647 h 17"/>
              <a:gd name="T4" fmla="*/ 2147483647 w 16"/>
              <a:gd name="T5" fmla="*/ 0 h 17"/>
              <a:gd name="T6" fmla="*/ 2147483647 w 16"/>
              <a:gd name="T7" fmla="*/ 2147483647 h 17"/>
              <a:gd name="T8" fmla="*/ 2147483647 w 16"/>
              <a:gd name="T9" fmla="*/ 2147483647 h 17"/>
              <a:gd name="T10" fmla="*/ 2147483647 w 16"/>
              <a:gd name="T11" fmla="*/ 2147483647 h 17"/>
              <a:gd name="T12" fmla="*/ 2147483647 w 16"/>
              <a:gd name="T13" fmla="*/ 2147483647 h 17"/>
              <a:gd name="T14" fmla="*/ 2147483647 w 16"/>
              <a:gd name="T15" fmla="*/ 2147483647 h 17"/>
              <a:gd name="T16" fmla="*/ 2147483647 w 16"/>
              <a:gd name="T17" fmla="*/ 2147483647 h 17"/>
              <a:gd name="T18" fmla="*/ 2147483647 w 16"/>
              <a:gd name="T19" fmla="*/ 2147483647 h 17"/>
              <a:gd name="T20" fmla="*/ 0 w 16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"/>
              <a:gd name="T34" fmla="*/ 0 h 17"/>
              <a:gd name="T35" fmla="*/ 16 w 16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" h="17">
                <a:moveTo>
                  <a:pt x="0" y="6"/>
                </a:moveTo>
                <a:lnTo>
                  <a:pt x="6" y="6"/>
                </a:lnTo>
                <a:lnTo>
                  <a:pt x="8" y="0"/>
                </a:lnTo>
                <a:lnTo>
                  <a:pt x="12" y="6"/>
                </a:lnTo>
                <a:lnTo>
                  <a:pt x="16" y="6"/>
                </a:lnTo>
                <a:lnTo>
                  <a:pt x="12" y="9"/>
                </a:lnTo>
                <a:lnTo>
                  <a:pt x="14" y="17"/>
                </a:lnTo>
                <a:lnTo>
                  <a:pt x="8" y="11"/>
                </a:lnTo>
                <a:lnTo>
                  <a:pt x="2" y="17"/>
                </a:lnTo>
                <a:lnTo>
                  <a:pt x="4" y="9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26" name="Freeform 98"/>
          <p:cNvSpPr>
            <a:spLocks/>
          </p:cNvSpPr>
          <p:nvPr/>
        </p:nvSpPr>
        <p:spPr bwMode="auto">
          <a:xfrm>
            <a:off x="5624513" y="3246438"/>
            <a:ext cx="12700" cy="142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0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0 w 18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9"/>
                </a:lnTo>
                <a:lnTo>
                  <a:pt x="16" y="17"/>
                </a:lnTo>
                <a:lnTo>
                  <a:pt x="10" y="11"/>
                </a:lnTo>
                <a:lnTo>
                  <a:pt x="2" y="17"/>
                </a:lnTo>
                <a:lnTo>
                  <a:pt x="6" y="9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27" name="Freeform 99"/>
          <p:cNvSpPr>
            <a:spLocks/>
          </p:cNvSpPr>
          <p:nvPr/>
        </p:nvSpPr>
        <p:spPr bwMode="auto">
          <a:xfrm>
            <a:off x="5649913" y="3246438"/>
            <a:ext cx="14287" cy="14287"/>
          </a:xfrm>
          <a:custGeom>
            <a:avLst/>
            <a:gdLst>
              <a:gd name="T0" fmla="*/ 0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0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1" y="6"/>
                </a:lnTo>
                <a:lnTo>
                  <a:pt x="17" y="6"/>
                </a:lnTo>
                <a:lnTo>
                  <a:pt x="13" y="9"/>
                </a:lnTo>
                <a:lnTo>
                  <a:pt x="13" y="17"/>
                </a:lnTo>
                <a:lnTo>
                  <a:pt x="10" y="11"/>
                </a:lnTo>
                <a:lnTo>
                  <a:pt x="4" y="17"/>
                </a:lnTo>
                <a:lnTo>
                  <a:pt x="6" y="9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28" name="Freeform 100"/>
          <p:cNvSpPr>
            <a:spLocks/>
          </p:cNvSpPr>
          <p:nvPr/>
        </p:nvSpPr>
        <p:spPr bwMode="auto">
          <a:xfrm>
            <a:off x="5532438" y="3259138"/>
            <a:ext cx="12700" cy="14287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2147483647 h 18"/>
              <a:gd name="T4" fmla="*/ 2147483647 w 18"/>
              <a:gd name="T5" fmla="*/ 0 h 18"/>
              <a:gd name="T6" fmla="*/ 2147483647 w 18"/>
              <a:gd name="T7" fmla="*/ 2147483647 h 18"/>
              <a:gd name="T8" fmla="*/ 2147483647 w 18"/>
              <a:gd name="T9" fmla="*/ 2147483647 h 18"/>
              <a:gd name="T10" fmla="*/ 2147483647 w 18"/>
              <a:gd name="T11" fmla="*/ 2147483647 h 18"/>
              <a:gd name="T12" fmla="*/ 2147483647 w 18"/>
              <a:gd name="T13" fmla="*/ 2147483647 h 18"/>
              <a:gd name="T14" fmla="*/ 2147483647 w 18"/>
              <a:gd name="T15" fmla="*/ 2147483647 h 18"/>
              <a:gd name="T16" fmla="*/ 2147483647 w 18"/>
              <a:gd name="T17" fmla="*/ 2147483647 h 18"/>
              <a:gd name="T18" fmla="*/ 2147483647 w 18"/>
              <a:gd name="T19" fmla="*/ 2147483647 h 18"/>
              <a:gd name="T20" fmla="*/ 0 w 18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8"/>
              <a:gd name="T35" fmla="*/ 18 w 18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8">
                <a:moveTo>
                  <a:pt x="0" y="8"/>
                </a:moveTo>
                <a:lnTo>
                  <a:pt x="6" y="8"/>
                </a:lnTo>
                <a:lnTo>
                  <a:pt x="10" y="0"/>
                </a:lnTo>
                <a:lnTo>
                  <a:pt x="12" y="8"/>
                </a:lnTo>
                <a:lnTo>
                  <a:pt x="18" y="8"/>
                </a:lnTo>
                <a:lnTo>
                  <a:pt x="14" y="10"/>
                </a:lnTo>
                <a:lnTo>
                  <a:pt x="16" y="18"/>
                </a:lnTo>
                <a:lnTo>
                  <a:pt x="10" y="14"/>
                </a:lnTo>
                <a:lnTo>
                  <a:pt x="2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29" name="Freeform 101"/>
          <p:cNvSpPr>
            <a:spLocks/>
          </p:cNvSpPr>
          <p:nvPr/>
        </p:nvSpPr>
        <p:spPr bwMode="auto">
          <a:xfrm>
            <a:off x="5578475" y="3308350"/>
            <a:ext cx="15875" cy="14288"/>
          </a:xfrm>
          <a:custGeom>
            <a:avLst/>
            <a:gdLst>
              <a:gd name="T0" fmla="*/ 0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0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2147483647 h 18"/>
              <a:gd name="T12" fmla="*/ 2147483647 w 20"/>
              <a:gd name="T13" fmla="*/ 2147483647 h 18"/>
              <a:gd name="T14" fmla="*/ 2147483647 w 20"/>
              <a:gd name="T15" fmla="*/ 2147483647 h 18"/>
              <a:gd name="T16" fmla="*/ 2147483647 w 20"/>
              <a:gd name="T17" fmla="*/ 2147483647 h 18"/>
              <a:gd name="T18" fmla="*/ 2147483647 w 20"/>
              <a:gd name="T19" fmla="*/ 2147483647 h 18"/>
              <a:gd name="T20" fmla="*/ 0 w 20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8"/>
              <a:gd name="T35" fmla="*/ 20 w 20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8">
                <a:moveTo>
                  <a:pt x="0" y="8"/>
                </a:moveTo>
                <a:lnTo>
                  <a:pt x="8" y="8"/>
                </a:lnTo>
                <a:lnTo>
                  <a:pt x="12" y="0"/>
                </a:lnTo>
                <a:lnTo>
                  <a:pt x="14" y="8"/>
                </a:lnTo>
                <a:lnTo>
                  <a:pt x="20" y="8"/>
                </a:lnTo>
                <a:lnTo>
                  <a:pt x="16" y="10"/>
                </a:lnTo>
                <a:lnTo>
                  <a:pt x="18" y="18"/>
                </a:lnTo>
                <a:lnTo>
                  <a:pt x="12" y="14"/>
                </a:lnTo>
                <a:lnTo>
                  <a:pt x="4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30" name="Freeform 102"/>
          <p:cNvSpPr>
            <a:spLocks/>
          </p:cNvSpPr>
          <p:nvPr/>
        </p:nvSpPr>
        <p:spPr bwMode="auto">
          <a:xfrm>
            <a:off x="5607050" y="3308350"/>
            <a:ext cx="14288" cy="14288"/>
          </a:xfrm>
          <a:custGeom>
            <a:avLst/>
            <a:gdLst>
              <a:gd name="T0" fmla="*/ 0 w 17"/>
              <a:gd name="T1" fmla="*/ 2147483647 h 18"/>
              <a:gd name="T2" fmla="*/ 2147483647 w 17"/>
              <a:gd name="T3" fmla="*/ 2147483647 h 18"/>
              <a:gd name="T4" fmla="*/ 2147483647 w 17"/>
              <a:gd name="T5" fmla="*/ 0 h 18"/>
              <a:gd name="T6" fmla="*/ 2147483647 w 17"/>
              <a:gd name="T7" fmla="*/ 2147483647 h 18"/>
              <a:gd name="T8" fmla="*/ 2147483647 w 17"/>
              <a:gd name="T9" fmla="*/ 2147483647 h 18"/>
              <a:gd name="T10" fmla="*/ 2147483647 w 17"/>
              <a:gd name="T11" fmla="*/ 2147483647 h 18"/>
              <a:gd name="T12" fmla="*/ 2147483647 w 17"/>
              <a:gd name="T13" fmla="*/ 2147483647 h 18"/>
              <a:gd name="T14" fmla="*/ 2147483647 w 17"/>
              <a:gd name="T15" fmla="*/ 2147483647 h 18"/>
              <a:gd name="T16" fmla="*/ 2147483647 w 17"/>
              <a:gd name="T17" fmla="*/ 2147483647 h 18"/>
              <a:gd name="T18" fmla="*/ 2147483647 w 17"/>
              <a:gd name="T19" fmla="*/ 2147483647 h 18"/>
              <a:gd name="T20" fmla="*/ 0 w 17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8"/>
              <a:gd name="T35" fmla="*/ 17 w 17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8">
                <a:moveTo>
                  <a:pt x="0" y="8"/>
                </a:moveTo>
                <a:lnTo>
                  <a:pt x="6" y="8"/>
                </a:lnTo>
                <a:lnTo>
                  <a:pt x="9" y="0"/>
                </a:lnTo>
                <a:lnTo>
                  <a:pt x="11" y="8"/>
                </a:lnTo>
                <a:lnTo>
                  <a:pt x="17" y="8"/>
                </a:lnTo>
                <a:lnTo>
                  <a:pt x="13" y="10"/>
                </a:lnTo>
                <a:lnTo>
                  <a:pt x="15" y="18"/>
                </a:lnTo>
                <a:lnTo>
                  <a:pt x="9" y="14"/>
                </a:lnTo>
                <a:lnTo>
                  <a:pt x="4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31" name="Freeform 103"/>
          <p:cNvSpPr>
            <a:spLocks/>
          </p:cNvSpPr>
          <p:nvPr/>
        </p:nvSpPr>
        <p:spPr bwMode="auto">
          <a:xfrm>
            <a:off x="5632450" y="3308350"/>
            <a:ext cx="14288" cy="14288"/>
          </a:xfrm>
          <a:custGeom>
            <a:avLst/>
            <a:gdLst>
              <a:gd name="T0" fmla="*/ 0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0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2147483647 h 18"/>
              <a:gd name="T12" fmla="*/ 2147483647 w 20"/>
              <a:gd name="T13" fmla="*/ 2147483647 h 18"/>
              <a:gd name="T14" fmla="*/ 2147483647 w 20"/>
              <a:gd name="T15" fmla="*/ 2147483647 h 18"/>
              <a:gd name="T16" fmla="*/ 2147483647 w 20"/>
              <a:gd name="T17" fmla="*/ 2147483647 h 18"/>
              <a:gd name="T18" fmla="*/ 2147483647 w 20"/>
              <a:gd name="T19" fmla="*/ 2147483647 h 18"/>
              <a:gd name="T20" fmla="*/ 0 w 20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8"/>
              <a:gd name="T35" fmla="*/ 20 w 20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8">
                <a:moveTo>
                  <a:pt x="0" y="8"/>
                </a:moveTo>
                <a:lnTo>
                  <a:pt x="8" y="8"/>
                </a:lnTo>
                <a:lnTo>
                  <a:pt x="12" y="0"/>
                </a:lnTo>
                <a:lnTo>
                  <a:pt x="14" y="8"/>
                </a:lnTo>
                <a:lnTo>
                  <a:pt x="20" y="8"/>
                </a:lnTo>
                <a:lnTo>
                  <a:pt x="16" y="10"/>
                </a:lnTo>
                <a:lnTo>
                  <a:pt x="16" y="18"/>
                </a:lnTo>
                <a:lnTo>
                  <a:pt x="12" y="14"/>
                </a:lnTo>
                <a:lnTo>
                  <a:pt x="4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32" name="Freeform 104"/>
          <p:cNvSpPr>
            <a:spLocks/>
          </p:cNvSpPr>
          <p:nvPr/>
        </p:nvSpPr>
        <p:spPr bwMode="auto">
          <a:xfrm>
            <a:off x="5659438" y="3308350"/>
            <a:ext cx="14287" cy="14288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2147483647 h 18"/>
              <a:gd name="T4" fmla="*/ 2147483647 w 18"/>
              <a:gd name="T5" fmla="*/ 0 h 18"/>
              <a:gd name="T6" fmla="*/ 2147483647 w 18"/>
              <a:gd name="T7" fmla="*/ 2147483647 h 18"/>
              <a:gd name="T8" fmla="*/ 2147483647 w 18"/>
              <a:gd name="T9" fmla="*/ 2147483647 h 18"/>
              <a:gd name="T10" fmla="*/ 2147483647 w 18"/>
              <a:gd name="T11" fmla="*/ 2147483647 h 18"/>
              <a:gd name="T12" fmla="*/ 2147483647 w 18"/>
              <a:gd name="T13" fmla="*/ 2147483647 h 18"/>
              <a:gd name="T14" fmla="*/ 2147483647 w 18"/>
              <a:gd name="T15" fmla="*/ 2147483647 h 18"/>
              <a:gd name="T16" fmla="*/ 2147483647 w 18"/>
              <a:gd name="T17" fmla="*/ 2147483647 h 18"/>
              <a:gd name="T18" fmla="*/ 2147483647 w 18"/>
              <a:gd name="T19" fmla="*/ 2147483647 h 18"/>
              <a:gd name="T20" fmla="*/ 0 w 18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8"/>
              <a:gd name="T35" fmla="*/ 18 w 18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8">
                <a:moveTo>
                  <a:pt x="0" y="8"/>
                </a:moveTo>
                <a:lnTo>
                  <a:pt x="6" y="8"/>
                </a:lnTo>
                <a:lnTo>
                  <a:pt x="10" y="0"/>
                </a:lnTo>
                <a:lnTo>
                  <a:pt x="12" y="8"/>
                </a:lnTo>
                <a:lnTo>
                  <a:pt x="18" y="8"/>
                </a:lnTo>
                <a:lnTo>
                  <a:pt x="14" y="10"/>
                </a:lnTo>
                <a:lnTo>
                  <a:pt x="14" y="18"/>
                </a:lnTo>
                <a:lnTo>
                  <a:pt x="10" y="14"/>
                </a:lnTo>
                <a:lnTo>
                  <a:pt x="2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33" name="Freeform 105"/>
          <p:cNvSpPr>
            <a:spLocks/>
          </p:cNvSpPr>
          <p:nvPr/>
        </p:nvSpPr>
        <p:spPr bwMode="auto">
          <a:xfrm>
            <a:off x="5684838" y="3308350"/>
            <a:ext cx="15875" cy="14288"/>
          </a:xfrm>
          <a:custGeom>
            <a:avLst/>
            <a:gdLst>
              <a:gd name="T0" fmla="*/ 0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0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2147483647 h 18"/>
              <a:gd name="T12" fmla="*/ 2147483647 w 20"/>
              <a:gd name="T13" fmla="*/ 2147483647 h 18"/>
              <a:gd name="T14" fmla="*/ 2147483647 w 20"/>
              <a:gd name="T15" fmla="*/ 2147483647 h 18"/>
              <a:gd name="T16" fmla="*/ 2147483647 w 20"/>
              <a:gd name="T17" fmla="*/ 2147483647 h 18"/>
              <a:gd name="T18" fmla="*/ 2147483647 w 20"/>
              <a:gd name="T19" fmla="*/ 2147483647 h 18"/>
              <a:gd name="T20" fmla="*/ 0 w 20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8"/>
              <a:gd name="T35" fmla="*/ 20 w 20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8">
                <a:moveTo>
                  <a:pt x="0" y="8"/>
                </a:moveTo>
                <a:lnTo>
                  <a:pt x="8" y="8"/>
                </a:lnTo>
                <a:lnTo>
                  <a:pt x="12" y="0"/>
                </a:lnTo>
                <a:lnTo>
                  <a:pt x="14" y="8"/>
                </a:lnTo>
                <a:lnTo>
                  <a:pt x="20" y="8"/>
                </a:lnTo>
                <a:lnTo>
                  <a:pt x="16" y="10"/>
                </a:lnTo>
                <a:lnTo>
                  <a:pt x="16" y="18"/>
                </a:lnTo>
                <a:lnTo>
                  <a:pt x="12" y="14"/>
                </a:lnTo>
                <a:lnTo>
                  <a:pt x="4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34" name="Freeform 106"/>
          <p:cNvSpPr>
            <a:spLocks/>
          </p:cNvSpPr>
          <p:nvPr/>
        </p:nvSpPr>
        <p:spPr bwMode="auto">
          <a:xfrm>
            <a:off x="5565775" y="3322638"/>
            <a:ext cx="14288" cy="11112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8"/>
                </a:lnTo>
                <a:lnTo>
                  <a:pt x="16" y="16"/>
                </a:lnTo>
                <a:lnTo>
                  <a:pt x="10" y="12"/>
                </a:lnTo>
                <a:lnTo>
                  <a:pt x="2" y="16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35" name="Freeform 107"/>
          <p:cNvSpPr>
            <a:spLocks/>
          </p:cNvSpPr>
          <p:nvPr/>
        </p:nvSpPr>
        <p:spPr bwMode="auto">
          <a:xfrm>
            <a:off x="5619750" y="3322638"/>
            <a:ext cx="14288" cy="11112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8"/>
                </a:lnTo>
                <a:lnTo>
                  <a:pt x="16" y="16"/>
                </a:lnTo>
                <a:lnTo>
                  <a:pt x="10" y="12"/>
                </a:lnTo>
                <a:lnTo>
                  <a:pt x="2" y="16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36" name="Freeform 108"/>
          <p:cNvSpPr>
            <a:spLocks/>
          </p:cNvSpPr>
          <p:nvPr/>
        </p:nvSpPr>
        <p:spPr bwMode="auto">
          <a:xfrm>
            <a:off x="5594350" y="3322638"/>
            <a:ext cx="12700" cy="11112"/>
          </a:xfrm>
          <a:custGeom>
            <a:avLst/>
            <a:gdLst>
              <a:gd name="T0" fmla="*/ 0 w 16"/>
              <a:gd name="T1" fmla="*/ 2147483647 h 16"/>
              <a:gd name="T2" fmla="*/ 2147483647 w 16"/>
              <a:gd name="T3" fmla="*/ 2147483647 h 16"/>
              <a:gd name="T4" fmla="*/ 2147483647 w 16"/>
              <a:gd name="T5" fmla="*/ 0 h 16"/>
              <a:gd name="T6" fmla="*/ 2147483647 w 16"/>
              <a:gd name="T7" fmla="*/ 2147483647 h 16"/>
              <a:gd name="T8" fmla="*/ 2147483647 w 16"/>
              <a:gd name="T9" fmla="*/ 2147483647 h 16"/>
              <a:gd name="T10" fmla="*/ 2147483647 w 16"/>
              <a:gd name="T11" fmla="*/ 2147483647 h 16"/>
              <a:gd name="T12" fmla="*/ 2147483647 w 16"/>
              <a:gd name="T13" fmla="*/ 2147483647 h 16"/>
              <a:gd name="T14" fmla="*/ 2147483647 w 16"/>
              <a:gd name="T15" fmla="*/ 2147483647 h 16"/>
              <a:gd name="T16" fmla="*/ 2147483647 w 16"/>
              <a:gd name="T17" fmla="*/ 2147483647 h 16"/>
              <a:gd name="T18" fmla="*/ 2147483647 w 16"/>
              <a:gd name="T19" fmla="*/ 2147483647 h 16"/>
              <a:gd name="T20" fmla="*/ 0 w 1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"/>
              <a:gd name="T34" fmla="*/ 0 h 16"/>
              <a:gd name="T35" fmla="*/ 16 w 1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" h="16">
                <a:moveTo>
                  <a:pt x="0" y="6"/>
                </a:moveTo>
                <a:lnTo>
                  <a:pt x="6" y="6"/>
                </a:lnTo>
                <a:lnTo>
                  <a:pt x="8" y="0"/>
                </a:lnTo>
                <a:lnTo>
                  <a:pt x="12" y="6"/>
                </a:lnTo>
                <a:lnTo>
                  <a:pt x="16" y="6"/>
                </a:lnTo>
                <a:lnTo>
                  <a:pt x="12" y="8"/>
                </a:lnTo>
                <a:lnTo>
                  <a:pt x="14" y="16"/>
                </a:lnTo>
                <a:lnTo>
                  <a:pt x="8" y="12"/>
                </a:lnTo>
                <a:lnTo>
                  <a:pt x="2" y="16"/>
                </a:lnTo>
                <a:lnTo>
                  <a:pt x="4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37" name="Freeform 109"/>
          <p:cNvSpPr>
            <a:spLocks/>
          </p:cNvSpPr>
          <p:nvPr/>
        </p:nvSpPr>
        <p:spPr bwMode="auto">
          <a:xfrm>
            <a:off x="5645150" y="3322638"/>
            <a:ext cx="14288" cy="11112"/>
          </a:xfrm>
          <a:custGeom>
            <a:avLst/>
            <a:gdLst>
              <a:gd name="T0" fmla="*/ 0 w 17"/>
              <a:gd name="T1" fmla="*/ 2147483647 h 16"/>
              <a:gd name="T2" fmla="*/ 2147483647 w 17"/>
              <a:gd name="T3" fmla="*/ 2147483647 h 16"/>
              <a:gd name="T4" fmla="*/ 2147483647 w 17"/>
              <a:gd name="T5" fmla="*/ 0 h 16"/>
              <a:gd name="T6" fmla="*/ 2147483647 w 17"/>
              <a:gd name="T7" fmla="*/ 2147483647 h 16"/>
              <a:gd name="T8" fmla="*/ 2147483647 w 17"/>
              <a:gd name="T9" fmla="*/ 2147483647 h 16"/>
              <a:gd name="T10" fmla="*/ 2147483647 w 17"/>
              <a:gd name="T11" fmla="*/ 2147483647 h 16"/>
              <a:gd name="T12" fmla="*/ 2147483647 w 17"/>
              <a:gd name="T13" fmla="*/ 2147483647 h 16"/>
              <a:gd name="T14" fmla="*/ 2147483647 w 17"/>
              <a:gd name="T15" fmla="*/ 2147483647 h 16"/>
              <a:gd name="T16" fmla="*/ 2147483647 w 17"/>
              <a:gd name="T17" fmla="*/ 2147483647 h 16"/>
              <a:gd name="T18" fmla="*/ 2147483647 w 17"/>
              <a:gd name="T19" fmla="*/ 2147483647 h 16"/>
              <a:gd name="T20" fmla="*/ 0 w 17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6"/>
              <a:gd name="T35" fmla="*/ 17 w 17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6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7" y="6"/>
                </a:lnTo>
                <a:lnTo>
                  <a:pt x="14" y="8"/>
                </a:lnTo>
                <a:lnTo>
                  <a:pt x="16" y="16"/>
                </a:lnTo>
                <a:lnTo>
                  <a:pt x="10" y="12"/>
                </a:lnTo>
                <a:lnTo>
                  <a:pt x="2" y="16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38" name="Freeform 110"/>
          <p:cNvSpPr>
            <a:spLocks/>
          </p:cNvSpPr>
          <p:nvPr/>
        </p:nvSpPr>
        <p:spPr bwMode="auto">
          <a:xfrm>
            <a:off x="5672138" y="3322638"/>
            <a:ext cx="14287" cy="11112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0 w 1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6"/>
              <a:gd name="T35" fmla="*/ 18 w 1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6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8"/>
                </a:lnTo>
                <a:lnTo>
                  <a:pt x="14" y="16"/>
                </a:lnTo>
                <a:lnTo>
                  <a:pt x="10" y="12"/>
                </a:lnTo>
                <a:lnTo>
                  <a:pt x="4" y="16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39" name="Freeform 111"/>
          <p:cNvSpPr>
            <a:spLocks/>
          </p:cNvSpPr>
          <p:nvPr/>
        </p:nvSpPr>
        <p:spPr bwMode="auto">
          <a:xfrm>
            <a:off x="5553075" y="3333750"/>
            <a:ext cx="14288" cy="11113"/>
          </a:xfrm>
          <a:custGeom>
            <a:avLst/>
            <a:gdLst>
              <a:gd name="T0" fmla="*/ 0 w 17"/>
              <a:gd name="T1" fmla="*/ 2147483647 h 14"/>
              <a:gd name="T2" fmla="*/ 2147483647 w 17"/>
              <a:gd name="T3" fmla="*/ 2147483647 h 14"/>
              <a:gd name="T4" fmla="*/ 2147483647 w 17"/>
              <a:gd name="T5" fmla="*/ 0 h 14"/>
              <a:gd name="T6" fmla="*/ 2147483647 w 17"/>
              <a:gd name="T7" fmla="*/ 2147483647 h 14"/>
              <a:gd name="T8" fmla="*/ 2147483647 w 17"/>
              <a:gd name="T9" fmla="*/ 2147483647 h 14"/>
              <a:gd name="T10" fmla="*/ 2147483647 w 17"/>
              <a:gd name="T11" fmla="*/ 2147483647 h 14"/>
              <a:gd name="T12" fmla="*/ 2147483647 w 17"/>
              <a:gd name="T13" fmla="*/ 2147483647 h 14"/>
              <a:gd name="T14" fmla="*/ 2147483647 w 17"/>
              <a:gd name="T15" fmla="*/ 2147483647 h 14"/>
              <a:gd name="T16" fmla="*/ 2147483647 w 17"/>
              <a:gd name="T17" fmla="*/ 2147483647 h 14"/>
              <a:gd name="T18" fmla="*/ 2147483647 w 17"/>
              <a:gd name="T19" fmla="*/ 2147483647 h 14"/>
              <a:gd name="T20" fmla="*/ 0 w 17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4"/>
              <a:gd name="T35" fmla="*/ 17 w 17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4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7" y="6"/>
                </a:lnTo>
                <a:lnTo>
                  <a:pt x="13" y="8"/>
                </a:lnTo>
                <a:lnTo>
                  <a:pt x="15" y="14"/>
                </a:lnTo>
                <a:lnTo>
                  <a:pt x="10" y="10"/>
                </a:lnTo>
                <a:lnTo>
                  <a:pt x="2" y="14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40" name="Freeform 112"/>
          <p:cNvSpPr>
            <a:spLocks/>
          </p:cNvSpPr>
          <p:nvPr/>
        </p:nvSpPr>
        <p:spPr bwMode="auto">
          <a:xfrm>
            <a:off x="5578475" y="3333750"/>
            <a:ext cx="15875" cy="11113"/>
          </a:xfrm>
          <a:custGeom>
            <a:avLst/>
            <a:gdLst>
              <a:gd name="T0" fmla="*/ 0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2147483647 w 20"/>
              <a:gd name="T19" fmla="*/ 2147483647 h 14"/>
              <a:gd name="T20" fmla="*/ 0 w 20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4"/>
              <a:gd name="T35" fmla="*/ 20 w 20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4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20" y="6"/>
                </a:lnTo>
                <a:lnTo>
                  <a:pt x="16" y="8"/>
                </a:lnTo>
                <a:lnTo>
                  <a:pt x="18" y="14"/>
                </a:lnTo>
                <a:lnTo>
                  <a:pt x="12" y="10"/>
                </a:lnTo>
                <a:lnTo>
                  <a:pt x="4" y="14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41" name="Freeform 113"/>
          <p:cNvSpPr>
            <a:spLocks/>
          </p:cNvSpPr>
          <p:nvPr/>
        </p:nvSpPr>
        <p:spPr bwMode="auto">
          <a:xfrm>
            <a:off x="5607050" y="3333750"/>
            <a:ext cx="14288" cy="11113"/>
          </a:xfrm>
          <a:custGeom>
            <a:avLst/>
            <a:gdLst>
              <a:gd name="T0" fmla="*/ 0 w 17"/>
              <a:gd name="T1" fmla="*/ 2147483647 h 14"/>
              <a:gd name="T2" fmla="*/ 2147483647 w 17"/>
              <a:gd name="T3" fmla="*/ 2147483647 h 14"/>
              <a:gd name="T4" fmla="*/ 2147483647 w 17"/>
              <a:gd name="T5" fmla="*/ 0 h 14"/>
              <a:gd name="T6" fmla="*/ 2147483647 w 17"/>
              <a:gd name="T7" fmla="*/ 2147483647 h 14"/>
              <a:gd name="T8" fmla="*/ 2147483647 w 17"/>
              <a:gd name="T9" fmla="*/ 2147483647 h 14"/>
              <a:gd name="T10" fmla="*/ 2147483647 w 17"/>
              <a:gd name="T11" fmla="*/ 2147483647 h 14"/>
              <a:gd name="T12" fmla="*/ 2147483647 w 17"/>
              <a:gd name="T13" fmla="*/ 2147483647 h 14"/>
              <a:gd name="T14" fmla="*/ 2147483647 w 17"/>
              <a:gd name="T15" fmla="*/ 2147483647 h 14"/>
              <a:gd name="T16" fmla="*/ 2147483647 w 17"/>
              <a:gd name="T17" fmla="*/ 2147483647 h 14"/>
              <a:gd name="T18" fmla="*/ 2147483647 w 17"/>
              <a:gd name="T19" fmla="*/ 2147483647 h 14"/>
              <a:gd name="T20" fmla="*/ 0 w 17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4"/>
              <a:gd name="T35" fmla="*/ 17 w 17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4">
                <a:moveTo>
                  <a:pt x="0" y="6"/>
                </a:moveTo>
                <a:lnTo>
                  <a:pt x="6" y="6"/>
                </a:lnTo>
                <a:lnTo>
                  <a:pt x="9" y="0"/>
                </a:lnTo>
                <a:lnTo>
                  <a:pt x="11" y="6"/>
                </a:lnTo>
                <a:lnTo>
                  <a:pt x="17" y="6"/>
                </a:lnTo>
                <a:lnTo>
                  <a:pt x="13" y="8"/>
                </a:lnTo>
                <a:lnTo>
                  <a:pt x="15" y="14"/>
                </a:lnTo>
                <a:lnTo>
                  <a:pt x="9" y="10"/>
                </a:lnTo>
                <a:lnTo>
                  <a:pt x="4" y="14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42" name="Freeform 114"/>
          <p:cNvSpPr>
            <a:spLocks/>
          </p:cNvSpPr>
          <p:nvPr/>
        </p:nvSpPr>
        <p:spPr bwMode="auto">
          <a:xfrm>
            <a:off x="5632450" y="3333750"/>
            <a:ext cx="14288" cy="11113"/>
          </a:xfrm>
          <a:custGeom>
            <a:avLst/>
            <a:gdLst>
              <a:gd name="T0" fmla="*/ 0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2147483647 w 20"/>
              <a:gd name="T19" fmla="*/ 2147483647 h 14"/>
              <a:gd name="T20" fmla="*/ 0 w 20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4"/>
              <a:gd name="T35" fmla="*/ 20 w 20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4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20" y="6"/>
                </a:lnTo>
                <a:lnTo>
                  <a:pt x="16" y="8"/>
                </a:lnTo>
                <a:lnTo>
                  <a:pt x="16" y="14"/>
                </a:lnTo>
                <a:lnTo>
                  <a:pt x="12" y="10"/>
                </a:lnTo>
                <a:lnTo>
                  <a:pt x="4" y="14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43" name="Freeform 115"/>
          <p:cNvSpPr>
            <a:spLocks/>
          </p:cNvSpPr>
          <p:nvPr/>
        </p:nvSpPr>
        <p:spPr bwMode="auto">
          <a:xfrm>
            <a:off x="5659438" y="3333750"/>
            <a:ext cx="14287" cy="11113"/>
          </a:xfrm>
          <a:custGeom>
            <a:avLst/>
            <a:gdLst>
              <a:gd name="T0" fmla="*/ 0 w 18"/>
              <a:gd name="T1" fmla="*/ 2147483647 h 14"/>
              <a:gd name="T2" fmla="*/ 2147483647 w 18"/>
              <a:gd name="T3" fmla="*/ 2147483647 h 14"/>
              <a:gd name="T4" fmla="*/ 2147483647 w 18"/>
              <a:gd name="T5" fmla="*/ 0 h 14"/>
              <a:gd name="T6" fmla="*/ 2147483647 w 18"/>
              <a:gd name="T7" fmla="*/ 2147483647 h 14"/>
              <a:gd name="T8" fmla="*/ 2147483647 w 18"/>
              <a:gd name="T9" fmla="*/ 2147483647 h 14"/>
              <a:gd name="T10" fmla="*/ 2147483647 w 18"/>
              <a:gd name="T11" fmla="*/ 2147483647 h 14"/>
              <a:gd name="T12" fmla="*/ 2147483647 w 18"/>
              <a:gd name="T13" fmla="*/ 2147483647 h 14"/>
              <a:gd name="T14" fmla="*/ 2147483647 w 18"/>
              <a:gd name="T15" fmla="*/ 2147483647 h 14"/>
              <a:gd name="T16" fmla="*/ 2147483647 w 18"/>
              <a:gd name="T17" fmla="*/ 2147483647 h 14"/>
              <a:gd name="T18" fmla="*/ 2147483647 w 18"/>
              <a:gd name="T19" fmla="*/ 2147483647 h 14"/>
              <a:gd name="T20" fmla="*/ 0 w 18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4"/>
              <a:gd name="T35" fmla="*/ 18 w 18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4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8" y="6"/>
                </a:lnTo>
                <a:lnTo>
                  <a:pt x="14" y="8"/>
                </a:lnTo>
                <a:lnTo>
                  <a:pt x="14" y="14"/>
                </a:lnTo>
                <a:lnTo>
                  <a:pt x="10" y="10"/>
                </a:lnTo>
                <a:lnTo>
                  <a:pt x="2" y="14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44" name="Freeform 116"/>
          <p:cNvSpPr>
            <a:spLocks/>
          </p:cNvSpPr>
          <p:nvPr/>
        </p:nvSpPr>
        <p:spPr bwMode="auto">
          <a:xfrm>
            <a:off x="5684838" y="3333750"/>
            <a:ext cx="15875" cy="11113"/>
          </a:xfrm>
          <a:custGeom>
            <a:avLst/>
            <a:gdLst>
              <a:gd name="T0" fmla="*/ 0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2147483647 w 20"/>
              <a:gd name="T19" fmla="*/ 2147483647 h 14"/>
              <a:gd name="T20" fmla="*/ 0 w 20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4"/>
              <a:gd name="T35" fmla="*/ 20 w 20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4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20" y="6"/>
                </a:lnTo>
                <a:lnTo>
                  <a:pt x="16" y="8"/>
                </a:lnTo>
                <a:lnTo>
                  <a:pt x="16" y="14"/>
                </a:lnTo>
                <a:lnTo>
                  <a:pt x="12" y="10"/>
                </a:lnTo>
                <a:lnTo>
                  <a:pt x="4" y="14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45" name="Freeform 117"/>
          <p:cNvSpPr>
            <a:spLocks/>
          </p:cNvSpPr>
          <p:nvPr/>
        </p:nvSpPr>
        <p:spPr bwMode="auto">
          <a:xfrm>
            <a:off x="5565775" y="3344863"/>
            <a:ext cx="14288" cy="142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0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0 w 18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0" y="5"/>
                </a:moveTo>
                <a:lnTo>
                  <a:pt x="6" y="5"/>
                </a:lnTo>
                <a:lnTo>
                  <a:pt x="10" y="0"/>
                </a:lnTo>
                <a:lnTo>
                  <a:pt x="12" y="5"/>
                </a:lnTo>
                <a:lnTo>
                  <a:pt x="18" y="5"/>
                </a:lnTo>
                <a:lnTo>
                  <a:pt x="14" y="9"/>
                </a:lnTo>
                <a:lnTo>
                  <a:pt x="16" y="17"/>
                </a:lnTo>
                <a:lnTo>
                  <a:pt x="10" y="11"/>
                </a:lnTo>
                <a:lnTo>
                  <a:pt x="2" y="17"/>
                </a:lnTo>
                <a:lnTo>
                  <a:pt x="6" y="9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46" name="Freeform 118"/>
          <p:cNvSpPr>
            <a:spLocks/>
          </p:cNvSpPr>
          <p:nvPr/>
        </p:nvSpPr>
        <p:spPr bwMode="auto">
          <a:xfrm>
            <a:off x="5619750" y="3344863"/>
            <a:ext cx="14288" cy="142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0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0 w 18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0" y="5"/>
                </a:moveTo>
                <a:lnTo>
                  <a:pt x="6" y="5"/>
                </a:lnTo>
                <a:lnTo>
                  <a:pt x="10" y="0"/>
                </a:lnTo>
                <a:lnTo>
                  <a:pt x="12" y="5"/>
                </a:lnTo>
                <a:lnTo>
                  <a:pt x="18" y="5"/>
                </a:lnTo>
                <a:lnTo>
                  <a:pt x="14" y="9"/>
                </a:lnTo>
                <a:lnTo>
                  <a:pt x="16" y="17"/>
                </a:lnTo>
                <a:lnTo>
                  <a:pt x="10" y="11"/>
                </a:lnTo>
                <a:lnTo>
                  <a:pt x="2" y="17"/>
                </a:lnTo>
                <a:lnTo>
                  <a:pt x="6" y="9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47" name="Freeform 119"/>
          <p:cNvSpPr>
            <a:spLocks/>
          </p:cNvSpPr>
          <p:nvPr/>
        </p:nvSpPr>
        <p:spPr bwMode="auto">
          <a:xfrm>
            <a:off x="5594350" y="3344863"/>
            <a:ext cx="12700" cy="14287"/>
          </a:xfrm>
          <a:custGeom>
            <a:avLst/>
            <a:gdLst>
              <a:gd name="T0" fmla="*/ 0 w 16"/>
              <a:gd name="T1" fmla="*/ 2147483647 h 17"/>
              <a:gd name="T2" fmla="*/ 2147483647 w 16"/>
              <a:gd name="T3" fmla="*/ 2147483647 h 17"/>
              <a:gd name="T4" fmla="*/ 2147483647 w 16"/>
              <a:gd name="T5" fmla="*/ 0 h 17"/>
              <a:gd name="T6" fmla="*/ 2147483647 w 16"/>
              <a:gd name="T7" fmla="*/ 2147483647 h 17"/>
              <a:gd name="T8" fmla="*/ 2147483647 w 16"/>
              <a:gd name="T9" fmla="*/ 2147483647 h 17"/>
              <a:gd name="T10" fmla="*/ 2147483647 w 16"/>
              <a:gd name="T11" fmla="*/ 2147483647 h 17"/>
              <a:gd name="T12" fmla="*/ 2147483647 w 16"/>
              <a:gd name="T13" fmla="*/ 2147483647 h 17"/>
              <a:gd name="T14" fmla="*/ 2147483647 w 16"/>
              <a:gd name="T15" fmla="*/ 2147483647 h 17"/>
              <a:gd name="T16" fmla="*/ 2147483647 w 16"/>
              <a:gd name="T17" fmla="*/ 2147483647 h 17"/>
              <a:gd name="T18" fmla="*/ 2147483647 w 16"/>
              <a:gd name="T19" fmla="*/ 2147483647 h 17"/>
              <a:gd name="T20" fmla="*/ 0 w 16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"/>
              <a:gd name="T34" fmla="*/ 0 h 17"/>
              <a:gd name="T35" fmla="*/ 16 w 16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" h="17">
                <a:moveTo>
                  <a:pt x="0" y="5"/>
                </a:moveTo>
                <a:lnTo>
                  <a:pt x="6" y="5"/>
                </a:lnTo>
                <a:lnTo>
                  <a:pt x="8" y="0"/>
                </a:lnTo>
                <a:lnTo>
                  <a:pt x="12" y="5"/>
                </a:lnTo>
                <a:lnTo>
                  <a:pt x="16" y="5"/>
                </a:lnTo>
                <a:lnTo>
                  <a:pt x="12" y="9"/>
                </a:lnTo>
                <a:lnTo>
                  <a:pt x="14" y="17"/>
                </a:lnTo>
                <a:lnTo>
                  <a:pt x="8" y="11"/>
                </a:lnTo>
                <a:lnTo>
                  <a:pt x="2" y="17"/>
                </a:lnTo>
                <a:lnTo>
                  <a:pt x="4" y="9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48" name="Freeform 120"/>
          <p:cNvSpPr>
            <a:spLocks/>
          </p:cNvSpPr>
          <p:nvPr/>
        </p:nvSpPr>
        <p:spPr bwMode="auto">
          <a:xfrm>
            <a:off x="5645150" y="3344863"/>
            <a:ext cx="14288" cy="14287"/>
          </a:xfrm>
          <a:custGeom>
            <a:avLst/>
            <a:gdLst>
              <a:gd name="T0" fmla="*/ 0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0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5"/>
                </a:moveTo>
                <a:lnTo>
                  <a:pt x="6" y="5"/>
                </a:lnTo>
                <a:lnTo>
                  <a:pt x="10" y="0"/>
                </a:lnTo>
                <a:lnTo>
                  <a:pt x="12" y="5"/>
                </a:lnTo>
                <a:lnTo>
                  <a:pt x="17" y="5"/>
                </a:lnTo>
                <a:lnTo>
                  <a:pt x="14" y="9"/>
                </a:lnTo>
                <a:lnTo>
                  <a:pt x="16" y="17"/>
                </a:lnTo>
                <a:lnTo>
                  <a:pt x="10" y="11"/>
                </a:lnTo>
                <a:lnTo>
                  <a:pt x="2" y="17"/>
                </a:lnTo>
                <a:lnTo>
                  <a:pt x="6" y="9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49" name="Freeform 121"/>
          <p:cNvSpPr>
            <a:spLocks/>
          </p:cNvSpPr>
          <p:nvPr/>
        </p:nvSpPr>
        <p:spPr bwMode="auto">
          <a:xfrm>
            <a:off x="5672138" y="3344863"/>
            <a:ext cx="14287" cy="142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0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0 w 18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0" y="5"/>
                </a:moveTo>
                <a:lnTo>
                  <a:pt x="6" y="5"/>
                </a:lnTo>
                <a:lnTo>
                  <a:pt x="10" y="0"/>
                </a:lnTo>
                <a:lnTo>
                  <a:pt x="12" y="5"/>
                </a:lnTo>
                <a:lnTo>
                  <a:pt x="18" y="5"/>
                </a:lnTo>
                <a:lnTo>
                  <a:pt x="14" y="9"/>
                </a:lnTo>
                <a:lnTo>
                  <a:pt x="14" y="17"/>
                </a:lnTo>
                <a:lnTo>
                  <a:pt x="10" y="11"/>
                </a:lnTo>
                <a:lnTo>
                  <a:pt x="4" y="17"/>
                </a:lnTo>
                <a:lnTo>
                  <a:pt x="6" y="9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50" name="Freeform 122"/>
          <p:cNvSpPr>
            <a:spLocks/>
          </p:cNvSpPr>
          <p:nvPr/>
        </p:nvSpPr>
        <p:spPr bwMode="auto">
          <a:xfrm>
            <a:off x="5553075" y="3357563"/>
            <a:ext cx="14288" cy="14287"/>
          </a:xfrm>
          <a:custGeom>
            <a:avLst/>
            <a:gdLst>
              <a:gd name="T0" fmla="*/ 0 w 17"/>
              <a:gd name="T1" fmla="*/ 2147483647 h 18"/>
              <a:gd name="T2" fmla="*/ 2147483647 w 17"/>
              <a:gd name="T3" fmla="*/ 2147483647 h 18"/>
              <a:gd name="T4" fmla="*/ 2147483647 w 17"/>
              <a:gd name="T5" fmla="*/ 0 h 18"/>
              <a:gd name="T6" fmla="*/ 2147483647 w 17"/>
              <a:gd name="T7" fmla="*/ 2147483647 h 18"/>
              <a:gd name="T8" fmla="*/ 2147483647 w 17"/>
              <a:gd name="T9" fmla="*/ 2147483647 h 18"/>
              <a:gd name="T10" fmla="*/ 2147483647 w 17"/>
              <a:gd name="T11" fmla="*/ 2147483647 h 18"/>
              <a:gd name="T12" fmla="*/ 2147483647 w 17"/>
              <a:gd name="T13" fmla="*/ 2147483647 h 18"/>
              <a:gd name="T14" fmla="*/ 2147483647 w 17"/>
              <a:gd name="T15" fmla="*/ 2147483647 h 18"/>
              <a:gd name="T16" fmla="*/ 2147483647 w 17"/>
              <a:gd name="T17" fmla="*/ 2147483647 h 18"/>
              <a:gd name="T18" fmla="*/ 2147483647 w 17"/>
              <a:gd name="T19" fmla="*/ 2147483647 h 18"/>
              <a:gd name="T20" fmla="*/ 0 w 17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8"/>
              <a:gd name="T35" fmla="*/ 17 w 17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8">
                <a:moveTo>
                  <a:pt x="0" y="8"/>
                </a:moveTo>
                <a:lnTo>
                  <a:pt x="6" y="8"/>
                </a:lnTo>
                <a:lnTo>
                  <a:pt x="10" y="0"/>
                </a:lnTo>
                <a:lnTo>
                  <a:pt x="12" y="8"/>
                </a:lnTo>
                <a:lnTo>
                  <a:pt x="17" y="8"/>
                </a:lnTo>
                <a:lnTo>
                  <a:pt x="13" y="10"/>
                </a:lnTo>
                <a:lnTo>
                  <a:pt x="15" y="18"/>
                </a:lnTo>
                <a:lnTo>
                  <a:pt x="10" y="12"/>
                </a:lnTo>
                <a:lnTo>
                  <a:pt x="2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51" name="Freeform 123"/>
          <p:cNvSpPr>
            <a:spLocks/>
          </p:cNvSpPr>
          <p:nvPr/>
        </p:nvSpPr>
        <p:spPr bwMode="auto">
          <a:xfrm>
            <a:off x="5578475" y="3357563"/>
            <a:ext cx="15875" cy="14287"/>
          </a:xfrm>
          <a:custGeom>
            <a:avLst/>
            <a:gdLst>
              <a:gd name="T0" fmla="*/ 0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0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2147483647 h 18"/>
              <a:gd name="T12" fmla="*/ 2147483647 w 20"/>
              <a:gd name="T13" fmla="*/ 2147483647 h 18"/>
              <a:gd name="T14" fmla="*/ 2147483647 w 20"/>
              <a:gd name="T15" fmla="*/ 2147483647 h 18"/>
              <a:gd name="T16" fmla="*/ 2147483647 w 20"/>
              <a:gd name="T17" fmla="*/ 2147483647 h 18"/>
              <a:gd name="T18" fmla="*/ 2147483647 w 20"/>
              <a:gd name="T19" fmla="*/ 2147483647 h 18"/>
              <a:gd name="T20" fmla="*/ 0 w 20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8"/>
              <a:gd name="T35" fmla="*/ 20 w 20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8">
                <a:moveTo>
                  <a:pt x="0" y="8"/>
                </a:moveTo>
                <a:lnTo>
                  <a:pt x="8" y="8"/>
                </a:lnTo>
                <a:lnTo>
                  <a:pt x="12" y="0"/>
                </a:lnTo>
                <a:lnTo>
                  <a:pt x="14" y="8"/>
                </a:lnTo>
                <a:lnTo>
                  <a:pt x="20" y="8"/>
                </a:lnTo>
                <a:lnTo>
                  <a:pt x="16" y="10"/>
                </a:lnTo>
                <a:lnTo>
                  <a:pt x="18" y="18"/>
                </a:lnTo>
                <a:lnTo>
                  <a:pt x="12" y="12"/>
                </a:lnTo>
                <a:lnTo>
                  <a:pt x="4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52" name="Freeform 124"/>
          <p:cNvSpPr>
            <a:spLocks/>
          </p:cNvSpPr>
          <p:nvPr/>
        </p:nvSpPr>
        <p:spPr bwMode="auto">
          <a:xfrm>
            <a:off x="5607050" y="3357563"/>
            <a:ext cx="14288" cy="14287"/>
          </a:xfrm>
          <a:custGeom>
            <a:avLst/>
            <a:gdLst>
              <a:gd name="T0" fmla="*/ 0 w 17"/>
              <a:gd name="T1" fmla="*/ 2147483647 h 18"/>
              <a:gd name="T2" fmla="*/ 2147483647 w 17"/>
              <a:gd name="T3" fmla="*/ 2147483647 h 18"/>
              <a:gd name="T4" fmla="*/ 2147483647 w 17"/>
              <a:gd name="T5" fmla="*/ 0 h 18"/>
              <a:gd name="T6" fmla="*/ 2147483647 w 17"/>
              <a:gd name="T7" fmla="*/ 2147483647 h 18"/>
              <a:gd name="T8" fmla="*/ 2147483647 w 17"/>
              <a:gd name="T9" fmla="*/ 2147483647 h 18"/>
              <a:gd name="T10" fmla="*/ 2147483647 w 17"/>
              <a:gd name="T11" fmla="*/ 2147483647 h 18"/>
              <a:gd name="T12" fmla="*/ 2147483647 w 17"/>
              <a:gd name="T13" fmla="*/ 2147483647 h 18"/>
              <a:gd name="T14" fmla="*/ 2147483647 w 17"/>
              <a:gd name="T15" fmla="*/ 2147483647 h 18"/>
              <a:gd name="T16" fmla="*/ 2147483647 w 17"/>
              <a:gd name="T17" fmla="*/ 2147483647 h 18"/>
              <a:gd name="T18" fmla="*/ 2147483647 w 17"/>
              <a:gd name="T19" fmla="*/ 2147483647 h 18"/>
              <a:gd name="T20" fmla="*/ 0 w 17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8"/>
              <a:gd name="T35" fmla="*/ 17 w 17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8">
                <a:moveTo>
                  <a:pt x="0" y="8"/>
                </a:moveTo>
                <a:lnTo>
                  <a:pt x="6" y="8"/>
                </a:lnTo>
                <a:lnTo>
                  <a:pt x="9" y="0"/>
                </a:lnTo>
                <a:lnTo>
                  <a:pt x="11" y="8"/>
                </a:lnTo>
                <a:lnTo>
                  <a:pt x="17" y="8"/>
                </a:lnTo>
                <a:lnTo>
                  <a:pt x="13" y="10"/>
                </a:lnTo>
                <a:lnTo>
                  <a:pt x="15" y="18"/>
                </a:lnTo>
                <a:lnTo>
                  <a:pt x="9" y="12"/>
                </a:lnTo>
                <a:lnTo>
                  <a:pt x="4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53" name="Freeform 125"/>
          <p:cNvSpPr>
            <a:spLocks/>
          </p:cNvSpPr>
          <p:nvPr/>
        </p:nvSpPr>
        <p:spPr bwMode="auto">
          <a:xfrm>
            <a:off x="5632450" y="3357563"/>
            <a:ext cx="14288" cy="14287"/>
          </a:xfrm>
          <a:custGeom>
            <a:avLst/>
            <a:gdLst>
              <a:gd name="T0" fmla="*/ 0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0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2147483647 h 18"/>
              <a:gd name="T12" fmla="*/ 2147483647 w 20"/>
              <a:gd name="T13" fmla="*/ 2147483647 h 18"/>
              <a:gd name="T14" fmla="*/ 2147483647 w 20"/>
              <a:gd name="T15" fmla="*/ 2147483647 h 18"/>
              <a:gd name="T16" fmla="*/ 2147483647 w 20"/>
              <a:gd name="T17" fmla="*/ 2147483647 h 18"/>
              <a:gd name="T18" fmla="*/ 2147483647 w 20"/>
              <a:gd name="T19" fmla="*/ 2147483647 h 18"/>
              <a:gd name="T20" fmla="*/ 0 w 20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8"/>
              <a:gd name="T35" fmla="*/ 20 w 20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8">
                <a:moveTo>
                  <a:pt x="0" y="8"/>
                </a:moveTo>
                <a:lnTo>
                  <a:pt x="8" y="8"/>
                </a:lnTo>
                <a:lnTo>
                  <a:pt x="12" y="0"/>
                </a:lnTo>
                <a:lnTo>
                  <a:pt x="14" y="8"/>
                </a:lnTo>
                <a:lnTo>
                  <a:pt x="20" y="8"/>
                </a:lnTo>
                <a:lnTo>
                  <a:pt x="16" y="10"/>
                </a:lnTo>
                <a:lnTo>
                  <a:pt x="16" y="18"/>
                </a:lnTo>
                <a:lnTo>
                  <a:pt x="12" y="12"/>
                </a:lnTo>
                <a:lnTo>
                  <a:pt x="4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54" name="Freeform 126"/>
          <p:cNvSpPr>
            <a:spLocks/>
          </p:cNvSpPr>
          <p:nvPr/>
        </p:nvSpPr>
        <p:spPr bwMode="auto">
          <a:xfrm>
            <a:off x="5659438" y="3357563"/>
            <a:ext cx="14287" cy="14287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2147483647 h 18"/>
              <a:gd name="T4" fmla="*/ 2147483647 w 18"/>
              <a:gd name="T5" fmla="*/ 0 h 18"/>
              <a:gd name="T6" fmla="*/ 2147483647 w 18"/>
              <a:gd name="T7" fmla="*/ 2147483647 h 18"/>
              <a:gd name="T8" fmla="*/ 2147483647 w 18"/>
              <a:gd name="T9" fmla="*/ 2147483647 h 18"/>
              <a:gd name="T10" fmla="*/ 2147483647 w 18"/>
              <a:gd name="T11" fmla="*/ 2147483647 h 18"/>
              <a:gd name="T12" fmla="*/ 2147483647 w 18"/>
              <a:gd name="T13" fmla="*/ 2147483647 h 18"/>
              <a:gd name="T14" fmla="*/ 2147483647 w 18"/>
              <a:gd name="T15" fmla="*/ 2147483647 h 18"/>
              <a:gd name="T16" fmla="*/ 2147483647 w 18"/>
              <a:gd name="T17" fmla="*/ 2147483647 h 18"/>
              <a:gd name="T18" fmla="*/ 2147483647 w 18"/>
              <a:gd name="T19" fmla="*/ 2147483647 h 18"/>
              <a:gd name="T20" fmla="*/ 0 w 18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8"/>
              <a:gd name="T35" fmla="*/ 18 w 18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8">
                <a:moveTo>
                  <a:pt x="0" y="8"/>
                </a:moveTo>
                <a:lnTo>
                  <a:pt x="6" y="8"/>
                </a:lnTo>
                <a:lnTo>
                  <a:pt x="10" y="0"/>
                </a:lnTo>
                <a:lnTo>
                  <a:pt x="12" y="8"/>
                </a:lnTo>
                <a:lnTo>
                  <a:pt x="18" y="8"/>
                </a:lnTo>
                <a:lnTo>
                  <a:pt x="14" y="10"/>
                </a:lnTo>
                <a:lnTo>
                  <a:pt x="14" y="18"/>
                </a:lnTo>
                <a:lnTo>
                  <a:pt x="10" y="12"/>
                </a:lnTo>
                <a:lnTo>
                  <a:pt x="2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55" name="Freeform 127"/>
          <p:cNvSpPr>
            <a:spLocks/>
          </p:cNvSpPr>
          <p:nvPr/>
        </p:nvSpPr>
        <p:spPr bwMode="auto">
          <a:xfrm>
            <a:off x="5684838" y="3357563"/>
            <a:ext cx="15875" cy="14287"/>
          </a:xfrm>
          <a:custGeom>
            <a:avLst/>
            <a:gdLst>
              <a:gd name="T0" fmla="*/ 0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0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2147483647 h 18"/>
              <a:gd name="T12" fmla="*/ 2147483647 w 20"/>
              <a:gd name="T13" fmla="*/ 2147483647 h 18"/>
              <a:gd name="T14" fmla="*/ 2147483647 w 20"/>
              <a:gd name="T15" fmla="*/ 2147483647 h 18"/>
              <a:gd name="T16" fmla="*/ 2147483647 w 20"/>
              <a:gd name="T17" fmla="*/ 2147483647 h 18"/>
              <a:gd name="T18" fmla="*/ 2147483647 w 20"/>
              <a:gd name="T19" fmla="*/ 2147483647 h 18"/>
              <a:gd name="T20" fmla="*/ 0 w 20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8"/>
              <a:gd name="T35" fmla="*/ 20 w 20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8">
                <a:moveTo>
                  <a:pt x="0" y="8"/>
                </a:moveTo>
                <a:lnTo>
                  <a:pt x="8" y="8"/>
                </a:lnTo>
                <a:lnTo>
                  <a:pt x="12" y="0"/>
                </a:lnTo>
                <a:lnTo>
                  <a:pt x="14" y="8"/>
                </a:lnTo>
                <a:lnTo>
                  <a:pt x="20" y="8"/>
                </a:lnTo>
                <a:lnTo>
                  <a:pt x="16" y="10"/>
                </a:lnTo>
                <a:lnTo>
                  <a:pt x="16" y="18"/>
                </a:lnTo>
                <a:lnTo>
                  <a:pt x="12" y="12"/>
                </a:lnTo>
                <a:lnTo>
                  <a:pt x="4" y="18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56" name="Oval 128"/>
          <p:cNvSpPr>
            <a:spLocks noChangeArrowheads="1"/>
          </p:cNvSpPr>
          <p:nvPr/>
        </p:nvSpPr>
        <p:spPr bwMode="auto">
          <a:xfrm>
            <a:off x="5710238" y="3649663"/>
            <a:ext cx="204787" cy="173037"/>
          </a:xfrm>
          <a:prstGeom prst="ellipse">
            <a:avLst/>
          </a:pr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157" name="Freeform 129"/>
          <p:cNvSpPr>
            <a:spLocks/>
          </p:cNvSpPr>
          <p:nvPr/>
        </p:nvSpPr>
        <p:spPr bwMode="auto">
          <a:xfrm>
            <a:off x="5711825" y="3713163"/>
            <a:ext cx="150813" cy="15875"/>
          </a:xfrm>
          <a:custGeom>
            <a:avLst/>
            <a:gdLst>
              <a:gd name="T0" fmla="*/ 0 w 191"/>
              <a:gd name="T1" fmla="*/ 2147483647 h 19"/>
              <a:gd name="T2" fmla="*/ 2147483647 w 191"/>
              <a:gd name="T3" fmla="*/ 2147483647 h 19"/>
              <a:gd name="T4" fmla="*/ 2147483647 w 191"/>
              <a:gd name="T5" fmla="*/ 2147483647 h 19"/>
              <a:gd name="T6" fmla="*/ 2147483647 w 191"/>
              <a:gd name="T7" fmla="*/ 2147483647 h 19"/>
              <a:gd name="T8" fmla="*/ 2147483647 w 191"/>
              <a:gd name="T9" fmla="*/ 0 h 19"/>
              <a:gd name="T10" fmla="*/ 2147483647 w 191"/>
              <a:gd name="T11" fmla="*/ 2147483647 h 19"/>
              <a:gd name="T12" fmla="*/ 2147483647 w 191"/>
              <a:gd name="T13" fmla="*/ 2147483647 h 19"/>
              <a:gd name="T14" fmla="*/ 2147483647 w 191"/>
              <a:gd name="T15" fmla="*/ 2147483647 h 19"/>
              <a:gd name="T16" fmla="*/ 2147483647 w 191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1"/>
              <a:gd name="T28" fmla="*/ 0 h 19"/>
              <a:gd name="T29" fmla="*/ 191 w 191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1" h="19">
                <a:moveTo>
                  <a:pt x="0" y="15"/>
                </a:moveTo>
                <a:lnTo>
                  <a:pt x="20" y="9"/>
                </a:lnTo>
                <a:lnTo>
                  <a:pt x="42" y="4"/>
                </a:lnTo>
                <a:lnTo>
                  <a:pt x="65" y="2"/>
                </a:lnTo>
                <a:lnTo>
                  <a:pt x="89" y="0"/>
                </a:lnTo>
                <a:lnTo>
                  <a:pt x="116" y="2"/>
                </a:lnTo>
                <a:lnTo>
                  <a:pt x="144" y="5"/>
                </a:lnTo>
                <a:lnTo>
                  <a:pt x="170" y="11"/>
                </a:lnTo>
                <a:lnTo>
                  <a:pt x="191" y="19"/>
                </a:lnTo>
              </a:path>
            </a:pathLst>
          </a:cu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58" name="Freeform 130"/>
          <p:cNvSpPr>
            <a:spLocks/>
          </p:cNvSpPr>
          <p:nvPr/>
        </p:nvSpPr>
        <p:spPr bwMode="auto">
          <a:xfrm>
            <a:off x="5856288" y="3727450"/>
            <a:ext cx="50800" cy="26988"/>
          </a:xfrm>
          <a:custGeom>
            <a:avLst/>
            <a:gdLst>
              <a:gd name="T0" fmla="*/ 0 w 63"/>
              <a:gd name="T1" fmla="*/ 0 h 34"/>
              <a:gd name="T2" fmla="*/ 2147483647 w 63"/>
              <a:gd name="T3" fmla="*/ 2147483647 h 34"/>
              <a:gd name="T4" fmla="*/ 2147483647 w 63"/>
              <a:gd name="T5" fmla="*/ 2147483647 h 34"/>
              <a:gd name="T6" fmla="*/ 2147483647 w 63"/>
              <a:gd name="T7" fmla="*/ 2147483647 h 34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34"/>
              <a:gd name="T14" fmla="*/ 63 w 63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34">
                <a:moveTo>
                  <a:pt x="0" y="0"/>
                </a:moveTo>
                <a:lnTo>
                  <a:pt x="16" y="8"/>
                </a:lnTo>
                <a:lnTo>
                  <a:pt x="46" y="24"/>
                </a:lnTo>
                <a:lnTo>
                  <a:pt x="63" y="34"/>
                </a:lnTo>
              </a:path>
            </a:pathLst>
          </a:cu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59" name="Freeform 131"/>
          <p:cNvSpPr>
            <a:spLocks/>
          </p:cNvSpPr>
          <p:nvPr/>
        </p:nvSpPr>
        <p:spPr bwMode="auto">
          <a:xfrm>
            <a:off x="5716588" y="3700463"/>
            <a:ext cx="149225" cy="15875"/>
          </a:xfrm>
          <a:custGeom>
            <a:avLst/>
            <a:gdLst>
              <a:gd name="T0" fmla="*/ 0 w 189"/>
              <a:gd name="T1" fmla="*/ 2147483647 h 20"/>
              <a:gd name="T2" fmla="*/ 2147483647 w 189"/>
              <a:gd name="T3" fmla="*/ 2147483647 h 20"/>
              <a:gd name="T4" fmla="*/ 2147483647 w 189"/>
              <a:gd name="T5" fmla="*/ 2147483647 h 20"/>
              <a:gd name="T6" fmla="*/ 2147483647 w 189"/>
              <a:gd name="T7" fmla="*/ 2147483647 h 20"/>
              <a:gd name="T8" fmla="*/ 2147483647 w 189"/>
              <a:gd name="T9" fmla="*/ 0 h 20"/>
              <a:gd name="T10" fmla="*/ 2147483647 w 189"/>
              <a:gd name="T11" fmla="*/ 2147483647 h 20"/>
              <a:gd name="T12" fmla="*/ 2147483647 w 189"/>
              <a:gd name="T13" fmla="*/ 2147483647 h 20"/>
              <a:gd name="T14" fmla="*/ 2147483647 w 189"/>
              <a:gd name="T15" fmla="*/ 2147483647 h 20"/>
              <a:gd name="T16" fmla="*/ 2147483647 w 189"/>
              <a:gd name="T17" fmla="*/ 2147483647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9"/>
              <a:gd name="T28" fmla="*/ 0 h 20"/>
              <a:gd name="T29" fmla="*/ 189 w 189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9" h="20">
                <a:moveTo>
                  <a:pt x="0" y="14"/>
                </a:moveTo>
                <a:lnTo>
                  <a:pt x="20" y="8"/>
                </a:lnTo>
                <a:lnTo>
                  <a:pt x="42" y="4"/>
                </a:lnTo>
                <a:lnTo>
                  <a:pt x="65" y="2"/>
                </a:lnTo>
                <a:lnTo>
                  <a:pt x="89" y="0"/>
                </a:lnTo>
                <a:lnTo>
                  <a:pt x="116" y="2"/>
                </a:lnTo>
                <a:lnTo>
                  <a:pt x="142" y="6"/>
                </a:lnTo>
                <a:lnTo>
                  <a:pt x="167" y="12"/>
                </a:lnTo>
                <a:lnTo>
                  <a:pt x="189" y="20"/>
                </a:lnTo>
              </a:path>
            </a:pathLst>
          </a:cu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0" name="Freeform 132"/>
          <p:cNvSpPr>
            <a:spLocks/>
          </p:cNvSpPr>
          <p:nvPr/>
        </p:nvSpPr>
        <p:spPr bwMode="auto">
          <a:xfrm>
            <a:off x="5861050" y="3716338"/>
            <a:ext cx="47625" cy="23812"/>
          </a:xfrm>
          <a:custGeom>
            <a:avLst/>
            <a:gdLst>
              <a:gd name="T0" fmla="*/ 0 w 59"/>
              <a:gd name="T1" fmla="*/ 0 h 29"/>
              <a:gd name="T2" fmla="*/ 2147483647 w 59"/>
              <a:gd name="T3" fmla="*/ 2147483647 h 29"/>
              <a:gd name="T4" fmla="*/ 2147483647 w 59"/>
              <a:gd name="T5" fmla="*/ 2147483647 h 29"/>
              <a:gd name="T6" fmla="*/ 2147483647 w 59"/>
              <a:gd name="T7" fmla="*/ 2147483647 h 29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29"/>
              <a:gd name="T14" fmla="*/ 59 w 59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29">
                <a:moveTo>
                  <a:pt x="0" y="0"/>
                </a:moveTo>
                <a:lnTo>
                  <a:pt x="14" y="5"/>
                </a:lnTo>
                <a:lnTo>
                  <a:pt x="45" y="21"/>
                </a:lnTo>
                <a:lnTo>
                  <a:pt x="59" y="29"/>
                </a:lnTo>
              </a:path>
            </a:pathLst>
          </a:cu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1" name="Freeform 133"/>
          <p:cNvSpPr>
            <a:spLocks/>
          </p:cNvSpPr>
          <p:nvPr/>
        </p:nvSpPr>
        <p:spPr bwMode="auto">
          <a:xfrm>
            <a:off x="5715000" y="3724275"/>
            <a:ext cx="12700" cy="11113"/>
          </a:xfrm>
          <a:custGeom>
            <a:avLst/>
            <a:gdLst>
              <a:gd name="T0" fmla="*/ 0 w 16"/>
              <a:gd name="T1" fmla="*/ 2147483647 h 14"/>
              <a:gd name="T2" fmla="*/ 2147483647 w 16"/>
              <a:gd name="T3" fmla="*/ 2147483647 h 14"/>
              <a:gd name="T4" fmla="*/ 2147483647 w 16"/>
              <a:gd name="T5" fmla="*/ 0 h 14"/>
              <a:gd name="T6" fmla="*/ 2147483647 w 16"/>
              <a:gd name="T7" fmla="*/ 2147483647 h 14"/>
              <a:gd name="T8" fmla="*/ 2147483647 w 16"/>
              <a:gd name="T9" fmla="*/ 2147483647 h 14"/>
              <a:gd name="T10" fmla="*/ 2147483647 w 16"/>
              <a:gd name="T11" fmla="*/ 2147483647 h 14"/>
              <a:gd name="T12" fmla="*/ 2147483647 w 16"/>
              <a:gd name="T13" fmla="*/ 2147483647 h 14"/>
              <a:gd name="T14" fmla="*/ 2147483647 w 16"/>
              <a:gd name="T15" fmla="*/ 2147483647 h 14"/>
              <a:gd name="T16" fmla="*/ 2147483647 w 16"/>
              <a:gd name="T17" fmla="*/ 2147483647 h 14"/>
              <a:gd name="T18" fmla="*/ 2147483647 w 16"/>
              <a:gd name="T19" fmla="*/ 2147483647 h 14"/>
              <a:gd name="T20" fmla="*/ 2147483647 w 16"/>
              <a:gd name="T21" fmla="*/ 2147483647 h 14"/>
              <a:gd name="T22" fmla="*/ 0 w 16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"/>
              <a:gd name="T37" fmla="*/ 0 h 14"/>
              <a:gd name="T38" fmla="*/ 16 w 16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" h="14">
                <a:moveTo>
                  <a:pt x="0" y="4"/>
                </a:moveTo>
                <a:lnTo>
                  <a:pt x="6" y="4"/>
                </a:lnTo>
                <a:lnTo>
                  <a:pt x="8" y="0"/>
                </a:lnTo>
                <a:lnTo>
                  <a:pt x="10" y="4"/>
                </a:lnTo>
                <a:lnTo>
                  <a:pt x="12" y="4"/>
                </a:lnTo>
                <a:lnTo>
                  <a:pt x="16" y="4"/>
                </a:lnTo>
                <a:lnTo>
                  <a:pt x="12" y="8"/>
                </a:lnTo>
                <a:lnTo>
                  <a:pt x="14" y="14"/>
                </a:lnTo>
                <a:lnTo>
                  <a:pt x="8" y="10"/>
                </a:lnTo>
                <a:lnTo>
                  <a:pt x="2" y="12"/>
                </a:lnTo>
                <a:lnTo>
                  <a:pt x="4" y="8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2" name="Freeform 134"/>
          <p:cNvSpPr>
            <a:spLocks/>
          </p:cNvSpPr>
          <p:nvPr/>
        </p:nvSpPr>
        <p:spPr bwMode="auto">
          <a:xfrm>
            <a:off x="5765800" y="3733800"/>
            <a:ext cx="14288" cy="12700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2147483647 w 18"/>
              <a:gd name="T21" fmla="*/ 2147483647 h 16"/>
              <a:gd name="T22" fmla="*/ 2147483647 w 18"/>
              <a:gd name="T23" fmla="*/ 2147483647 h 16"/>
              <a:gd name="T24" fmla="*/ 0 w 18"/>
              <a:gd name="T25" fmla="*/ 2147483647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"/>
              <a:gd name="T40" fmla="*/ 0 h 16"/>
              <a:gd name="T41" fmla="*/ 18 w 18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" h="16">
                <a:moveTo>
                  <a:pt x="0" y="6"/>
                </a:moveTo>
                <a:lnTo>
                  <a:pt x="6" y="6"/>
                </a:lnTo>
                <a:lnTo>
                  <a:pt x="10" y="0"/>
                </a:lnTo>
                <a:lnTo>
                  <a:pt x="12" y="6"/>
                </a:lnTo>
                <a:lnTo>
                  <a:pt x="12" y="4"/>
                </a:lnTo>
                <a:lnTo>
                  <a:pt x="12" y="6"/>
                </a:lnTo>
                <a:lnTo>
                  <a:pt x="18" y="6"/>
                </a:lnTo>
                <a:lnTo>
                  <a:pt x="14" y="8"/>
                </a:lnTo>
                <a:lnTo>
                  <a:pt x="14" y="16"/>
                </a:lnTo>
                <a:lnTo>
                  <a:pt x="10" y="12"/>
                </a:lnTo>
                <a:lnTo>
                  <a:pt x="4" y="16"/>
                </a:lnTo>
                <a:lnTo>
                  <a:pt x="4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3" name="Freeform 135"/>
          <p:cNvSpPr>
            <a:spLocks/>
          </p:cNvSpPr>
          <p:nvPr/>
        </p:nvSpPr>
        <p:spPr bwMode="auto">
          <a:xfrm>
            <a:off x="5737225" y="3759200"/>
            <a:ext cx="14288" cy="11113"/>
          </a:xfrm>
          <a:custGeom>
            <a:avLst/>
            <a:gdLst>
              <a:gd name="T0" fmla="*/ 0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0 h 13"/>
              <a:gd name="T6" fmla="*/ 2147483647 w 18"/>
              <a:gd name="T7" fmla="*/ 2147483647 h 13"/>
              <a:gd name="T8" fmla="*/ 2147483647 w 18"/>
              <a:gd name="T9" fmla="*/ 2147483647 h 13"/>
              <a:gd name="T10" fmla="*/ 2147483647 w 18"/>
              <a:gd name="T11" fmla="*/ 2147483647 h 13"/>
              <a:gd name="T12" fmla="*/ 2147483647 w 18"/>
              <a:gd name="T13" fmla="*/ 2147483647 h 13"/>
              <a:gd name="T14" fmla="*/ 2147483647 w 18"/>
              <a:gd name="T15" fmla="*/ 2147483647 h 13"/>
              <a:gd name="T16" fmla="*/ 2147483647 w 18"/>
              <a:gd name="T17" fmla="*/ 2147483647 h 13"/>
              <a:gd name="T18" fmla="*/ 2147483647 w 18"/>
              <a:gd name="T19" fmla="*/ 2147483647 h 13"/>
              <a:gd name="T20" fmla="*/ 2147483647 w 18"/>
              <a:gd name="T21" fmla="*/ 2147483647 h 13"/>
              <a:gd name="T22" fmla="*/ 0 w 18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13"/>
              <a:gd name="T38" fmla="*/ 18 w 18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13">
                <a:moveTo>
                  <a:pt x="0" y="4"/>
                </a:moveTo>
                <a:lnTo>
                  <a:pt x="6" y="4"/>
                </a:lnTo>
                <a:lnTo>
                  <a:pt x="8" y="0"/>
                </a:lnTo>
                <a:lnTo>
                  <a:pt x="10" y="4"/>
                </a:lnTo>
                <a:lnTo>
                  <a:pt x="12" y="4"/>
                </a:lnTo>
                <a:lnTo>
                  <a:pt x="18" y="4"/>
                </a:lnTo>
                <a:lnTo>
                  <a:pt x="14" y="7"/>
                </a:lnTo>
                <a:lnTo>
                  <a:pt x="14" y="13"/>
                </a:lnTo>
                <a:lnTo>
                  <a:pt x="8" y="11"/>
                </a:lnTo>
                <a:lnTo>
                  <a:pt x="4" y="13"/>
                </a:lnTo>
                <a:lnTo>
                  <a:pt x="4" y="7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4" name="Freeform 136"/>
          <p:cNvSpPr>
            <a:spLocks/>
          </p:cNvSpPr>
          <p:nvPr/>
        </p:nvSpPr>
        <p:spPr bwMode="auto">
          <a:xfrm>
            <a:off x="5765800" y="3779838"/>
            <a:ext cx="14288" cy="11112"/>
          </a:xfrm>
          <a:custGeom>
            <a:avLst/>
            <a:gdLst>
              <a:gd name="T0" fmla="*/ 0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0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2147483647 h 16"/>
              <a:gd name="T18" fmla="*/ 2147483647 w 18"/>
              <a:gd name="T19" fmla="*/ 2147483647 h 16"/>
              <a:gd name="T20" fmla="*/ 2147483647 w 18"/>
              <a:gd name="T21" fmla="*/ 2147483647 h 16"/>
              <a:gd name="T22" fmla="*/ 0 w 18"/>
              <a:gd name="T23" fmla="*/ 2147483647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16"/>
              <a:gd name="T38" fmla="*/ 18 w 18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16">
                <a:moveTo>
                  <a:pt x="0" y="6"/>
                </a:moveTo>
                <a:lnTo>
                  <a:pt x="8" y="6"/>
                </a:lnTo>
                <a:lnTo>
                  <a:pt x="10" y="0"/>
                </a:lnTo>
                <a:lnTo>
                  <a:pt x="12" y="6"/>
                </a:lnTo>
                <a:lnTo>
                  <a:pt x="14" y="6"/>
                </a:lnTo>
                <a:lnTo>
                  <a:pt x="18" y="6"/>
                </a:lnTo>
                <a:lnTo>
                  <a:pt x="14" y="8"/>
                </a:lnTo>
                <a:lnTo>
                  <a:pt x="16" y="16"/>
                </a:lnTo>
                <a:lnTo>
                  <a:pt x="10" y="12"/>
                </a:lnTo>
                <a:lnTo>
                  <a:pt x="4" y="16"/>
                </a:lnTo>
                <a:lnTo>
                  <a:pt x="6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5" name="Freeform 137"/>
          <p:cNvSpPr>
            <a:spLocks/>
          </p:cNvSpPr>
          <p:nvPr/>
        </p:nvSpPr>
        <p:spPr bwMode="auto">
          <a:xfrm>
            <a:off x="5808663" y="3746500"/>
            <a:ext cx="14287" cy="11113"/>
          </a:xfrm>
          <a:custGeom>
            <a:avLst/>
            <a:gdLst>
              <a:gd name="T0" fmla="*/ 0 w 18"/>
              <a:gd name="T1" fmla="*/ 2147483647 h 14"/>
              <a:gd name="T2" fmla="*/ 2147483647 w 18"/>
              <a:gd name="T3" fmla="*/ 2147483647 h 14"/>
              <a:gd name="T4" fmla="*/ 2147483647 w 18"/>
              <a:gd name="T5" fmla="*/ 0 h 14"/>
              <a:gd name="T6" fmla="*/ 2147483647 w 18"/>
              <a:gd name="T7" fmla="*/ 2147483647 h 14"/>
              <a:gd name="T8" fmla="*/ 2147483647 w 18"/>
              <a:gd name="T9" fmla="*/ 2147483647 h 14"/>
              <a:gd name="T10" fmla="*/ 2147483647 w 18"/>
              <a:gd name="T11" fmla="*/ 2147483647 h 14"/>
              <a:gd name="T12" fmla="*/ 2147483647 w 18"/>
              <a:gd name="T13" fmla="*/ 2147483647 h 14"/>
              <a:gd name="T14" fmla="*/ 2147483647 w 18"/>
              <a:gd name="T15" fmla="*/ 2147483647 h 14"/>
              <a:gd name="T16" fmla="*/ 2147483647 w 18"/>
              <a:gd name="T17" fmla="*/ 2147483647 h 14"/>
              <a:gd name="T18" fmla="*/ 2147483647 w 18"/>
              <a:gd name="T19" fmla="*/ 2147483647 h 14"/>
              <a:gd name="T20" fmla="*/ 2147483647 w 18"/>
              <a:gd name="T21" fmla="*/ 2147483647 h 14"/>
              <a:gd name="T22" fmla="*/ 2147483647 w 18"/>
              <a:gd name="T23" fmla="*/ 2147483647 h 14"/>
              <a:gd name="T24" fmla="*/ 0 w 18"/>
              <a:gd name="T25" fmla="*/ 2147483647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"/>
              <a:gd name="T40" fmla="*/ 0 h 14"/>
              <a:gd name="T41" fmla="*/ 18 w 18"/>
              <a:gd name="T42" fmla="*/ 14 h 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" h="14">
                <a:moveTo>
                  <a:pt x="0" y="4"/>
                </a:moveTo>
                <a:lnTo>
                  <a:pt x="6" y="4"/>
                </a:lnTo>
                <a:lnTo>
                  <a:pt x="8" y="0"/>
                </a:lnTo>
                <a:lnTo>
                  <a:pt x="10" y="4"/>
                </a:lnTo>
                <a:lnTo>
                  <a:pt x="10" y="2"/>
                </a:lnTo>
                <a:lnTo>
                  <a:pt x="12" y="4"/>
                </a:lnTo>
                <a:lnTo>
                  <a:pt x="18" y="4"/>
                </a:lnTo>
                <a:lnTo>
                  <a:pt x="14" y="8"/>
                </a:lnTo>
                <a:lnTo>
                  <a:pt x="16" y="14"/>
                </a:lnTo>
                <a:lnTo>
                  <a:pt x="8" y="10"/>
                </a:lnTo>
                <a:lnTo>
                  <a:pt x="4" y="12"/>
                </a:lnTo>
                <a:lnTo>
                  <a:pt x="4" y="8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6" name="Freeform 138"/>
          <p:cNvSpPr>
            <a:spLocks/>
          </p:cNvSpPr>
          <p:nvPr/>
        </p:nvSpPr>
        <p:spPr bwMode="auto">
          <a:xfrm>
            <a:off x="5808663" y="3768725"/>
            <a:ext cx="11112" cy="7938"/>
          </a:xfrm>
          <a:custGeom>
            <a:avLst/>
            <a:gdLst>
              <a:gd name="T0" fmla="*/ 0 w 14"/>
              <a:gd name="T1" fmla="*/ 2147483647 h 10"/>
              <a:gd name="T2" fmla="*/ 2147483647 w 14"/>
              <a:gd name="T3" fmla="*/ 2147483647 h 10"/>
              <a:gd name="T4" fmla="*/ 2147483647 w 14"/>
              <a:gd name="T5" fmla="*/ 0 h 10"/>
              <a:gd name="T6" fmla="*/ 2147483647 w 14"/>
              <a:gd name="T7" fmla="*/ 2147483647 h 10"/>
              <a:gd name="T8" fmla="*/ 2147483647 w 14"/>
              <a:gd name="T9" fmla="*/ 2147483647 h 10"/>
              <a:gd name="T10" fmla="*/ 2147483647 w 14"/>
              <a:gd name="T11" fmla="*/ 2147483647 h 10"/>
              <a:gd name="T12" fmla="*/ 2147483647 w 14"/>
              <a:gd name="T13" fmla="*/ 2147483647 h 10"/>
              <a:gd name="T14" fmla="*/ 2147483647 w 14"/>
              <a:gd name="T15" fmla="*/ 2147483647 h 10"/>
              <a:gd name="T16" fmla="*/ 2147483647 w 14"/>
              <a:gd name="T17" fmla="*/ 2147483647 h 10"/>
              <a:gd name="T18" fmla="*/ 2147483647 w 14"/>
              <a:gd name="T19" fmla="*/ 2147483647 h 10"/>
              <a:gd name="T20" fmla="*/ 2147483647 w 14"/>
              <a:gd name="T21" fmla="*/ 2147483647 h 10"/>
              <a:gd name="T22" fmla="*/ 0 w 14"/>
              <a:gd name="T23" fmla="*/ 2147483647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10"/>
              <a:gd name="T38" fmla="*/ 14 w 14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10">
                <a:moveTo>
                  <a:pt x="0" y="2"/>
                </a:moveTo>
                <a:lnTo>
                  <a:pt x="6" y="2"/>
                </a:lnTo>
                <a:lnTo>
                  <a:pt x="6" y="0"/>
                </a:lnTo>
                <a:lnTo>
                  <a:pt x="8" y="2"/>
                </a:lnTo>
                <a:lnTo>
                  <a:pt x="10" y="2"/>
                </a:lnTo>
                <a:lnTo>
                  <a:pt x="14" y="2"/>
                </a:lnTo>
                <a:lnTo>
                  <a:pt x="10" y="4"/>
                </a:lnTo>
                <a:lnTo>
                  <a:pt x="10" y="10"/>
                </a:lnTo>
                <a:lnTo>
                  <a:pt x="6" y="6"/>
                </a:lnTo>
                <a:lnTo>
                  <a:pt x="2" y="10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7" name="Freeform 139"/>
          <p:cNvSpPr>
            <a:spLocks/>
          </p:cNvSpPr>
          <p:nvPr/>
        </p:nvSpPr>
        <p:spPr bwMode="auto">
          <a:xfrm>
            <a:off x="5849938" y="3781425"/>
            <a:ext cx="14287" cy="9525"/>
          </a:xfrm>
          <a:custGeom>
            <a:avLst/>
            <a:gdLst>
              <a:gd name="T0" fmla="*/ 0 w 18"/>
              <a:gd name="T1" fmla="*/ 2147483647 h 14"/>
              <a:gd name="T2" fmla="*/ 2147483647 w 18"/>
              <a:gd name="T3" fmla="*/ 2147483647 h 14"/>
              <a:gd name="T4" fmla="*/ 2147483647 w 18"/>
              <a:gd name="T5" fmla="*/ 0 h 14"/>
              <a:gd name="T6" fmla="*/ 2147483647 w 18"/>
              <a:gd name="T7" fmla="*/ 2147483647 h 14"/>
              <a:gd name="T8" fmla="*/ 2147483647 w 18"/>
              <a:gd name="T9" fmla="*/ 2147483647 h 14"/>
              <a:gd name="T10" fmla="*/ 2147483647 w 18"/>
              <a:gd name="T11" fmla="*/ 2147483647 h 14"/>
              <a:gd name="T12" fmla="*/ 2147483647 w 18"/>
              <a:gd name="T13" fmla="*/ 2147483647 h 14"/>
              <a:gd name="T14" fmla="*/ 2147483647 w 18"/>
              <a:gd name="T15" fmla="*/ 2147483647 h 14"/>
              <a:gd name="T16" fmla="*/ 2147483647 w 18"/>
              <a:gd name="T17" fmla="*/ 2147483647 h 14"/>
              <a:gd name="T18" fmla="*/ 2147483647 w 18"/>
              <a:gd name="T19" fmla="*/ 2147483647 h 14"/>
              <a:gd name="T20" fmla="*/ 2147483647 w 18"/>
              <a:gd name="T21" fmla="*/ 2147483647 h 14"/>
              <a:gd name="T22" fmla="*/ 0 w 18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14"/>
              <a:gd name="T38" fmla="*/ 18 w 18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14">
                <a:moveTo>
                  <a:pt x="0" y="4"/>
                </a:moveTo>
                <a:lnTo>
                  <a:pt x="6" y="4"/>
                </a:lnTo>
                <a:lnTo>
                  <a:pt x="8" y="0"/>
                </a:lnTo>
                <a:lnTo>
                  <a:pt x="10" y="4"/>
                </a:lnTo>
                <a:lnTo>
                  <a:pt x="12" y="4"/>
                </a:lnTo>
                <a:lnTo>
                  <a:pt x="18" y="4"/>
                </a:lnTo>
                <a:lnTo>
                  <a:pt x="14" y="8"/>
                </a:lnTo>
                <a:lnTo>
                  <a:pt x="14" y="14"/>
                </a:lnTo>
                <a:lnTo>
                  <a:pt x="8" y="10"/>
                </a:lnTo>
                <a:lnTo>
                  <a:pt x="4" y="14"/>
                </a:lnTo>
                <a:lnTo>
                  <a:pt x="4" y="8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8" name="Freeform 140"/>
          <p:cNvSpPr>
            <a:spLocks/>
          </p:cNvSpPr>
          <p:nvPr/>
        </p:nvSpPr>
        <p:spPr bwMode="auto">
          <a:xfrm>
            <a:off x="5876925" y="3752850"/>
            <a:ext cx="12700" cy="11113"/>
          </a:xfrm>
          <a:custGeom>
            <a:avLst/>
            <a:gdLst>
              <a:gd name="T0" fmla="*/ 0 w 16"/>
              <a:gd name="T1" fmla="*/ 2147483647 h 14"/>
              <a:gd name="T2" fmla="*/ 2147483647 w 16"/>
              <a:gd name="T3" fmla="*/ 2147483647 h 14"/>
              <a:gd name="T4" fmla="*/ 2147483647 w 16"/>
              <a:gd name="T5" fmla="*/ 0 h 14"/>
              <a:gd name="T6" fmla="*/ 2147483647 w 16"/>
              <a:gd name="T7" fmla="*/ 2147483647 h 14"/>
              <a:gd name="T8" fmla="*/ 2147483647 w 16"/>
              <a:gd name="T9" fmla="*/ 2147483647 h 14"/>
              <a:gd name="T10" fmla="*/ 2147483647 w 16"/>
              <a:gd name="T11" fmla="*/ 2147483647 h 14"/>
              <a:gd name="T12" fmla="*/ 2147483647 w 16"/>
              <a:gd name="T13" fmla="*/ 2147483647 h 14"/>
              <a:gd name="T14" fmla="*/ 2147483647 w 16"/>
              <a:gd name="T15" fmla="*/ 2147483647 h 14"/>
              <a:gd name="T16" fmla="*/ 2147483647 w 16"/>
              <a:gd name="T17" fmla="*/ 2147483647 h 14"/>
              <a:gd name="T18" fmla="*/ 2147483647 w 16"/>
              <a:gd name="T19" fmla="*/ 2147483647 h 14"/>
              <a:gd name="T20" fmla="*/ 2147483647 w 16"/>
              <a:gd name="T21" fmla="*/ 2147483647 h 14"/>
              <a:gd name="T22" fmla="*/ 0 w 16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"/>
              <a:gd name="T37" fmla="*/ 0 h 14"/>
              <a:gd name="T38" fmla="*/ 16 w 16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" h="14">
                <a:moveTo>
                  <a:pt x="0" y="6"/>
                </a:moveTo>
                <a:lnTo>
                  <a:pt x="6" y="6"/>
                </a:lnTo>
                <a:lnTo>
                  <a:pt x="8" y="0"/>
                </a:lnTo>
                <a:lnTo>
                  <a:pt x="10" y="6"/>
                </a:lnTo>
                <a:lnTo>
                  <a:pt x="12" y="6"/>
                </a:lnTo>
                <a:lnTo>
                  <a:pt x="16" y="6"/>
                </a:lnTo>
                <a:lnTo>
                  <a:pt x="12" y="10"/>
                </a:lnTo>
                <a:lnTo>
                  <a:pt x="14" y="14"/>
                </a:lnTo>
                <a:lnTo>
                  <a:pt x="8" y="12"/>
                </a:lnTo>
                <a:lnTo>
                  <a:pt x="4" y="14"/>
                </a:lnTo>
                <a:lnTo>
                  <a:pt x="4" y="1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9" name="Freeform 141"/>
          <p:cNvSpPr>
            <a:spLocks/>
          </p:cNvSpPr>
          <p:nvPr/>
        </p:nvSpPr>
        <p:spPr bwMode="auto">
          <a:xfrm>
            <a:off x="5873750" y="3763963"/>
            <a:ext cx="12700" cy="11112"/>
          </a:xfrm>
          <a:custGeom>
            <a:avLst/>
            <a:gdLst>
              <a:gd name="T0" fmla="*/ 0 w 16"/>
              <a:gd name="T1" fmla="*/ 2147483647 h 13"/>
              <a:gd name="T2" fmla="*/ 2147483647 w 16"/>
              <a:gd name="T3" fmla="*/ 2147483647 h 13"/>
              <a:gd name="T4" fmla="*/ 2147483647 w 16"/>
              <a:gd name="T5" fmla="*/ 0 h 13"/>
              <a:gd name="T6" fmla="*/ 2147483647 w 16"/>
              <a:gd name="T7" fmla="*/ 2147483647 h 13"/>
              <a:gd name="T8" fmla="*/ 2147483647 w 16"/>
              <a:gd name="T9" fmla="*/ 2147483647 h 13"/>
              <a:gd name="T10" fmla="*/ 2147483647 w 16"/>
              <a:gd name="T11" fmla="*/ 2147483647 h 13"/>
              <a:gd name="T12" fmla="*/ 2147483647 w 16"/>
              <a:gd name="T13" fmla="*/ 2147483647 h 13"/>
              <a:gd name="T14" fmla="*/ 2147483647 w 16"/>
              <a:gd name="T15" fmla="*/ 2147483647 h 13"/>
              <a:gd name="T16" fmla="*/ 2147483647 w 16"/>
              <a:gd name="T17" fmla="*/ 2147483647 h 13"/>
              <a:gd name="T18" fmla="*/ 2147483647 w 16"/>
              <a:gd name="T19" fmla="*/ 2147483647 h 13"/>
              <a:gd name="T20" fmla="*/ 2147483647 w 16"/>
              <a:gd name="T21" fmla="*/ 2147483647 h 13"/>
              <a:gd name="T22" fmla="*/ 0 w 16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"/>
              <a:gd name="T37" fmla="*/ 0 h 13"/>
              <a:gd name="T38" fmla="*/ 16 w 16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" h="13">
                <a:moveTo>
                  <a:pt x="0" y="3"/>
                </a:moveTo>
                <a:lnTo>
                  <a:pt x="6" y="3"/>
                </a:lnTo>
                <a:lnTo>
                  <a:pt x="8" y="0"/>
                </a:lnTo>
                <a:lnTo>
                  <a:pt x="10" y="3"/>
                </a:lnTo>
                <a:lnTo>
                  <a:pt x="12" y="3"/>
                </a:lnTo>
                <a:lnTo>
                  <a:pt x="16" y="3"/>
                </a:lnTo>
                <a:lnTo>
                  <a:pt x="12" y="7"/>
                </a:lnTo>
                <a:lnTo>
                  <a:pt x="14" y="13"/>
                </a:lnTo>
                <a:lnTo>
                  <a:pt x="8" y="11"/>
                </a:lnTo>
                <a:lnTo>
                  <a:pt x="4" y="11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0" name="Freeform 142"/>
          <p:cNvSpPr>
            <a:spLocks/>
          </p:cNvSpPr>
          <p:nvPr/>
        </p:nvSpPr>
        <p:spPr bwMode="auto">
          <a:xfrm>
            <a:off x="5821363" y="3756025"/>
            <a:ext cx="11112" cy="9525"/>
          </a:xfrm>
          <a:custGeom>
            <a:avLst/>
            <a:gdLst>
              <a:gd name="T0" fmla="*/ 0 w 16"/>
              <a:gd name="T1" fmla="*/ 2147483647 h 11"/>
              <a:gd name="T2" fmla="*/ 2147483647 w 16"/>
              <a:gd name="T3" fmla="*/ 2147483647 h 11"/>
              <a:gd name="T4" fmla="*/ 2147483647 w 16"/>
              <a:gd name="T5" fmla="*/ 0 h 11"/>
              <a:gd name="T6" fmla="*/ 2147483647 w 16"/>
              <a:gd name="T7" fmla="*/ 2147483647 h 11"/>
              <a:gd name="T8" fmla="*/ 2147483647 w 16"/>
              <a:gd name="T9" fmla="*/ 2147483647 h 11"/>
              <a:gd name="T10" fmla="*/ 2147483647 w 16"/>
              <a:gd name="T11" fmla="*/ 2147483647 h 11"/>
              <a:gd name="T12" fmla="*/ 2147483647 w 16"/>
              <a:gd name="T13" fmla="*/ 2147483647 h 11"/>
              <a:gd name="T14" fmla="*/ 2147483647 w 16"/>
              <a:gd name="T15" fmla="*/ 2147483647 h 11"/>
              <a:gd name="T16" fmla="*/ 2147483647 w 16"/>
              <a:gd name="T17" fmla="*/ 2147483647 h 11"/>
              <a:gd name="T18" fmla="*/ 2147483647 w 16"/>
              <a:gd name="T19" fmla="*/ 2147483647 h 11"/>
              <a:gd name="T20" fmla="*/ 2147483647 w 16"/>
              <a:gd name="T21" fmla="*/ 2147483647 h 11"/>
              <a:gd name="T22" fmla="*/ 0 w 16"/>
              <a:gd name="T23" fmla="*/ 2147483647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"/>
              <a:gd name="T37" fmla="*/ 0 h 11"/>
              <a:gd name="T38" fmla="*/ 16 w 16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" h="11">
                <a:moveTo>
                  <a:pt x="0" y="4"/>
                </a:moveTo>
                <a:lnTo>
                  <a:pt x="6" y="4"/>
                </a:lnTo>
                <a:lnTo>
                  <a:pt x="8" y="0"/>
                </a:lnTo>
                <a:lnTo>
                  <a:pt x="10" y="4"/>
                </a:lnTo>
                <a:lnTo>
                  <a:pt x="12" y="4"/>
                </a:lnTo>
                <a:lnTo>
                  <a:pt x="16" y="4"/>
                </a:lnTo>
                <a:lnTo>
                  <a:pt x="12" y="6"/>
                </a:lnTo>
                <a:lnTo>
                  <a:pt x="14" y="11"/>
                </a:lnTo>
                <a:lnTo>
                  <a:pt x="8" y="10"/>
                </a:lnTo>
                <a:lnTo>
                  <a:pt x="4" y="11"/>
                </a:lnTo>
                <a:lnTo>
                  <a:pt x="4" y="8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1" name="Freeform 143"/>
          <p:cNvSpPr>
            <a:spLocks/>
          </p:cNvSpPr>
          <p:nvPr/>
        </p:nvSpPr>
        <p:spPr bwMode="auto">
          <a:xfrm>
            <a:off x="5799138" y="3754438"/>
            <a:ext cx="11112" cy="9525"/>
          </a:xfrm>
          <a:custGeom>
            <a:avLst/>
            <a:gdLst>
              <a:gd name="T0" fmla="*/ 0 w 13"/>
              <a:gd name="T1" fmla="*/ 2147483647 h 12"/>
              <a:gd name="T2" fmla="*/ 2147483647 w 13"/>
              <a:gd name="T3" fmla="*/ 2147483647 h 12"/>
              <a:gd name="T4" fmla="*/ 2147483647 w 13"/>
              <a:gd name="T5" fmla="*/ 0 h 12"/>
              <a:gd name="T6" fmla="*/ 2147483647 w 13"/>
              <a:gd name="T7" fmla="*/ 2147483647 h 12"/>
              <a:gd name="T8" fmla="*/ 2147483647 w 13"/>
              <a:gd name="T9" fmla="*/ 2147483647 h 12"/>
              <a:gd name="T10" fmla="*/ 2147483647 w 13"/>
              <a:gd name="T11" fmla="*/ 2147483647 h 12"/>
              <a:gd name="T12" fmla="*/ 2147483647 w 13"/>
              <a:gd name="T13" fmla="*/ 2147483647 h 12"/>
              <a:gd name="T14" fmla="*/ 2147483647 w 13"/>
              <a:gd name="T15" fmla="*/ 2147483647 h 12"/>
              <a:gd name="T16" fmla="*/ 2147483647 w 13"/>
              <a:gd name="T17" fmla="*/ 2147483647 h 12"/>
              <a:gd name="T18" fmla="*/ 2147483647 w 13"/>
              <a:gd name="T19" fmla="*/ 2147483647 h 12"/>
              <a:gd name="T20" fmla="*/ 2147483647 w 13"/>
              <a:gd name="T21" fmla="*/ 2147483647 h 12"/>
              <a:gd name="T22" fmla="*/ 0 w 13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"/>
              <a:gd name="T37" fmla="*/ 0 h 12"/>
              <a:gd name="T38" fmla="*/ 13 w 13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" h="12">
                <a:moveTo>
                  <a:pt x="0" y="4"/>
                </a:moveTo>
                <a:lnTo>
                  <a:pt x="3" y="4"/>
                </a:lnTo>
                <a:lnTo>
                  <a:pt x="5" y="0"/>
                </a:lnTo>
                <a:lnTo>
                  <a:pt x="7" y="4"/>
                </a:lnTo>
                <a:lnTo>
                  <a:pt x="9" y="4"/>
                </a:lnTo>
                <a:lnTo>
                  <a:pt x="13" y="4"/>
                </a:lnTo>
                <a:lnTo>
                  <a:pt x="9" y="6"/>
                </a:lnTo>
                <a:lnTo>
                  <a:pt x="11" y="12"/>
                </a:lnTo>
                <a:lnTo>
                  <a:pt x="5" y="10"/>
                </a:lnTo>
                <a:lnTo>
                  <a:pt x="1" y="12"/>
                </a:lnTo>
                <a:lnTo>
                  <a:pt x="3" y="8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2" name="Freeform 144"/>
          <p:cNvSpPr>
            <a:spLocks/>
          </p:cNvSpPr>
          <p:nvPr/>
        </p:nvSpPr>
        <p:spPr bwMode="auto">
          <a:xfrm>
            <a:off x="5829300" y="3786188"/>
            <a:ext cx="14288" cy="9525"/>
          </a:xfrm>
          <a:custGeom>
            <a:avLst/>
            <a:gdLst>
              <a:gd name="T0" fmla="*/ 0 w 18"/>
              <a:gd name="T1" fmla="*/ 2147483647 h 14"/>
              <a:gd name="T2" fmla="*/ 2147483647 w 18"/>
              <a:gd name="T3" fmla="*/ 2147483647 h 14"/>
              <a:gd name="T4" fmla="*/ 2147483647 w 18"/>
              <a:gd name="T5" fmla="*/ 0 h 14"/>
              <a:gd name="T6" fmla="*/ 2147483647 w 18"/>
              <a:gd name="T7" fmla="*/ 2147483647 h 14"/>
              <a:gd name="T8" fmla="*/ 2147483647 w 18"/>
              <a:gd name="T9" fmla="*/ 2147483647 h 14"/>
              <a:gd name="T10" fmla="*/ 2147483647 w 18"/>
              <a:gd name="T11" fmla="*/ 2147483647 h 14"/>
              <a:gd name="T12" fmla="*/ 2147483647 w 18"/>
              <a:gd name="T13" fmla="*/ 2147483647 h 14"/>
              <a:gd name="T14" fmla="*/ 2147483647 w 18"/>
              <a:gd name="T15" fmla="*/ 2147483647 h 14"/>
              <a:gd name="T16" fmla="*/ 2147483647 w 18"/>
              <a:gd name="T17" fmla="*/ 2147483647 h 14"/>
              <a:gd name="T18" fmla="*/ 2147483647 w 18"/>
              <a:gd name="T19" fmla="*/ 2147483647 h 14"/>
              <a:gd name="T20" fmla="*/ 2147483647 w 18"/>
              <a:gd name="T21" fmla="*/ 2147483647 h 14"/>
              <a:gd name="T22" fmla="*/ 0 w 18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14"/>
              <a:gd name="T38" fmla="*/ 18 w 18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14">
                <a:moveTo>
                  <a:pt x="0" y="4"/>
                </a:moveTo>
                <a:lnTo>
                  <a:pt x="8" y="4"/>
                </a:lnTo>
                <a:lnTo>
                  <a:pt x="10" y="0"/>
                </a:lnTo>
                <a:lnTo>
                  <a:pt x="12" y="4"/>
                </a:lnTo>
                <a:lnTo>
                  <a:pt x="14" y="4"/>
                </a:lnTo>
                <a:lnTo>
                  <a:pt x="18" y="4"/>
                </a:lnTo>
                <a:lnTo>
                  <a:pt x="14" y="8"/>
                </a:lnTo>
                <a:lnTo>
                  <a:pt x="14" y="14"/>
                </a:lnTo>
                <a:lnTo>
                  <a:pt x="10" y="10"/>
                </a:lnTo>
                <a:lnTo>
                  <a:pt x="4" y="14"/>
                </a:lnTo>
                <a:lnTo>
                  <a:pt x="4" y="8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3" name="Freeform 145"/>
          <p:cNvSpPr>
            <a:spLocks/>
          </p:cNvSpPr>
          <p:nvPr/>
        </p:nvSpPr>
        <p:spPr bwMode="auto">
          <a:xfrm>
            <a:off x="5851525" y="3789363"/>
            <a:ext cx="11113" cy="11112"/>
          </a:xfrm>
          <a:custGeom>
            <a:avLst/>
            <a:gdLst>
              <a:gd name="T0" fmla="*/ 0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2147483647 w 14"/>
              <a:gd name="T7" fmla="*/ 2147483647 h 14"/>
              <a:gd name="T8" fmla="*/ 2147483647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2147483647 w 14"/>
              <a:gd name="T17" fmla="*/ 2147483647 h 14"/>
              <a:gd name="T18" fmla="*/ 2147483647 w 14"/>
              <a:gd name="T19" fmla="*/ 2147483647 h 14"/>
              <a:gd name="T20" fmla="*/ 2147483647 w 14"/>
              <a:gd name="T21" fmla="*/ 2147483647 h 14"/>
              <a:gd name="T22" fmla="*/ 0 w 14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14"/>
              <a:gd name="T38" fmla="*/ 14 w 14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14">
                <a:moveTo>
                  <a:pt x="0" y="4"/>
                </a:moveTo>
                <a:lnTo>
                  <a:pt x="6" y="4"/>
                </a:lnTo>
                <a:lnTo>
                  <a:pt x="6" y="0"/>
                </a:lnTo>
                <a:lnTo>
                  <a:pt x="8" y="4"/>
                </a:lnTo>
                <a:lnTo>
                  <a:pt x="10" y="4"/>
                </a:lnTo>
                <a:lnTo>
                  <a:pt x="14" y="4"/>
                </a:lnTo>
                <a:lnTo>
                  <a:pt x="10" y="8"/>
                </a:lnTo>
                <a:lnTo>
                  <a:pt x="12" y="14"/>
                </a:lnTo>
                <a:lnTo>
                  <a:pt x="6" y="12"/>
                </a:lnTo>
                <a:lnTo>
                  <a:pt x="2" y="14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4" name="Freeform 146"/>
          <p:cNvSpPr>
            <a:spLocks/>
          </p:cNvSpPr>
          <p:nvPr/>
        </p:nvSpPr>
        <p:spPr bwMode="auto">
          <a:xfrm>
            <a:off x="5888038" y="3756025"/>
            <a:ext cx="12700" cy="11113"/>
          </a:xfrm>
          <a:custGeom>
            <a:avLst/>
            <a:gdLst>
              <a:gd name="T0" fmla="*/ 0 w 15"/>
              <a:gd name="T1" fmla="*/ 2147483647 h 13"/>
              <a:gd name="T2" fmla="*/ 2147483647 w 15"/>
              <a:gd name="T3" fmla="*/ 2147483647 h 13"/>
              <a:gd name="T4" fmla="*/ 2147483647 w 15"/>
              <a:gd name="T5" fmla="*/ 0 h 13"/>
              <a:gd name="T6" fmla="*/ 2147483647 w 15"/>
              <a:gd name="T7" fmla="*/ 2147483647 h 13"/>
              <a:gd name="T8" fmla="*/ 2147483647 w 15"/>
              <a:gd name="T9" fmla="*/ 2147483647 h 13"/>
              <a:gd name="T10" fmla="*/ 2147483647 w 15"/>
              <a:gd name="T11" fmla="*/ 2147483647 h 13"/>
              <a:gd name="T12" fmla="*/ 2147483647 w 15"/>
              <a:gd name="T13" fmla="*/ 2147483647 h 13"/>
              <a:gd name="T14" fmla="*/ 2147483647 w 15"/>
              <a:gd name="T15" fmla="*/ 2147483647 h 13"/>
              <a:gd name="T16" fmla="*/ 2147483647 w 15"/>
              <a:gd name="T17" fmla="*/ 2147483647 h 13"/>
              <a:gd name="T18" fmla="*/ 2147483647 w 15"/>
              <a:gd name="T19" fmla="*/ 2147483647 h 13"/>
              <a:gd name="T20" fmla="*/ 0 w 15"/>
              <a:gd name="T21" fmla="*/ 2147483647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"/>
              <a:gd name="T34" fmla="*/ 0 h 13"/>
              <a:gd name="T35" fmla="*/ 15 w 15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" h="13">
                <a:moveTo>
                  <a:pt x="0" y="4"/>
                </a:moveTo>
                <a:lnTo>
                  <a:pt x="7" y="4"/>
                </a:lnTo>
                <a:lnTo>
                  <a:pt x="7" y="0"/>
                </a:lnTo>
                <a:lnTo>
                  <a:pt x="11" y="4"/>
                </a:lnTo>
                <a:lnTo>
                  <a:pt x="15" y="4"/>
                </a:lnTo>
                <a:lnTo>
                  <a:pt x="11" y="10"/>
                </a:lnTo>
                <a:lnTo>
                  <a:pt x="13" y="13"/>
                </a:lnTo>
                <a:lnTo>
                  <a:pt x="7" y="11"/>
                </a:lnTo>
                <a:lnTo>
                  <a:pt x="4" y="13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5" name="Freeform 147"/>
          <p:cNvSpPr>
            <a:spLocks/>
          </p:cNvSpPr>
          <p:nvPr/>
        </p:nvSpPr>
        <p:spPr bwMode="auto">
          <a:xfrm>
            <a:off x="5830888" y="3724275"/>
            <a:ext cx="12700" cy="11113"/>
          </a:xfrm>
          <a:custGeom>
            <a:avLst/>
            <a:gdLst>
              <a:gd name="T0" fmla="*/ 0 w 16"/>
              <a:gd name="T1" fmla="*/ 2147483647 h 14"/>
              <a:gd name="T2" fmla="*/ 2147483647 w 16"/>
              <a:gd name="T3" fmla="*/ 2147483647 h 14"/>
              <a:gd name="T4" fmla="*/ 2147483647 w 16"/>
              <a:gd name="T5" fmla="*/ 0 h 14"/>
              <a:gd name="T6" fmla="*/ 2147483647 w 16"/>
              <a:gd name="T7" fmla="*/ 2147483647 h 14"/>
              <a:gd name="T8" fmla="*/ 2147483647 w 16"/>
              <a:gd name="T9" fmla="*/ 2147483647 h 14"/>
              <a:gd name="T10" fmla="*/ 2147483647 w 16"/>
              <a:gd name="T11" fmla="*/ 2147483647 h 14"/>
              <a:gd name="T12" fmla="*/ 2147483647 w 16"/>
              <a:gd name="T13" fmla="*/ 2147483647 h 14"/>
              <a:gd name="T14" fmla="*/ 2147483647 w 16"/>
              <a:gd name="T15" fmla="*/ 2147483647 h 14"/>
              <a:gd name="T16" fmla="*/ 2147483647 w 16"/>
              <a:gd name="T17" fmla="*/ 2147483647 h 14"/>
              <a:gd name="T18" fmla="*/ 2147483647 w 16"/>
              <a:gd name="T19" fmla="*/ 2147483647 h 14"/>
              <a:gd name="T20" fmla="*/ 2147483647 w 16"/>
              <a:gd name="T21" fmla="*/ 2147483647 h 14"/>
              <a:gd name="T22" fmla="*/ 2147483647 w 16"/>
              <a:gd name="T23" fmla="*/ 2147483647 h 14"/>
              <a:gd name="T24" fmla="*/ 0 w 16"/>
              <a:gd name="T25" fmla="*/ 2147483647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"/>
              <a:gd name="T40" fmla="*/ 0 h 14"/>
              <a:gd name="T41" fmla="*/ 16 w 16"/>
              <a:gd name="T42" fmla="*/ 14 h 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" h="14">
                <a:moveTo>
                  <a:pt x="0" y="4"/>
                </a:moveTo>
                <a:lnTo>
                  <a:pt x="6" y="4"/>
                </a:lnTo>
                <a:lnTo>
                  <a:pt x="8" y="0"/>
                </a:lnTo>
                <a:lnTo>
                  <a:pt x="10" y="4"/>
                </a:lnTo>
                <a:lnTo>
                  <a:pt x="12" y="4"/>
                </a:lnTo>
                <a:lnTo>
                  <a:pt x="16" y="4"/>
                </a:lnTo>
                <a:lnTo>
                  <a:pt x="12" y="8"/>
                </a:lnTo>
                <a:lnTo>
                  <a:pt x="12" y="14"/>
                </a:lnTo>
                <a:lnTo>
                  <a:pt x="8" y="10"/>
                </a:lnTo>
                <a:lnTo>
                  <a:pt x="2" y="14"/>
                </a:lnTo>
                <a:lnTo>
                  <a:pt x="4" y="8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6" name="Freeform 148"/>
          <p:cNvSpPr>
            <a:spLocks/>
          </p:cNvSpPr>
          <p:nvPr/>
        </p:nvSpPr>
        <p:spPr bwMode="auto">
          <a:xfrm>
            <a:off x="5824538" y="3778250"/>
            <a:ext cx="9525" cy="7938"/>
          </a:xfrm>
          <a:custGeom>
            <a:avLst/>
            <a:gdLst>
              <a:gd name="T0" fmla="*/ 0 w 12"/>
              <a:gd name="T1" fmla="*/ 2147483647 h 10"/>
              <a:gd name="T2" fmla="*/ 2147483647 w 12"/>
              <a:gd name="T3" fmla="*/ 2147483647 h 10"/>
              <a:gd name="T4" fmla="*/ 2147483647 w 12"/>
              <a:gd name="T5" fmla="*/ 0 h 10"/>
              <a:gd name="T6" fmla="*/ 2147483647 w 12"/>
              <a:gd name="T7" fmla="*/ 2147483647 h 10"/>
              <a:gd name="T8" fmla="*/ 2147483647 w 12"/>
              <a:gd name="T9" fmla="*/ 2147483647 h 10"/>
              <a:gd name="T10" fmla="*/ 2147483647 w 12"/>
              <a:gd name="T11" fmla="*/ 2147483647 h 10"/>
              <a:gd name="T12" fmla="*/ 2147483647 w 12"/>
              <a:gd name="T13" fmla="*/ 2147483647 h 10"/>
              <a:gd name="T14" fmla="*/ 2147483647 w 12"/>
              <a:gd name="T15" fmla="*/ 2147483647 h 10"/>
              <a:gd name="T16" fmla="*/ 2147483647 w 12"/>
              <a:gd name="T17" fmla="*/ 2147483647 h 10"/>
              <a:gd name="T18" fmla="*/ 2147483647 w 12"/>
              <a:gd name="T19" fmla="*/ 2147483647 h 10"/>
              <a:gd name="T20" fmla="*/ 2147483647 w 12"/>
              <a:gd name="T21" fmla="*/ 2147483647 h 10"/>
              <a:gd name="T22" fmla="*/ 0 w 12"/>
              <a:gd name="T23" fmla="*/ 2147483647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10"/>
              <a:gd name="T38" fmla="*/ 12 w 12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10">
                <a:moveTo>
                  <a:pt x="0" y="2"/>
                </a:moveTo>
                <a:lnTo>
                  <a:pt x="4" y="2"/>
                </a:lnTo>
                <a:lnTo>
                  <a:pt x="6" y="0"/>
                </a:lnTo>
                <a:lnTo>
                  <a:pt x="8" y="2"/>
                </a:lnTo>
                <a:lnTo>
                  <a:pt x="12" y="2"/>
                </a:lnTo>
                <a:lnTo>
                  <a:pt x="8" y="4"/>
                </a:lnTo>
                <a:lnTo>
                  <a:pt x="8" y="10"/>
                </a:lnTo>
                <a:lnTo>
                  <a:pt x="6" y="8"/>
                </a:lnTo>
                <a:lnTo>
                  <a:pt x="2" y="10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7" name="Freeform 149"/>
          <p:cNvSpPr>
            <a:spLocks/>
          </p:cNvSpPr>
          <p:nvPr/>
        </p:nvSpPr>
        <p:spPr bwMode="auto">
          <a:xfrm>
            <a:off x="5810250" y="3795713"/>
            <a:ext cx="11113" cy="7937"/>
          </a:xfrm>
          <a:custGeom>
            <a:avLst/>
            <a:gdLst>
              <a:gd name="T0" fmla="*/ 0 w 14"/>
              <a:gd name="T1" fmla="*/ 2147483647 h 10"/>
              <a:gd name="T2" fmla="*/ 2147483647 w 14"/>
              <a:gd name="T3" fmla="*/ 2147483647 h 10"/>
              <a:gd name="T4" fmla="*/ 2147483647 w 14"/>
              <a:gd name="T5" fmla="*/ 0 h 10"/>
              <a:gd name="T6" fmla="*/ 2147483647 w 14"/>
              <a:gd name="T7" fmla="*/ 2147483647 h 10"/>
              <a:gd name="T8" fmla="*/ 2147483647 w 14"/>
              <a:gd name="T9" fmla="*/ 2147483647 h 10"/>
              <a:gd name="T10" fmla="*/ 2147483647 w 14"/>
              <a:gd name="T11" fmla="*/ 2147483647 h 10"/>
              <a:gd name="T12" fmla="*/ 2147483647 w 14"/>
              <a:gd name="T13" fmla="*/ 2147483647 h 10"/>
              <a:gd name="T14" fmla="*/ 2147483647 w 14"/>
              <a:gd name="T15" fmla="*/ 2147483647 h 10"/>
              <a:gd name="T16" fmla="*/ 2147483647 w 14"/>
              <a:gd name="T17" fmla="*/ 2147483647 h 10"/>
              <a:gd name="T18" fmla="*/ 2147483647 w 14"/>
              <a:gd name="T19" fmla="*/ 2147483647 h 10"/>
              <a:gd name="T20" fmla="*/ 2147483647 w 14"/>
              <a:gd name="T21" fmla="*/ 2147483647 h 10"/>
              <a:gd name="T22" fmla="*/ 0 w 14"/>
              <a:gd name="T23" fmla="*/ 2147483647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10"/>
              <a:gd name="T38" fmla="*/ 14 w 14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10">
                <a:moveTo>
                  <a:pt x="0" y="2"/>
                </a:moveTo>
                <a:lnTo>
                  <a:pt x="4" y="2"/>
                </a:lnTo>
                <a:lnTo>
                  <a:pt x="8" y="0"/>
                </a:lnTo>
                <a:lnTo>
                  <a:pt x="8" y="2"/>
                </a:lnTo>
                <a:lnTo>
                  <a:pt x="10" y="2"/>
                </a:lnTo>
                <a:lnTo>
                  <a:pt x="14" y="2"/>
                </a:lnTo>
                <a:lnTo>
                  <a:pt x="10" y="4"/>
                </a:lnTo>
                <a:lnTo>
                  <a:pt x="10" y="10"/>
                </a:lnTo>
                <a:lnTo>
                  <a:pt x="8" y="8"/>
                </a:lnTo>
                <a:lnTo>
                  <a:pt x="2" y="10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8" name="Freeform 150"/>
          <p:cNvSpPr>
            <a:spLocks/>
          </p:cNvSpPr>
          <p:nvPr/>
        </p:nvSpPr>
        <p:spPr bwMode="auto">
          <a:xfrm>
            <a:off x="5838825" y="3778250"/>
            <a:ext cx="7938" cy="7938"/>
          </a:xfrm>
          <a:custGeom>
            <a:avLst/>
            <a:gdLst>
              <a:gd name="T0" fmla="*/ 0 w 9"/>
              <a:gd name="T1" fmla="*/ 2147483647 h 10"/>
              <a:gd name="T2" fmla="*/ 2147483647 w 9"/>
              <a:gd name="T3" fmla="*/ 2147483647 h 10"/>
              <a:gd name="T4" fmla="*/ 2147483647 w 9"/>
              <a:gd name="T5" fmla="*/ 0 h 10"/>
              <a:gd name="T6" fmla="*/ 2147483647 w 9"/>
              <a:gd name="T7" fmla="*/ 2147483647 h 10"/>
              <a:gd name="T8" fmla="*/ 2147483647 w 9"/>
              <a:gd name="T9" fmla="*/ 2147483647 h 10"/>
              <a:gd name="T10" fmla="*/ 2147483647 w 9"/>
              <a:gd name="T11" fmla="*/ 2147483647 h 10"/>
              <a:gd name="T12" fmla="*/ 2147483647 w 9"/>
              <a:gd name="T13" fmla="*/ 2147483647 h 10"/>
              <a:gd name="T14" fmla="*/ 2147483647 w 9"/>
              <a:gd name="T15" fmla="*/ 2147483647 h 10"/>
              <a:gd name="T16" fmla="*/ 2147483647 w 9"/>
              <a:gd name="T17" fmla="*/ 2147483647 h 10"/>
              <a:gd name="T18" fmla="*/ 2147483647 w 9"/>
              <a:gd name="T19" fmla="*/ 2147483647 h 10"/>
              <a:gd name="T20" fmla="*/ 2147483647 w 9"/>
              <a:gd name="T21" fmla="*/ 2147483647 h 10"/>
              <a:gd name="T22" fmla="*/ 0 w 9"/>
              <a:gd name="T23" fmla="*/ 2147483647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10"/>
              <a:gd name="T38" fmla="*/ 9 w 9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10">
                <a:moveTo>
                  <a:pt x="0" y="4"/>
                </a:moveTo>
                <a:lnTo>
                  <a:pt x="4" y="4"/>
                </a:lnTo>
                <a:lnTo>
                  <a:pt x="6" y="0"/>
                </a:lnTo>
                <a:lnTo>
                  <a:pt x="6" y="4"/>
                </a:lnTo>
                <a:lnTo>
                  <a:pt x="8" y="4"/>
                </a:lnTo>
                <a:lnTo>
                  <a:pt x="9" y="4"/>
                </a:lnTo>
                <a:lnTo>
                  <a:pt x="8" y="6"/>
                </a:lnTo>
                <a:lnTo>
                  <a:pt x="8" y="10"/>
                </a:lnTo>
                <a:lnTo>
                  <a:pt x="6" y="8"/>
                </a:lnTo>
                <a:lnTo>
                  <a:pt x="2" y="10"/>
                </a:lnTo>
                <a:lnTo>
                  <a:pt x="4" y="6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9" name="Freeform 151"/>
          <p:cNvSpPr>
            <a:spLocks/>
          </p:cNvSpPr>
          <p:nvPr/>
        </p:nvSpPr>
        <p:spPr bwMode="auto">
          <a:xfrm>
            <a:off x="5851525" y="3773488"/>
            <a:ext cx="11113" cy="9525"/>
          </a:xfrm>
          <a:custGeom>
            <a:avLst/>
            <a:gdLst>
              <a:gd name="T0" fmla="*/ 0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0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2147483647 h 12"/>
              <a:gd name="T12" fmla="*/ 2147483647 w 14"/>
              <a:gd name="T13" fmla="*/ 2147483647 h 12"/>
              <a:gd name="T14" fmla="*/ 2147483647 w 14"/>
              <a:gd name="T15" fmla="*/ 2147483647 h 12"/>
              <a:gd name="T16" fmla="*/ 2147483647 w 14"/>
              <a:gd name="T17" fmla="*/ 2147483647 h 12"/>
              <a:gd name="T18" fmla="*/ 2147483647 w 14"/>
              <a:gd name="T19" fmla="*/ 2147483647 h 12"/>
              <a:gd name="T20" fmla="*/ 2147483647 w 14"/>
              <a:gd name="T21" fmla="*/ 2147483647 h 12"/>
              <a:gd name="T22" fmla="*/ 0 w 14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12"/>
              <a:gd name="T38" fmla="*/ 14 w 14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12">
                <a:moveTo>
                  <a:pt x="0" y="4"/>
                </a:moveTo>
                <a:lnTo>
                  <a:pt x="4" y="4"/>
                </a:lnTo>
                <a:lnTo>
                  <a:pt x="6" y="0"/>
                </a:lnTo>
                <a:lnTo>
                  <a:pt x="8" y="4"/>
                </a:lnTo>
                <a:lnTo>
                  <a:pt x="10" y="4"/>
                </a:lnTo>
                <a:lnTo>
                  <a:pt x="14" y="4"/>
                </a:lnTo>
                <a:lnTo>
                  <a:pt x="10" y="8"/>
                </a:lnTo>
                <a:lnTo>
                  <a:pt x="10" y="12"/>
                </a:lnTo>
                <a:lnTo>
                  <a:pt x="6" y="10"/>
                </a:lnTo>
                <a:lnTo>
                  <a:pt x="2" y="12"/>
                </a:lnTo>
                <a:lnTo>
                  <a:pt x="2" y="8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0" name="Freeform 152"/>
          <p:cNvSpPr>
            <a:spLocks/>
          </p:cNvSpPr>
          <p:nvPr/>
        </p:nvSpPr>
        <p:spPr bwMode="auto">
          <a:xfrm>
            <a:off x="5862638" y="3773488"/>
            <a:ext cx="11112" cy="9525"/>
          </a:xfrm>
          <a:custGeom>
            <a:avLst/>
            <a:gdLst>
              <a:gd name="T0" fmla="*/ 0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0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2147483647 h 12"/>
              <a:gd name="T12" fmla="*/ 2147483647 w 14"/>
              <a:gd name="T13" fmla="*/ 2147483647 h 12"/>
              <a:gd name="T14" fmla="*/ 2147483647 w 14"/>
              <a:gd name="T15" fmla="*/ 2147483647 h 12"/>
              <a:gd name="T16" fmla="*/ 2147483647 w 14"/>
              <a:gd name="T17" fmla="*/ 2147483647 h 12"/>
              <a:gd name="T18" fmla="*/ 2147483647 w 14"/>
              <a:gd name="T19" fmla="*/ 2147483647 h 12"/>
              <a:gd name="T20" fmla="*/ 2147483647 w 14"/>
              <a:gd name="T21" fmla="*/ 2147483647 h 12"/>
              <a:gd name="T22" fmla="*/ 0 w 14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12"/>
              <a:gd name="T38" fmla="*/ 14 w 14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12">
                <a:moveTo>
                  <a:pt x="0" y="4"/>
                </a:moveTo>
                <a:lnTo>
                  <a:pt x="6" y="4"/>
                </a:lnTo>
                <a:lnTo>
                  <a:pt x="6" y="0"/>
                </a:lnTo>
                <a:lnTo>
                  <a:pt x="8" y="4"/>
                </a:lnTo>
                <a:lnTo>
                  <a:pt x="10" y="4"/>
                </a:lnTo>
                <a:lnTo>
                  <a:pt x="14" y="4"/>
                </a:lnTo>
                <a:lnTo>
                  <a:pt x="10" y="6"/>
                </a:lnTo>
                <a:lnTo>
                  <a:pt x="12" y="12"/>
                </a:lnTo>
                <a:lnTo>
                  <a:pt x="6" y="10"/>
                </a:lnTo>
                <a:lnTo>
                  <a:pt x="2" y="12"/>
                </a:lnTo>
                <a:lnTo>
                  <a:pt x="2" y="6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1" name="Freeform 153"/>
          <p:cNvSpPr>
            <a:spLocks/>
          </p:cNvSpPr>
          <p:nvPr/>
        </p:nvSpPr>
        <p:spPr bwMode="auto">
          <a:xfrm>
            <a:off x="5873750" y="3775075"/>
            <a:ext cx="9525" cy="7938"/>
          </a:xfrm>
          <a:custGeom>
            <a:avLst/>
            <a:gdLst>
              <a:gd name="T0" fmla="*/ 0 w 12"/>
              <a:gd name="T1" fmla="*/ 2147483647 h 10"/>
              <a:gd name="T2" fmla="*/ 2147483647 w 12"/>
              <a:gd name="T3" fmla="*/ 2147483647 h 10"/>
              <a:gd name="T4" fmla="*/ 2147483647 w 12"/>
              <a:gd name="T5" fmla="*/ 0 h 10"/>
              <a:gd name="T6" fmla="*/ 2147483647 w 12"/>
              <a:gd name="T7" fmla="*/ 2147483647 h 10"/>
              <a:gd name="T8" fmla="*/ 2147483647 w 12"/>
              <a:gd name="T9" fmla="*/ 2147483647 h 10"/>
              <a:gd name="T10" fmla="*/ 2147483647 w 12"/>
              <a:gd name="T11" fmla="*/ 2147483647 h 10"/>
              <a:gd name="T12" fmla="*/ 2147483647 w 12"/>
              <a:gd name="T13" fmla="*/ 2147483647 h 10"/>
              <a:gd name="T14" fmla="*/ 2147483647 w 12"/>
              <a:gd name="T15" fmla="*/ 2147483647 h 10"/>
              <a:gd name="T16" fmla="*/ 2147483647 w 12"/>
              <a:gd name="T17" fmla="*/ 2147483647 h 10"/>
              <a:gd name="T18" fmla="*/ 2147483647 w 12"/>
              <a:gd name="T19" fmla="*/ 2147483647 h 10"/>
              <a:gd name="T20" fmla="*/ 2147483647 w 12"/>
              <a:gd name="T21" fmla="*/ 2147483647 h 10"/>
              <a:gd name="T22" fmla="*/ 0 w 12"/>
              <a:gd name="T23" fmla="*/ 2147483647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10"/>
              <a:gd name="T38" fmla="*/ 12 w 12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10">
                <a:moveTo>
                  <a:pt x="0" y="2"/>
                </a:moveTo>
                <a:lnTo>
                  <a:pt x="4" y="2"/>
                </a:lnTo>
                <a:lnTo>
                  <a:pt x="6" y="0"/>
                </a:lnTo>
                <a:lnTo>
                  <a:pt x="8" y="2"/>
                </a:lnTo>
                <a:lnTo>
                  <a:pt x="12" y="2"/>
                </a:lnTo>
                <a:lnTo>
                  <a:pt x="8" y="6"/>
                </a:lnTo>
                <a:lnTo>
                  <a:pt x="10" y="10"/>
                </a:lnTo>
                <a:lnTo>
                  <a:pt x="6" y="8"/>
                </a:lnTo>
                <a:lnTo>
                  <a:pt x="2" y="10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2" name="Freeform 154"/>
          <p:cNvSpPr>
            <a:spLocks/>
          </p:cNvSpPr>
          <p:nvPr/>
        </p:nvSpPr>
        <p:spPr bwMode="auto">
          <a:xfrm>
            <a:off x="5807075" y="3760788"/>
            <a:ext cx="11113" cy="7937"/>
          </a:xfrm>
          <a:custGeom>
            <a:avLst/>
            <a:gdLst>
              <a:gd name="T0" fmla="*/ 0 w 14"/>
              <a:gd name="T1" fmla="*/ 2147483647 h 9"/>
              <a:gd name="T2" fmla="*/ 2147483647 w 14"/>
              <a:gd name="T3" fmla="*/ 2147483647 h 9"/>
              <a:gd name="T4" fmla="*/ 2147483647 w 14"/>
              <a:gd name="T5" fmla="*/ 0 h 9"/>
              <a:gd name="T6" fmla="*/ 2147483647 w 14"/>
              <a:gd name="T7" fmla="*/ 2147483647 h 9"/>
              <a:gd name="T8" fmla="*/ 2147483647 w 14"/>
              <a:gd name="T9" fmla="*/ 2147483647 h 9"/>
              <a:gd name="T10" fmla="*/ 2147483647 w 14"/>
              <a:gd name="T11" fmla="*/ 2147483647 h 9"/>
              <a:gd name="T12" fmla="*/ 2147483647 w 14"/>
              <a:gd name="T13" fmla="*/ 2147483647 h 9"/>
              <a:gd name="T14" fmla="*/ 2147483647 w 14"/>
              <a:gd name="T15" fmla="*/ 2147483647 h 9"/>
              <a:gd name="T16" fmla="*/ 2147483647 w 14"/>
              <a:gd name="T17" fmla="*/ 2147483647 h 9"/>
              <a:gd name="T18" fmla="*/ 2147483647 w 14"/>
              <a:gd name="T19" fmla="*/ 2147483647 h 9"/>
              <a:gd name="T20" fmla="*/ 2147483647 w 14"/>
              <a:gd name="T21" fmla="*/ 2147483647 h 9"/>
              <a:gd name="T22" fmla="*/ 0 w 14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9"/>
              <a:gd name="T38" fmla="*/ 14 w 14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9">
                <a:moveTo>
                  <a:pt x="0" y="2"/>
                </a:moveTo>
                <a:lnTo>
                  <a:pt x="4" y="2"/>
                </a:lnTo>
                <a:lnTo>
                  <a:pt x="6" y="0"/>
                </a:lnTo>
                <a:lnTo>
                  <a:pt x="8" y="2"/>
                </a:lnTo>
                <a:lnTo>
                  <a:pt x="10" y="2"/>
                </a:lnTo>
                <a:lnTo>
                  <a:pt x="14" y="2"/>
                </a:lnTo>
                <a:lnTo>
                  <a:pt x="10" y="5"/>
                </a:lnTo>
                <a:lnTo>
                  <a:pt x="10" y="9"/>
                </a:lnTo>
                <a:lnTo>
                  <a:pt x="6" y="5"/>
                </a:lnTo>
                <a:lnTo>
                  <a:pt x="2" y="9"/>
                </a:lnTo>
                <a:lnTo>
                  <a:pt x="2" y="5"/>
                </a:lnTo>
                <a:lnTo>
                  <a:pt x="0" y="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3" name="Freeform 155"/>
          <p:cNvSpPr>
            <a:spLocks/>
          </p:cNvSpPr>
          <p:nvPr/>
        </p:nvSpPr>
        <p:spPr bwMode="auto">
          <a:xfrm>
            <a:off x="5827713" y="3690938"/>
            <a:ext cx="17462" cy="12700"/>
          </a:xfrm>
          <a:custGeom>
            <a:avLst/>
            <a:gdLst>
              <a:gd name="T0" fmla="*/ 0 w 22"/>
              <a:gd name="T1" fmla="*/ 2147483647 h 18"/>
              <a:gd name="T2" fmla="*/ 2147483647 w 22"/>
              <a:gd name="T3" fmla="*/ 2147483647 h 18"/>
              <a:gd name="T4" fmla="*/ 2147483647 w 22"/>
              <a:gd name="T5" fmla="*/ 0 h 18"/>
              <a:gd name="T6" fmla="*/ 2147483647 w 22"/>
              <a:gd name="T7" fmla="*/ 2147483647 h 18"/>
              <a:gd name="T8" fmla="*/ 2147483647 w 22"/>
              <a:gd name="T9" fmla="*/ 2147483647 h 18"/>
              <a:gd name="T10" fmla="*/ 2147483647 w 22"/>
              <a:gd name="T11" fmla="*/ 2147483647 h 18"/>
              <a:gd name="T12" fmla="*/ 2147483647 w 22"/>
              <a:gd name="T13" fmla="*/ 2147483647 h 18"/>
              <a:gd name="T14" fmla="*/ 2147483647 w 22"/>
              <a:gd name="T15" fmla="*/ 2147483647 h 18"/>
              <a:gd name="T16" fmla="*/ 2147483647 w 22"/>
              <a:gd name="T17" fmla="*/ 2147483647 h 18"/>
              <a:gd name="T18" fmla="*/ 2147483647 w 22"/>
              <a:gd name="T19" fmla="*/ 2147483647 h 18"/>
              <a:gd name="T20" fmla="*/ 2147483647 w 22"/>
              <a:gd name="T21" fmla="*/ 2147483647 h 18"/>
              <a:gd name="T22" fmla="*/ 0 w 22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"/>
              <a:gd name="T37" fmla="*/ 0 h 18"/>
              <a:gd name="T38" fmla="*/ 22 w 22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" h="18">
                <a:moveTo>
                  <a:pt x="0" y="6"/>
                </a:moveTo>
                <a:lnTo>
                  <a:pt x="8" y="6"/>
                </a:lnTo>
                <a:lnTo>
                  <a:pt x="12" y="0"/>
                </a:lnTo>
                <a:lnTo>
                  <a:pt x="14" y="6"/>
                </a:lnTo>
                <a:lnTo>
                  <a:pt x="16" y="6"/>
                </a:lnTo>
                <a:lnTo>
                  <a:pt x="22" y="6"/>
                </a:lnTo>
                <a:lnTo>
                  <a:pt x="16" y="10"/>
                </a:lnTo>
                <a:lnTo>
                  <a:pt x="18" y="18"/>
                </a:lnTo>
                <a:lnTo>
                  <a:pt x="12" y="14"/>
                </a:lnTo>
                <a:lnTo>
                  <a:pt x="4" y="18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4" name="Freeform 156"/>
          <p:cNvSpPr>
            <a:spLocks/>
          </p:cNvSpPr>
          <p:nvPr/>
        </p:nvSpPr>
        <p:spPr bwMode="auto">
          <a:xfrm>
            <a:off x="5718175" y="3709988"/>
            <a:ext cx="11113" cy="12700"/>
          </a:xfrm>
          <a:custGeom>
            <a:avLst/>
            <a:gdLst>
              <a:gd name="T0" fmla="*/ 0 w 16"/>
              <a:gd name="T1" fmla="*/ 2147483647 h 15"/>
              <a:gd name="T2" fmla="*/ 2147483647 w 16"/>
              <a:gd name="T3" fmla="*/ 0 h 15"/>
              <a:gd name="T4" fmla="*/ 2147483647 w 16"/>
              <a:gd name="T5" fmla="*/ 2147483647 h 15"/>
              <a:gd name="T6" fmla="*/ 2147483647 w 16"/>
              <a:gd name="T7" fmla="*/ 2147483647 h 15"/>
              <a:gd name="T8" fmla="*/ 0 w 16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5"/>
              <a:gd name="T17" fmla="*/ 16 w 16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5">
                <a:moveTo>
                  <a:pt x="0" y="2"/>
                </a:moveTo>
                <a:lnTo>
                  <a:pt x="10" y="0"/>
                </a:lnTo>
                <a:lnTo>
                  <a:pt x="16" y="13"/>
                </a:lnTo>
                <a:lnTo>
                  <a:pt x="4" y="15"/>
                </a:lnTo>
                <a:lnTo>
                  <a:pt x="0" y="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5" name="Freeform 157"/>
          <p:cNvSpPr>
            <a:spLocks/>
          </p:cNvSpPr>
          <p:nvPr/>
        </p:nvSpPr>
        <p:spPr bwMode="auto">
          <a:xfrm>
            <a:off x="5729288" y="3708400"/>
            <a:ext cx="11112" cy="11113"/>
          </a:xfrm>
          <a:custGeom>
            <a:avLst/>
            <a:gdLst>
              <a:gd name="T0" fmla="*/ 0 w 16"/>
              <a:gd name="T1" fmla="*/ 2147483647 h 13"/>
              <a:gd name="T2" fmla="*/ 2147483647 w 16"/>
              <a:gd name="T3" fmla="*/ 0 h 13"/>
              <a:gd name="T4" fmla="*/ 2147483647 w 16"/>
              <a:gd name="T5" fmla="*/ 2147483647 h 13"/>
              <a:gd name="T6" fmla="*/ 2147483647 w 16"/>
              <a:gd name="T7" fmla="*/ 2147483647 h 13"/>
              <a:gd name="T8" fmla="*/ 0 w 16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3"/>
              <a:gd name="T17" fmla="*/ 16 w 1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3">
                <a:moveTo>
                  <a:pt x="0" y="2"/>
                </a:moveTo>
                <a:lnTo>
                  <a:pt x="10" y="0"/>
                </a:lnTo>
                <a:lnTo>
                  <a:pt x="16" y="11"/>
                </a:lnTo>
                <a:lnTo>
                  <a:pt x="4" y="13"/>
                </a:lnTo>
                <a:lnTo>
                  <a:pt x="0" y="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6" name="Freeform 158"/>
          <p:cNvSpPr>
            <a:spLocks/>
          </p:cNvSpPr>
          <p:nvPr/>
        </p:nvSpPr>
        <p:spPr bwMode="auto">
          <a:xfrm>
            <a:off x="5738813" y="3705225"/>
            <a:ext cx="11112" cy="11113"/>
          </a:xfrm>
          <a:custGeom>
            <a:avLst/>
            <a:gdLst>
              <a:gd name="T0" fmla="*/ 0 w 14"/>
              <a:gd name="T1" fmla="*/ 2147483647 h 14"/>
              <a:gd name="T2" fmla="*/ 2147483647 w 14"/>
              <a:gd name="T3" fmla="*/ 0 h 14"/>
              <a:gd name="T4" fmla="*/ 2147483647 w 14"/>
              <a:gd name="T5" fmla="*/ 2147483647 h 14"/>
              <a:gd name="T6" fmla="*/ 2147483647 w 14"/>
              <a:gd name="T7" fmla="*/ 2147483647 h 14"/>
              <a:gd name="T8" fmla="*/ 0 w 14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4"/>
              <a:gd name="T17" fmla="*/ 14 w 14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4">
                <a:moveTo>
                  <a:pt x="0" y="2"/>
                </a:moveTo>
                <a:lnTo>
                  <a:pt x="12" y="0"/>
                </a:lnTo>
                <a:lnTo>
                  <a:pt x="14" y="12"/>
                </a:lnTo>
                <a:lnTo>
                  <a:pt x="4" y="14"/>
                </a:lnTo>
                <a:lnTo>
                  <a:pt x="0" y="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7" name="Freeform 159"/>
          <p:cNvSpPr>
            <a:spLocks/>
          </p:cNvSpPr>
          <p:nvPr/>
        </p:nvSpPr>
        <p:spPr bwMode="auto">
          <a:xfrm>
            <a:off x="5749925" y="3703638"/>
            <a:ext cx="11113" cy="12700"/>
          </a:xfrm>
          <a:custGeom>
            <a:avLst/>
            <a:gdLst>
              <a:gd name="T0" fmla="*/ 0 w 13"/>
              <a:gd name="T1" fmla="*/ 2147483647 h 16"/>
              <a:gd name="T2" fmla="*/ 2147483647 w 13"/>
              <a:gd name="T3" fmla="*/ 0 h 16"/>
              <a:gd name="T4" fmla="*/ 2147483647 w 13"/>
              <a:gd name="T5" fmla="*/ 2147483647 h 16"/>
              <a:gd name="T6" fmla="*/ 2147483647 w 13"/>
              <a:gd name="T7" fmla="*/ 2147483647 h 16"/>
              <a:gd name="T8" fmla="*/ 0 w 13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6"/>
              <a:gd name="T17" fmla="*/ 13 w 13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6">
                <a:moveTo>
                  <a:pt x="0" y="2"/>
                </a:moveTo>
                <a:lnTo>
                  <a:pt x="9" y="0"/>
                </a:lnTo>
                <a:lnTo>
                  <a:pt x="13" y="14"/>
                </a:lnTo>
                <a:lnTo>
                  <a:pt x="3" y="16"/>
                </a:lnTo>
                <a:lnTo>
                  <a:pt x="0" y="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8" name="Freeform 160"/>
          <p:cNvSpPr>
            <a:spLocks/>
          </p:cNvSpPr>
          <p:nvPr/>
        </p:nvSpPr>
        <p:spPr bwMode="auto">
          <a:xfrm>
            <a:off x="5761038" y="3703638"/>
            <a:ext cx="11112" cy="11112"/>
          </a:xfrm>
          <a:custGeom>
            <a:avLst/>
            <a:gdLst>
              <a:gd name="T0" fmla="*/ 0 w 14"/>
              <a:gd name="T1" fmla="*/ 0 h 14"/>
              <a:gd name="T2" fmla="*/ 2147483647 w 14"/>
              <a:gd name="T3" fmla="*/ 0 h 14"/>
              <a:gd name="T4" fmla="*/ 2147483647 w 14"/>
              <a:gd name="T5" fmla="*/ 2147483647 h 14"/>
              <a:gd name="T6" fmla="*/ 2147483647 w 14"/>
              <a:gd name="T7" fmla="*/ 2147483647 h 14"/>
              <a:gd name="T8" fmla="*/ 0 w 14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4"/>
              <a:gd name="T17" fmla="*/ 14 w 14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4">
                <a:moveTo>
                  <a:pt x="0" y="0"/>
                </a:moveTo>
                <a:lnTo>
                  <a:pt x="12" y="0"/>
                </a:lnTo>
                <a:lnTo>
                  <a:pt x="14" y="12"/>
                </a:lnTo>
                <a:lnTo>
                  <a:pt x="4" y="14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9" name="Freeform 161"/>
          <p:cNvSpPr>
            <a:spLocks/>
          </p:cNvSpPr>
          <p:nvPr/>
        </p:nvSpPr>
        <p:spPr bwMode="auto">
          <a:xfrm>
            <a:off x="5829300" y="3708400"/>
            <a:ext cx="12700" cy="12700"/>
          </a:xfrm>
          <a:custGeom>
            <a:avLst/>
            <a:gdLst>
              <a:gd name="T0" fmla="*/ 2147483647 w 16"/>
              <a:gd name="T1" fmla="*/ 2147483647 h 15"/>
              <a:gd name="T2" fmla="*/ 2147483647 w 16"/>
              <a:gd name="T3" fmla="*/ 0 h 15"/>
              <a:gd name="T4" fmla="*/ 0 w 16"/>
              <a:gd name="T5" fmla="*/ 2147483647 h 15"/>
              <a:gd name="T6" fmla="*/ 2147483647 w 16"/>
              <a:gd name="T7" fmla="*/ 2147483647 h 15"/>
              <a:gd name="T8" fmla="*/ 2147483647 w 16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5"/>
              <a:gd name="T17" fmla="*/ 16 w 16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5">
                <a:moveTo>
                  <a:pt x="16" y="2"/>
                </a:moveTo>
                <a:lnTo>
                  <a:pt x="4" y="0"/>
                </a:lnTo>
                <a:lnTo>
                  <a:pt x="0" y="11"/>
                </a:lnTo>
                <a:lnTo>
                  <a:pt x="10" y="15"/>
                </a:lnTo>
                <a:lnTo>
                  <a:pt x="16" y="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0" name="Freeform 162"/>
          <p:cNvSpPr>
            <a:spLocks/>
          </p:cNvSpPr>
          <p:nvPr/>
        </p:nvSpPr>
        <p:spPr bwMode="auto">
          <a:xfrm>
            <a:off x="5819775" y="3705225"/>
            <a:ext cx="9525" cy="12700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0 h 15"/>
              <a:gd name="T4" fmla="*/ 0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5"/>
              <a:gd name="T17" fmla="*/ 14 w 14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5">
                <a:moveTo>
                  <a:pt x="14" y="2"/>
                </a:moveTo>
                <a:lnTo>
                  <a:pt x="2" y="0"/>
                </a:lnTo>
                <a:lnTo>
                  <a:pt x="0" y="12"/>
                </a:lnTo>
                <a:lnTo>
                  <a:pt x="10" y="15"/>
                </a:lnTo>
                <a:lnTo>
                  <a:pt x="14" y="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1" name="Freeform 163"/>
          <p:cNvSpPr>
            <a:spLocks/>
          </p:cNvSpPr>
          <p:nvPr/>
        </p:nvSpPr>
        <p:spPr bwMode="auto">
          <a:xfrm>
            <a:off x="5807075" y="3703638"/>
            <a:ext cx="11113" cy="12700"/>
          </a:xfrm>
          <a:custGeom>
            <a:avLst/>
            <a:gdLst>
              <a:gd name="T0" fmla="*/ 2147483647 w 14"/>
              <a:gd name="T1" fmla="*/ 2147483647 h 16"/>
              <a:gd name="T2" fmla="*/ 2147483647 w 14"/>
              <a:gd name="T3" fmla="*/ 0 h 16"/>
              <a:gd name="T4" fmla="*/ 0 w 14"/>
              <a:gd name="T5" fmla="*/ 2147483647 h 16"/>
              <a:gd name="T6" fmla="*/ 2147483647 w 14"/>
              <a:gd name="T7" fmla="*/ 2147483647 h 16"/>
              <a:gd name="T8" fmla="*/ 2147483647 w 14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6"/>
              <a:gd name="T17" fmla="*/ 14 w 14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6">
                <a:moveTo>
                  <a:pt x="14" y="2"/>
                </a:moveTo>
                <a:lnTo>
                  <a:pt x="4" y="0"/>
                </a:lnTo>
                <a:lnTo>
                  <a:pt x="0" y="14"/>
                </a:lnTo>
                <a:lnTo>
                  <a:pt x="8" y="16"/>
                </a:lnTo>
                <a:lnTo>
                  <a:pt x="14" y="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2" name="Freeform 164"/>
          <p:cNvSpPr>
            <a:spLocks/>
          </p:cNvSpPr>
          <p:nvPr/>
        </p:nvSpPr>
        <p:spPr bwMode="auto">
          <a:xfrm>
            <a:off x="5842000" y="3711575"/>
            <a:ext cx="12700" cy="12700"/>
          </a:xfrm>
          <a:custGeom>
            <a:avLst/>
            <a:gdLst>
              <a:gd name="T0" fmla="*/ 2147483647 w 15"/>
              <a:gd name="T1" fmla="*/ 2147483647 h 15"/>
              <a:gd name="T2" fmla="*/ 2147483647 w 15"/>
              <a:gd name="T3" fmla="*/ 0 h 15"/>
              <a:gd name="T4" fmla="*/ 0 w 15"/>
              <a:gd name="T5" fmla="*/ 2147483647 h 15"/>
              <a:gd name="T6" fmla="*/ 2147483647 w 15"/>
              <a:gd name="T7" fmla="*/ 2147483647 h 15"/>
              <a:gd name="T8" fmla="*/ 2147483647 w 15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5"/>
              <a:gd name="T17" fmla="*/ 15 w 15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5">
                <a:moveTo>
                  <a:pt x="15" y="2"/>
                </a:moveTo>
                <a:lnTo>
                  <a:pt x="4" y="0"/>
                </a:lnTo>
                <a:lnTo>
                  <a:pt x="0" y="13"/>
                </a:lnTo>
                <a:lnTo>
                  <a:pt x="11" y="15"/>
                </a:lnTo>
                <a:lnTo>
                  <a:pt x="15" y="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3" name="Freeform 165"/>
          <p:cNvSpPr>
            <a:spLocks/>
          </p:cNvSpPr>
          <p:nvPr/>
        </p:nvSpPr>
        <p:spPr bwMode="auto">
          <a:xfrm>
            <a:off x="5854700" y="3716338"/>
            <a:ext cx="11113" cy="12700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0 h 15"/>
              <a:gd name="T4" fmla="*/ 0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5"/>
              <a:gd name="T17" fmla="*/ 14 w 14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5">
                <a:moveTo>
                  <a:pt x="14" y="1"/>
                </a:moveTo>
                <a:lnTo>
                  <a:pt x="6" y="0"/>
                </a:lnTo>
                <a:lnTo>
                  <a:pt x="0" y="11"/>
                </a:lnTo>
                <a:lnTo>
                  <a:pt x="8" y="15"/>
                </a:lnTo>
                <a:lnTo>
                  <a:pt x="14" y="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4" name="Freeform 166"/>
          <p:cNvSpPr>
            <a:spLocks/>
          </p:cNvSpPr>
          <p:nvPr/>
        </p:nvSpPr>
        <p:spPr bwMode="auto">
          <a:xfrm>
            <a:off x="5865813" y="3722688"/>
            <a:ext cx="12700" cy="12700"/>
          </a:xfrm>
          <a:custGeom>
            <a:avLst/>
            <a:gdLst>
              <a:gd name="T0" fmla="*/ 2147483647 w 16"/>
              <a:gd name="T1" fmla="*/ 2147483647 h 16"/>
              <a:gd name="T2" fmla="*/ 2147483647 w 16"/>
              <a:gd name="T3" fmla="*/ 0 h 16"/>
              <a:gd name="T4" fmla="*/ 0 w 16"/>
              <a:gd name="T5" fmla="*/ 2147483647 h 16"/>
              <a:gd name="T6" fmla="*/ 2147483647 w 16"/>
              <a:gd name="T7" fmla="*/ 2147483647 h 16"/>
              <a:gd name="T8" fmla="*/ 2147483647 w 16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16" y="4"/>
                </a:moveTo>
                <a:lnTo>
                  <a:pt x="4" y="0"/>
                </a:lnTo>
                <a:lnTo>
                  <a:pt x="0" y="14"/>
                </a:lnTo>
                <a:lnTo>
                  <a:pt x="10" y="16"/>
                </a:lnTo>
                <a:lnTo>
                  <a:pt x="16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5" name="Freeform 167"/>
          <p:cNvSpPr>
            <a:spLocks/>
          </p:cNvSpPr>
          <p:nvPr/>
        </p:nvSpPr>
        <p:spPr bwMode="auto">
          <a:xfrm>
            <a:off x="5876925" y="3727450"/>
            <a:ext cx="12700" cy="12700"/>
          </a:xfrm>
          <a:custGeom>
            <a:avLst/>
            <a:gdLst>
              <a:gd name="T0" fmla="*/ 2147483647 w 16"/>
              <a:gd name="T1" fmla="*/ 2147483647 h 16"/>
              <a:gd name="T2" fmla="*/ 2147483647 w 16"/>
              <a:gd name="T3" fmla="*/ 0 h 16"/>
              <a:gd name="T4" fmla="*/ 0 w 16"/>
              <a:gd name="T5" fmla="*/ 2147483647 h 16"/>
              <a:gd name="T6" fmla="*/ 2147483647 w 16"/>
              <a:gd name="T7" fmla="*/ 2147483647 h 16"/>
              <a:gd name="T8" fmla="*/ 2147483647 w 16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16" y="2"/>
                </a:moveTo>
                <a:lnTo>
                  <a:pt x="4" y="0"/>
                </a:lnTo>
                <a:lnTo>
                  <a:pt x="0" y="12"/>
                </a:lnTo>
                <a:lnTo>
                  <a:pt x="10" y="16"/>
                </a:lnTo>
                <a:lnTo>
                  <a:pt x="16" y="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6" name="Freeform 168"/>
          <p:cNvSpPr>
            <a:spLocks/>
          </p:cNvSpPr>
          <p:nvPr/>
        </p:nvSpPr>
        <p:spPr bwMode="auto">
          <a:xfrm>
            <a:off x="5888038" y="3732213"/>
            <a:ext cx="11112" cy="14287"/>
          </a:xfrm>
          <a:custGeom>
            <a:avLst/>
            <a:gdLst>
              <a:gd name="T0" fmla="*/ 2147483647 w 13"/>
              <a:gd name="T1" fmla="*/ 2147483647 h 18"/>
              <a:gd name="T2" fmla="*/ 2147483647 w 13"/>
              <a:gd name="T3" fmla="*/ 0 h 18"/>
              <a:gd name="T4" fmla="*/ 0 w 13"/>
              <a:gd name="T5" fmla="*/ 2147483647 h 18"/>
              <a:gd name="T6" fmla="*/ 2147483647 w 13"/>
              <a:gd name="T7" fmla="*/ 2147483647 h 18"/>
              <a:gd name="T8" fmla="*/ 2147483647 w 13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8"/>
              <a:gd name="T17" fmla="*/ 13 w 1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8">
                <a:moveTo>
                  <a:pt x="13" y="4"/>
                </a:moveTo>
                <a:lnTo>
                  <a:pt x="4" y="0"/>
                </a:lnTo>
                <a:lnTo>
                  <a:pt x="0" y="14"/>
                </a:lnTo>
                <a:lnTo>
                  <a:pt x="7" y="18"/>
                </a:lnTo>
                <a:lnTo>
                  <a:pt x="13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7" name="Freeform 169"/>
          <p:cNvSpPr>
            <a:spLocks/>
          </p:cNvSpPr>
          <p:nvPr/>
        </p:nvSpPr>
        <p:spPr bwMode="auto">
          <a:xfrm>
            <a:off x="5897563" y="3740150"/>
            <a:ext cx="11112" cy="11113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0 h 14"/>
              <a:gd name="T4" fmla="*/ 0 w 14"/>
              <a:gd name="T5" fmla="*/ 2147483647 h 14"/>
              <a:gd name="T6" fmla="*/ 2147483647 w 14"/>
              <a:gd name="T7" fmla="*/ 2147483647 h 14"/>
              <a:gd name="T8" fmla="*/ 2147483647 w 14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4"/>
              <a:gd name="T17" fmla="*/ 14 w 14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4">
                <a:moveTo>
                  <a:pt x="14" y="2"/>
                </a:moveTo>
                <a:lnTo>
                  <a:pt x="4" y="0"/>
                </a:lnTo>
                <a:lnTo>
                  <a:pt x="0" y="12"/>
                </a:lnTo>
                <a:lnTo>
                  <a:pt x="8" y="14"/>
                </a:lnTo>
                <a:lnTo>
                  <a:pt x="14" y="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8" name="Freeform 170"/>
          <p:cNvSpPr>
            <a:spLocks/>
          </p:cNvSpPr>
          <p:nvPr/>
        </p:nvSpPr>
        <p:spPr bwMode="auto">
          <a:xfrm>
            <a:off x="5786438" y="3703638"/>
            <a:ext cx="9525" cy="9525"/>
          </a:xfrm>
          <a:custGeom>
            <a:avLst/>
            <a:gdLst>
              <a:gd name="T0" fmla="*/ 0 w 12"/>
              <a:gd name="T1" fmla="*/ 0 h 12"/>
              <a:gd name="T2" fmla="*/ 2147483647 w 12"/>
              <a:gd name="T3" fmla="*/ 0 h 12"/>
              <a:gd name="T4" fmla="*/ 2147483647 w 12"/>
              <a:gd name="T5" fmla="*/ 2147483647 h 12"/>
              <a:gd name="T6" fmla="*/ 0 w 12"/>
              <a:gd name="T7" fmla="*/ 2147483647 h 12"/>
              <a:gd name="T8" fmla="*/ 0 w 12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2"/>
              <a:gd name="T17" fmla="*/ 12 w 1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2">
                <a:moveTo>
                  <a:pt x="0" y="0"/>
                </a:moveTo>
                <a:lnTo>
                  <a:pt x="12" y="0"/>
                </a:lnTo>
                <a:lnTo>
                  <a:pt x="10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9" name="Rectangle 171"/>
          <p:cNvSpPr>
            <a:spLocks noChangeArrowheads="1"/>
          </p:cNvSpPr>
          <p:nvPr/>
        </p:nvSpPr>
        <p:spPr bwMode="auto">
          <a:xfrm>
            <a:off x="5468938" y="3505200"/>
            <a:ext cx="579437" cy="344488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200" name="Freeform 172"/>
          <p:cNvSpPr>
            <a:spLocks/>
          </p:cNvSpPr>
          <p:nvPr/>
        </p:nvSpPr>
        <p:spPr bwMode="auto">
          <a:xfrm>
            <a:off x="5510213" y="3552825"/>
            <a:ext cx="500062" cy="255588"/>
          </a:xfrm>
          <a:custGeom>
            <a:avLst/>
            <a:gdLst>
              <a:gd name="T0" fmla="*/ 0 w 629"/>
              <a:gd name="T1" fmla="*/ 2147483647 h 323"/>
              <a:gd name="T2" fmla="*/ 2147483647 w 629"/>
              <a:gd name="T3" fmla="*/ 0 h 323"/>
              <a:gd name="T4" fmla="*/ 2147483647 w 629"/>
              <a:gd name="T5" fmla="*/ 2147483647 h 323"/>
              <a:gd name="T6" fmla="*/ 2147483647 w 629"/>
              <a:gd name="T7" fmla="*/ 2147483647 h 323"/>
              <a:gd name="T8" fmla="*/ 0 w 629"/>
              <a:gd name="T9" fmla="*/ 2147483647 h 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323"/>
              <a:gd name="T17" fmla="*/ 629 w 629"/>
              <a:gd name="T18" fmla="*/ 323 h 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323">
                <a:moveTo>
                  <a:pt x="0" y="161"/>
                </a:moveTo>
                <a:lnTo>
                  <a:pt x="306" y="0"/>
                </a:lnTo>
                <a:lnTo>
                  <a:pt x="629" y="161"/>
                </a:lnTo>
                <a:lnTo>
                  <a:pt x="306" y="323"/>
                </a:lnTo>
                <a:lnTo>
                  <a:pt x="0" y="16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01" name="Oval 173"/>
          <p:cNvSpPr>
            <a:spLocks noChangeArrowheads="1"/>
          </p:cNvSpPr>
          <p:nvPr/>
        </p:nvSpPr>
        <p:spPr bwMode="auto">
          <a:xfrm>
            <a:off x="5654675" y="3594100"/>
            <a:ext cx="204788" cy="17462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202" name="Freeform 174"/>
          <p:cNvSpPr>
            <a:spLocks/>
          </p:cNvSpPr>
          <p:nvPr/>
        </p:nvSpPr>
        <p:spPr bwMode="auto">
          <a:xfrm>
            <a:off x="5654675" y="3646488"/>
            <a:ext cx="200025" cy="53975"/>
          </a:xfrm>
          <a:custGeom>
            <a:avLst/>
            <a:gdLst>
              <a:gd name="T0" fmla="*/ 0 w 251"/>
              <a:gd name="T1" fmla="*/ 2147483647 h 69"/>
              <a:gd name="T2" fmla="*/ 2147483647 w 251"/>
              <a:gd name="T3" fmla="*/ 2147483647 h 69"/>
              <a:gd name="T4" fmla="*/ 2147483647 w 251"/>
              <a:gd name="T5" fmla="*/ 2147483647 h 69"/>
              <a:gd name="T6" fmla="*/ 2147483647 w 251"/>
              <a:gd name="T7" fmla="*/ 2147483647 h 69"/>
              <a:gd name="T8" fmla="*/ 2147483647 w 251"/>
              <a:gd name="T9" fmla="*/ 2147483647 h 69"/>
              <a:gd name="T10" fmla="*/ 2147483647 w 251"/>
              <a:gd name="T11" fmla="*/ 2147483647 h 69"/>
              <a:gd name="T12" fmla="*/ 2147483647 w 251"/>
              <a:gd name="T13" fmla="*/ 2147483647 h 69"/>
              <a:gd name="T14" fmla="*/ 2147483647 w 251"/>
              <a:gd name="T15" fmla="*/ 2147483647 h 69"/>
              <a:gd name="T16" fmla="*/ 2147483647 w 251"/>
              <a:gd name="T17" fmla="*/ 2147483647 h 69"/>
              <a:gd name="T18" fmla="*/ 2147483647 w 251"/>
              <a:gd name="T19" fmla="*/ 2147483647 h 69"/>
              <a:gd name="T20" fmla="*/ 2147483647 w 251"/>
              <a:gd name="T21" fmla="*/ 2147483647 h 69"/>
              <a:gd name="T22" fmla="*/ 2147483647 w 251"/>
              <a:gd name="T23" fmla="*/ 2147483647 h 69"/>
              <a:gd name="T24" fmla="*/ 2147483647 w 251"/>
              <a:gd name="T25" fmla="*/ 2147483647 h 69"/>
              <a:gd name="T26" fmla="*/ 2147483647 w 251"/>
              <a:gd name="T27" fmla="*/ 2147483647 h 69"/>
              <a:gd name="T28" fmla="*/ 2147483647 w 251"/>
              <a:gd name="T29" fmla="*/ 2147483647 h 69"/>
              <a:gd name="T30" fmla="*/ 2147483647 w 251"/>
              <a:gd name="T31" fmla="*/ 2147483647 h 69"/>
              <a:gd name="T32" fmla="*/ 2147483647 w 251"/>
              <a:gd name="T33" fmla="*/ 2147483647 h 69"/>
              <a:gd name="T34" fmla="*/ 2147483647 w 251"/>
              <a:gd name="T35" fmla="*/ 2147483647 h 69"/>
              <a:gd name="T36" fmla="*/ 2147483647 w 251"/>
              <a:gd name="T37" fmla="*/ 2147483647 h 69"/>
              <a:gd name="T38" fmla="*/ 2147483647 w 251"/>
              <a:gd name="T39" fmla="*/ 2147483647 h 69"/>
              <a:gd name="T40" fmla="*/ 2147483647 w 251"/>
              <a:gd name="T41" fmla="*/ 2147483647 h 69"/>
              <a:gd name="T42" fmla="*/ 2147483647 w 251"/>
              <a:gd name="T43" fmla="*/ 2147483647 h 69"/>
              <a:gd name="T44" fmla="*/ 2147483647 w 251"/>
              <a:gd name="T45" fmla="*/ 2147483647 h 69"/>
              <a:gd name="T46" fmla="*/ 2147483647 w 251"/>
              <a:gd name="T47" fmla="*/ 2147483647 h 69"/>
              <a:gd name="T48" fmla="*/ 2147483647 w 251"/>
              <a:gd name="T49" fmla="*/ 2147483647 h 69"/>
              <a:gd name="T50" fmla="*/ 2147483647 w 251"/>
              <a:gd name="T51" fmla="*/ 2147483647 h 69"/>
              <a:gd name="T52" fmla="*/ 2147483647 w 251"/>
              <a:gd name="T53" fmla="*/ 2147483647 h 69"/>
              <a:gd name="T54" fmla="*/ 2147483647 w 251"/>
              <a:gd name="T55" fmla="*/ 0 h 69"/>
              <a:gd name="T56" fmla="*/ 2147483647 w 251"/>
              <a:gd name="T57" fmla="*/ 0 h 69"/>
              <a:gd name="T58" fmla="*/ 2147483647 w 251"/>
              <a:gd name="T59" fmla="*/ 2147483647 h 69"/>
              <a:gd name="T60" fmla="*/ 2147483647 w 251"/>
              <a:gd name="T61" fmla="*/ 2147483647 h 69"/>
              <a:gd name="T62" fmla="*/ 2147483647 w 251"/>
              <a:gd name="T63" fmla="*/ 2147483647 h 69"/>
              <a:gd name="T64" fmla="*/ 2147483647 w 251"/>
              <a:gd name="T65" fmla="*/ 2147483647 h 69"/>
              <a:gd name="T66" fmla="*/ 2147483647 w 251"/>
              <a:gd name="T67" fmla="*/ 2147483647 h 69"/>
              <a:gd name="T68" fmla="*/ 2147483647 w 251"/>
              <a:gd name="T69" fmla="*/ 2147483647 h 69"/>
              <a:gd name="T70" fmla="*/ 0 w 251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51"/>
              <a:gd name="T109" fmla="*/ 0 h 69"/>
              <a:gd name="T110" fmla="*/ 251 w 251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51" h="69">
                <a:moveTo>
                  <a:pt x="0" y="32"/>
                </a:moveTo>
                <a:lnTo>
                  <a:pt x="13" y="28"/>
                </a:lnTo>
                <a:lnTo>
                  <a:pt x="27" y="22"/>
                </a:lnTo>
                <a:lnTo>
                  <a:pt x="41" y="20"/>
                </a:lnTo>
                <a:lnTo>
                  <a:pt x="59" y="18"/>
                </a:lnTo>
                <a:lnTo>
                  <a:pt x="74" y="18"/>
                </a:lnTo>
                <a:lnTo>
                  <a:pt x="96" y="18"/>
                </a:lnTo>
                <a:lnTo>
                  <a:pt x="108" y="18"/>
                </a:lnTo>
                <a:lnTo>
                  <a:pt x="129" y="18"/>
                </a:lnTo>
                <a:lnTo>
                  <a:pt x="149" y="22"/>
                </a:lnTo>
                <a:lnTo>
                  <a:pt x="169" y="28"/>
                </a:lnTo>
                <a:lnTo>
                  <a:pt x="186" y="35"/>
                </a:lnTo>
                <a:lnTo>
                  <a:pt x="198" y="39"/>
                </a:lnTo>
                <a:lnTo>
                  <a:pt x="210" y="45"/>
                </a:lnTo>
                <a:lnTo>
                  <a:pt x="222" y="53"/>
                </a:lnTo>
                <a:lnTo>
                  <a:pt x="234" y="59"/>
                </a:lnTo>
                <a:lnTo>
                  <a:pt x="249" y="69"/>
                </a:lnTo>
                <a:lnTo>
                  <a:pt x="251" y="59"/>
                </a:lnTo>
                <a:lnTo>
                  <a:pt x="251" y="51"/>
                </a:lnTo>
                <a:lnTo>
                  <a:pt x="240" y="43"/>
                </a:lnTo>
                <a:lnTo>
                  <a:pt x="230" y="37"/>
                </a:lnTo>
                <a:lnTo>
                  <a:pt x="214" y="30"/>
                </a:lnTo>
                <a:lnTo>
                  <a:pt x="200" y="22"/>
                </a:lnTo>
                <a:lnTo>
                  <a:pt x="184" y="18"/>
                </a:lnTo>
                <a:lnTo>
                  <a:pt x="167" y="10"/>
                </a:lnTo>
                <a:lnTo>
                  <a:pt x="149" y="6"/>
                </a:lnTo>
                <a:lnTo>
                  <a:pt x="125" y="2"/>
                </a:lnTo>
                <a:lnTo>
                  <a:pt x="102" y="0"/>
                </a:lnTo>
                <a:lnTo>
                  <a:pt x="80" y="0"/>
                </a:lnTo>
                <a:lnTo>
                  <a:pt x="63" y="2"/>
                </a:lnTo>
                <a:lnTo>
                  <a:pt x="39" y="6"/>
                </a:lnTo>
                <a:lnTo>
                  <a:pt x="19" y="10"/>
                </a:lnTo>
                <a:lnTo>
                  <a:pt x="4" y="16"/>
                </a:lnTo>
                <a:lnTo>
                  <a:pt x="2" y="22"/>
                </a:lnTo>
                <a:lnTo>
                  <a:pt x="2" y="28"/>
                </a:lnTo>
                <a:lnTo>
                  <a:pt x="0" y="3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03" name="Freeform 175"/>
          <p:cNvSpPr>
            <a:spLocks/>
          </p:cNvSpPr>
          <p:nvPr/>
        </p:nvSpPr>
        <p:spPr bwMode="auto">
          <a:xfrm>
            <a:off x="5657850" y="3659188"/>
            <a:ext cx="149225" cy="15875"/>
          </a:xfrm>
          <a:custGeom>
            <a:avLst/>
            <a:gdLst>
              <a:gd name="T0" fmla="*/ 0 w 186"/>
              <a:gd name="T1" fmla="*/ 2147483647 h 19"/>
              <a:gd name="T2" fmla="*/ 2147483647 w 186"/>
              <a:gd name="T3" fmla="*/ 2147483647 h 19"/>
              <a:gd name="T4" fmla="*/ 2147483647 w 186"/>
              <a:gd name="T5" fmla="*/ 2147483647 h 19"/>
              <a:gd name="T6" fmla="*/ 2147483647 w 186"/>
              <a:gd name="T7" fmla="*/ 0 h 19"/>
              <a:gd name="T8" fmla="*/ 2147483647 w 186"/>
              <a:gd name="T9" fmla="*/ 2147483647 h 19"/>
              <a:gd name="T10" fmla="*/ 2147483647 w 186"/>
              <a:gd name="T11" fmla="*/ 2147483647 h 19"/>
              <a:gd name="T12" fmla="*/ 2147483647 w 186"/>
              <a:gd name="T13" fmla="*/ 2147483647 h 19"/>
              <a:gd name="T14" fmla="*/ 2147483647 w 186"/>
              <a:gd name="T15" fmla="*/ 2147483647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6"/>
              <a:gd name="T25" fmla="*/ 0 h 19"/>
              <a:gd name="T26" fmla="*/ 186 w 186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6" h="19">
                <a:moveTo>
                  <a:pt x="0" y="14"/>
                </a:moveTo>
                <a:lnTo>
                  <a:pt x="19" y="8"/>
                </a:lnTo>
                <a:lnTo>
                  <a:pt x="41" y="4"/>
                </a:lnTo>
                <a:lnTo>
                  <a:pt x="86" y="0"/>
                </a:lnTo>
                <a:lnTo>
                  <a:pt x="114" y="2"/>
                </a:lnTo>
                <a:lnTo>
                  <a:pt x="139" y="6"/>
                </a:lnTo>
                <a:lnTo>
                  <a:pt x="165" y="12"/>
                </a:lnTo>
                <a:lnTo>
                  <a:pt x="186" y="19"/>
                </a:lnTo>
              </a:path>
            </a:pathLst>
          </a:custGeom>
          <a:noFill/>
          <a:ln w="15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04" name="Freeform 176"/>
          <p:cNvSpPr>
            <a:spLocks/>
          </p:cNvSpPr>
          <p:nvPr/>
        </p:nvSpPr>
        <p:spPr bwMode="auto">
          <a:xfrm>
            <a:off x="5802313" y="3673475"/>
            <a:ext cx="49212" cy="23813"/>
          </a:xfrm>
          <a:custGeom>
            <a:avLst/>
            <a:gdLst>
              <a:gd name="T0" fmla="*/ 0 w 63"/>
              <a:gd name="T1" fmla="*/ 0 h 32"/>
              <a:gd name="T2" fmla="*/ 2147483647 w 63"/>
              <a:gd name="T3" fmla="*/ 2147483647 h 32"/>
              <a:gd name="T4" fmla="*/ 2147483647 w 63"/>
              <a:gd name="T5" fmla="*/ 2147483647 h 32"/>
              <a:gd name="T6" fmla="*/ 2147483647 w 63"/>
              <a:gd name="T7" fmla="*/ 2147483647 h 32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32"/>
              <a:gd name="T14" fmla="*/ 63 w 63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32">
                <a:moveTo>
                  <a:pt x="0" y="0"/>
                </a:moveTo>
                <a:lnTo>
                  <a:pt x="16" y="8"/>
                </a:lnTo>
                <a:lnTo>
                  <a:pt x="48" y="24"/>
                </a:lnTo>
                <a:lnTo>
                  <a:pt x="63" y="32"/>
                </a:lnTo>
              </a:path>
            </a:pathLst>
          </a:custGeom>
          <a:noFill/>
          <a:ln w="15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05" name="Freeform 177"/>
          <p:cNvSpPr>
            <a:spLocks/>
          </p:cNvSpPr>
          <p:nvPr/>
        </p:nvSpPr>
        <p:spPr bwMode="auto">
          <a:xfrm>
            <a:off x="5659438" y="3644900"/>
            <a:ext cx="152400" cy="15875"/>
          </a:xfrm>
          <a:custGeom>
            <a:avLst/>
            <a:gdLst>
              <a:gd name="T0" fmla="*/ 0 w 191"/>
              <a:gd name="T1" fmla="*/ 2147483647 h 20"/>
              <a:gd name="T2" fmla="*/ 2147483647 w 191"/>
              <a:gd name="T3" fmla="*/ 2147483647 h 20"/>
              <a:gd name="T4" fmla="*/ 2147483647 w 191"/>
              <a:gd name="T5" fmla="*/ 2147483647 h 20"/>
              <a:gd name="T6" fmla="*/ 2147483647 w 191"/>
              <a:gd name="T7" fmla="*/ 2147483647 h 20"/>
              <a:gd name="T8" fmla="*/ 2147483647 w 191"/>
              <a:gd name="T9" fmla="*/ 0 h 20"/>
              <a:gd name="T10" fmla="*/ 2147483647 w 191"/>
              <a:gd name="T11" fmla="*/ 2147483647 h 20"/>
              <a:gd name="T12" fmla="*/ 2147483647 w 191"/>
              <a:gd name="T13" fmla="*/ 2147483647 h 20"/>
              <a:gd name="T14" fmla="*/ 2147483647 w 191"/>
              <a:gd name="T15" fmla="*/ 2147483647 h 20"/>
              <a:gd name="T16" fmla="*/ 2147483647 w 191"/>
              <a:gd name="T17" fmla="*/ 2147483647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1"/>
              <a:gd name="T28" fmla="*/ 0 h 20"/>
              <a:gd name="T29" fmla="*/ 191 w 191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1" h="20">
                <a:moveTo>
                  <a:pt x="0" y="16"/>
                </a:moveTo>
                <a:lnTo>
                  <a:pt x="20" y="10"/>
                </a:lnTo>
                <a:lnTo>
                  <a:pt x="42" y="4"/>
                </a:lnTo>
                <a:lnTo>
                  <a:pt x="65" y="2"/>
                </a:lnTo>
                <a:lnTo>
                  <a:pt x="89" y="0"/>
                </a:lnTo>
                <a:lnTo>
                  <a:pt x="117" y="2"/>
                </a:lnTo>
                <a:lnTo>
                  <a:pt x="144" y="6"/>
                </a:lnTo>
                <a:lnTo>
                  <a:pt x="170" y="12"/>
                </a:lnTo>
                <a:lnTo>
                  <a:pt x="191" y="20"/>
                </a:lnTo>
              </a:path>
            </a:pathLst>
          </a:custGeom>
          <a:noFill/>
          <a:ln w="15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06" name="Freeform 178"/>
          <p:cNvSpPr>
            <a:spLocks/>
          </p:cNvSpPr>
          <p:nvPr/>
        </p:nvSpPr>
        <p:spPr bwMode="auto">
          <a:xfrm>
            <a:off x="5807075" y="3660775"/>
            <a:ext cx="46038" cy="25400"/>
          </a:xfrm>
          <a:custGeom>
            <a:avLst/>
            <a:gdLst>
              <a:gd name="T0" fmla="*/ 0 w 59"/>
              <a:gd name="T1" fmla="*/ 0 h 31"/>
              <a:gd name="T2" fmla="*/ 2147483647 w 59"/>
              <a:gd name="T3" fmla="*/ 2147483647 h 31"/>
              <a:gd name="T4" fmla="*/ 2147483647 w 59"/>
              <a:gd name="T5" fmla="*/ 2147483647 h 31"/>
              <a:gd name="T6" fmla="*/ 2147483647 w 59"/>
              <a:gd name="T7" fmla="*/ 2147483647 h 31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31"/>
              <a:gd name="T14" fmla="*/ 59 w 59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31">
                <a:moveTo>
                  <a:pt x="0" y="0"/>
                </a:moveTo>
                <a:lnTo>
                  <a:pt x="16" y="6"/>
                </a:lnTo>
                <a:lnTo>
                  <a:pt x="46" y="23"/>
                </a:lnTo>
                <a:lnTo>
                  <a:pt x="59" y="31"/>
                </a:lnTo>
              </a:path>
            </a:pathLst>
          </a:custGeom>
          <a:noFill/>
          <a:ln w="15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07" name="Freeform 179"/>
          <p:cNvSpPr>
            <a:spLocks/>
          </p:cNvSpPr>
          <p:nvPr/>
        </p:nvSpPr>
        <p:spPr bwMode="auto">
          <a:xfrm>
            <a:off x="5657850" y="3670300"/>
            <a:ext cx="14288" cy="11113"/>
          </a:xfrm>
          <a:custGeom>
            <a:avLst/>
            <a:gdLst>
              <a:gd name="T0" fmla="*/ 0 w 17"/>
              <a:gd name="T1" fmla="*/ 2147483647 h 13"/>
              <a:gd name="T2" fmla="*/ 2147483647 w 17"/>
              <a:gd name="T3" fmla="*/ 2147483647 h 13"/>
              <a:gd name="T4" fmla="*/ 2147483647 w 17"/>
              <a:gd name="T5" fmla="*/ 0 h 13"/>
              <a:gd name="T6" fmla="*/ 2147483647 w 17"/>
              <a:gd name="T7" fmla="*/ 2147483647 h 13"/>
              <a:gd name="T8" fmla="*/ 2147483647 w 17"/>
              <a:gd name="T9" fmla="*/ 2147483647 h 13"/>
              <a:gd name="T10" fmla="*/ 2147483647 w 17"/>
              <a:gd name="T11" fmla="*/ 2147483647 h 13"/>
              <a:gd name="T12" fmla="*/ 2147483647 w 17"/>
              <a:gd name="T13" fmla="*/ 2147483647 h 13"/>
              <a:gd name="T14" fmla="*/ 2147483647 w 17"/>
              <a:gd name="T15" fmla="*/ 2147483647 h 13"/>
              <a:gd name="T16" fmla="*/ 2147483647 w 17"/>
              <a:gd name="T17" fmla="*/ 2147483647 h 13"/>
              <a:gd name="T18" fmla="*/ 2147483647 w 17"/>
              <a:gd name="T19" fmla="*/ 2147483647 h 13"/>
              <a:gd name="T20" fmla="*/ 2147483647 w 17"/>
              <a:gd name="T21" fmla="*/ 2147483647 h 13"/>
              <a:gd name="T22" fmla="*/ 0 w 17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3"/>
              <a:gd name="T38" fmla="*/ 17 w 17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3">
                <a:moveTo>
                  <a:pt x="0" y="3"/>
                </a:moveTo>
                <a:lnTo>
                  <a:pt x="7" y="3"/>
                </a:lnTo>
                <a:lnTo>
                  <a:pt x="9" y="0"/>
                </a:lnTo>
                <a:lnTo>
                  <a:pt x="11" y="3"/>
                </a:lnTo>
                <a:lnTo>
                  <a:pt x="13" y="3"/>
                </a:lnTo>
                <a:lnTo>
                  <a:pt x="17" y="3"/>
                </a:lnTo>
                <a:lnTo>
                  <a:pt x="13" y="7"/>
                </a:lnTo>
                <a:lnTo>
                  <a:pt x="13" y="13"/>
                </a:lnTo>
                <a:lnTo>
                  <a:pt x="9" y="11"/>
                </a:lnTo>
                <a:lnTo>
                  <a:pt x="3" y="11"/>
                </a:lnTo>
                <a:lnTo>
                  <a:pt x="5" y="7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08" name="Freeform 180"/>
          <p:cNvSpPr>
            <a:spLocks/>
          </p:cNvSpPr>
          <p:nvPr/>
        </p:nvSpPr>
        <p:spPr bwMode="auto">
          <a:xfrm>
            <a:off x="5711825" y="3679825"/>
            <a:ext cx="12700" cy="11113"/>
          </a:xfrm>
          <a:custGeom>
            <a:avLst/>
            <a:gdLst>
              <a:gd name="T0" fmla="*/ 0 w 16"/>
              <a:gd name="T1" fmla="*/ 2147483647 h 14"/>
              <a:gd name="T2" fmla="*/ 2147483647 w 16"/>
              <a:gd name="T3" fmla="*/ 2147483647 h 14"/>
              <a:gd name="T4" fmla="*/ 2147483647 w 16"/>
              <a:gd name="T5" fmla="*/ 0 h 14"/>
              <a:gd name="T6" fmla="*/ 2147483647 w 16"/>
              <a:gd name="T7" fmla="*/ 2147483647 h 14"/>
              <a:gd name="T8" fmla="*/ 2147483647 w 16"/>
              <a:gd name="T9" fmla="*/ 2147483647 h 14"/>
              <a:gd name="T10" fmla="*/ 2147483647 w 16"/>
              <a:gd name="T11" fmla="*/ 2147483647 h 14"/>
              <a:gd name="T12" fmla="*/ 2147483647 w 16"/>
              <a:gd name="T13" fmla="*/ 2147483647 h 14"/>
              <a:gd name="T14" fmla="*/ 2147483647 w 16"/>
              <a:gd name="T15" fmla="*/ 2147483647 h 14"/>
              <a:gd name="T16" fmla="*/ 2147483647 w 16"/>
              <a:gd name="T17" fmla="*/ 2147483647 h 14"/>
              <a:gd name="T18" fmla="*/ 2147483647 w 16"/>
              <a:gd name="T19" fmla="*/ 2147483647 h 14"/>
              <a:gd name="T20" fmla="*/ 2147483647 w 16"/>
              <a:gd name="T21" fmla="*/ 2147483647 h 14"/>
              <a:gd name="T22" fmla="*/ 2147483647 w 16"/>
              <a:gd name="T23" fmla="*/ 2147483647 h 14"/>
              <a:gd name="T24" fmla="*/ 0 w 16"/>
              <a:gd name="T25" fmla="*/ 2147483647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"/>
              <a:gd name="T40" fmla="*/ 0 h 14"/>
              <a:gd name="T41" fmla="*/ 16 w 16"/>
              <a:gd name="T42" fmla="*/ 14 h 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" h="14">
                <a:moveTo>
                  <a:pt x="0" y="6"/>
                </a:moveTo>
                <a:lnTo>
                  <a:pt x="6" y="6"/>
                </a:lnTo>
                <a:lnTo>
                  <a:pt x="8" y="0"/>
                </a:lnTo>
                <a:lnTo>
                  <a:pt x="12" y="6"/>
                </a:lnTo>
                <a:lnTo>
                  <a:pt x="12" y="4"/>
                </a:lnTo>
                <a:lnTo>
                  <a:pt x="12" y="6"/>
                </a:lnTo>
                <a:lnTo>
                  <a:pt x="16" y="6"/>
                </a:lnTo>
                <a:lnTo>
                  <a:pt x="12" y="8"/>
                </a:lnTo>
                <a:lnTo>
                  <a:pt x="14" y="14"/>
                </a:lnTo>
                <a:lnTo>
                  <a:pt x="8" y="12"/>
                </a:lnTo>
                <a:lnTo>
                  <a:pt x="4" y="14"/>
                </a:lnTo>
                <a:lnTo>
                  <a:pt x="4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09" name="Freeform 181"/>
          <p:cNvSpPr>
            <a:spLocks/>
          </p:cNvSpPr>
          <p:nvPr/>
        </p:nvSpPr>
        <p:spPr bwMode="auto">
          <a:xfrm>
            <a:off x="5683250" y="3702050"/>
            <a:ext cx="14288" cy="11113"/>
          </a:xfrm>
          <a:custGeom>
            <a:avLst/>
            <a:gdLst>
              <a:gd name="T0" fmla="*/ 0 w 18"/>
              <a:gd name="T1" fmla="*/ 2147483647 h 14"/>
              <a:gd name="T2" fmla="*/ 2147483647 w 18"/>
              <a:gd name="T3" fmla="*/ 2147483647 h 14"/>
              <a:gd name="T4" fmla="*/ 2147483647 w 18"/>
              <a:gd name="T5" fmla="*/ 0 h 14"/>
              <a:gd name="T6" fmla="*/ 2147483647 w 18"/>
              <a:gd name="T7" fmla="*/ 2147483647 h 14"/>
              <a:gd name="T8" fmla="*/ 2147483647 w 18"/>
              <a:gd name="T9" fmla="*/ 2147483647 h 14"/>
              <a:gd name="T10" fmla="*/ 2147483647 w 18"/>
              <a:gd name="T11" fmla="*/ 2147483647 h 14"/>
              <a:gd name="T12" fmla="*/ 2147483647 w 18"/>
              <a:gd name="T13" fmla="*/ 2147483647 h 14"/>
              <a:gd name="T14" fmla="*/ 2147483647 w 18"/>
              <a:gd name="T15" fmla="*/ 2147483647 h 14"/>
              <a:gd name="T16" fmla="*/ 2147483647 w 18"/>
              <a:gd name="T17" fmla="*/ 2147483647 h 14"/>
              <a:gd name="T18" fmla="*/ 2147483647 w 18"/>
              <a:gd name="T19" fmla="*/ 2147483647 h 14"/>
              <a:gd name="T20" fmla="*/ 0 w 18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4"/>
              <a:gd name="T35" fmla="*/ 18 w 18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4">
                <a:moveTo>
                  <a:pt x="0" y="4"/>
                </a:moveTo>
                <a:lnTo>
                  <a:pt x="8" y="4"/>
                </a:lnTo>
                <a:lnTo>
                  <a:pt x="10" y="0"/>
                </a:lnTo>
                <a:lnTo>
                  <a:pt x="12" y="4"/>
                </a:lnTo>
                <a:lnTo>
                  <a:pt x="18" y="4"/>
                </a:lnTo>
                <a:lnTo>
                  <a:pt x="14" y="8"/>
                </a:lnTo>
                <a:lnTo>
                  <a:pt x="14" y="14"/>
                </a:lnTo>
                <a:lnTo>
                  <a:pt x="10" y="12"/>
                </a:lnTo>
                <a:lnTo>
                  <a:pt x="4" y="14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10" name="Freeform 182"/>
          <p:cNvSpPr>
            <a:spLocks/>
          </p:cNvSpPr>
          <p:nvPr/>
        </p:nvSpPr>
        <p:spPr bwMode="auto">
          <a:xfrm>
            <a:off x="5711825" y="3724275"/>
            <a:ext cx="14288" cy="11113"/>
          </a:xfrm>
          <a:custGeom>
            <a:avLst/>
            <a:gdLst>
              <a:gd name="T0" fmla="*/ 0 w 18"/>
              <a:gd name="T1" fmla="*/ 2147483647 h 14"/>
              <a:gd name="T2" fmla="*/ 2147483647 w 18"/>
              <a:gd name="T3" fmla="*/ 2147483647 h 14"/>
              <a:gd name="T4" fmla="*/ 2147483647 w 18"/>
              <a:gd name="T5" fmla="*/ 0 h 14"/>
              <a:gd name="T6" fmla="*/ 2147483647 w 18"/>
              <a:gd name="T7" fmla="*/ 2147483647 h 14"/>
              <a:gd name="T8" fmla="*/ 2147483647 w 18"/>
              <a:gd name="T9" fmla="*/ 2147483647 h 14"/>
              <a:gd name="T10" fmla="*/ 2147483647 w 18"/>
              <a:gd name="T11" fmla="*/ 2147483647 h 14"/>
              <a:gd name="T12" fmla="*/ 2147483647 w 18"/>
              <a:gd name="T13" fmla="*/ 2147483647 h 14"/>
              <a:gd name="T14" fmla="*/ 2147483647 w 18"/>
              <a:gd name="T15" fmla="*/ 2147483647 h 14"/>
              <a:gd name="T16" fmla="*/ 2147483647 w 18"/>
              <a:gd name="T17" fmla="*/ 2147483647 h 14"/>
              <a:gd name="T18" fmla="*/ 2147483647 w 18"/>
              <a:gd name="T19" fmla="*/ 2147483647 h 14"/>
              <a:gd name="T20" fmla="*/ 2147483647 w 18"/>
              <a:gd name="T21" fmla="*/ 2147483647 h 14"/>
              <a:gd name="T22" fmla="*/ 0 w 18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14"/>
              <a:gd name="T38" fmla="*/ 18 w 18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14">
                <a:moveTo>
                  <a:pt x="0" y="4"/>
                </a:moveTo>
                <a:lnTo>
                  <a:pt x="6" y="4"/>
                </a:lnTo>
                <a:lnTo>
                  <a:pt x="8" y="0"/>
                </a:lnTo>
                <a:lnTo>
                  <a:pt x="10" y="4"/>
                </a:lnTo>
                <a:lnTo>
                  <a:pt x="12" y="4"/>
                </a:lnTo>
                <a:lnTo>
                  <a:pt x="18" y="4"/>
                </a:lnTo>
                <a:lnTo>
                  <a:pt x="14" y="8"/>
                </a:lnTo>
                <a:lnTo>
                  <a:pt x="14" y="14"/>
                </a:lnTo>
                <a:lnTo>
                  <a:pt x="8" y="10"/>
                </a:lnTo>
                <a:lnTo>
                  <a:pt x="4" y="14"/>
                </a:lnTo>
                <a:lnTo>
                  <a:pt x="4" y="8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11" name="Freeform 183"/>
          <p:cNvSpPr>
            <a:spLocks/>
          </p:cNvSpPr>
          <p:nvPr/>
        </p:nvSpPr>
        <p:spPr bwMode="auto">
          <a:xfrm>
            <a:off x="5753100" y="3690938"/>
            <a:ext cx="14288" cy="9525"/>
          </a:xfrm>
          <a:custGeom>
            <a:avLst/>
            <a:gdLst>
              <a:gd name="T0" fmla="*/ 0 w 18"/>
              <a:gd name="T1" fmla="*/ 2147483647 h 14"/>
              <a:gd name="T2" fmla="*/ 2147483647 w 18"/>
              <a:gd name="T3" fmla="*/ 2147483647 h 14"/>
              <a:gd name="T4" fmla="*/ 2147483647 w 18"/>
              <a:gd name="T5" fmla="*/ 0 h 14"/>
              <a:gd name="T6" fmla="*/ 2147483647 w 18"/>
              <a:gd name="T7" fmla="*/ 2147483647 h 14"/>
              <a:gd name="T8" fmla="*/ 2147483647 w 18"/>
              <a:gd name="T9" fmla="*/ 2147483647 h 14"/>
              <a:gd name="T10" fmla="*/ 2147483647 w 18"/>
              <a:gd name="T11" fmla="*/ 2147483647 h 14"/>
              <a:gd name="T12" fmla="*/ 2147483647 w 18"/>
              <a:gd name="T13" fmla="*/ 2147483647 h 14"/>
              <a:gd name="T14" fmla="*/ 2147483647 w 18"/>
              <a:gd name="T15" fmla="*/ 2147483647 h 14"/>
              <a:gd name="T16" fmla="*/ 2147483647 w 18"/>
              <a:gd name="T17" fmla="*/ 2147483647 h 14"/>
              <a:gd name="T18" fmla="*/ 2147483647 w 18"/>
              <a:gd name="T19" fmla="*/ 2147483647 h 14"/>
              <a:gd name="T20" fmla="*/ 2147483647 w 18"/>
              <a:gd name="T21" fmla="*/ 2147483647 h 14"/>
              <a:gd name="T22" fmla="*/ 0 w 18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14"/>
              <a:gd name="T38" fmla="*/ 18 w 18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14">
                <a:moveTo>
                  <a:pt x="0" y="4"/>
                </a:moveTo>
                <a:lnTo>
                  <a:pt x="6" y="4"/>
                </a:lnTo>
                <a:lnTo>
                  <a:pt x="8" y="0"/>
                </a:lnTo>
                <a:lnTo>
                  <a:pt x="12" y="4"/>
                </a:lnTo>
                <a:lnTo>
                  <a:pt x="18" y="4"/>
                </a:lnTo>
                <a:lnTo>
                  <a:pt x="12" y="8"/>
                </a:lnTo>
                <a:lnTo>
                  <a:pt x="14" y="14"/>
                </a:lnTo>
                <a:lnTo>
                  <a:pt x="8" y="12"/>
                </a:lnTo>
                <a:lnTo>
                  <a:pt x="2" y="12"/>
                </a:lnTo>
                <a:lnTo>
                  <a:pt x="4" y="8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12" name="Freeform 184"/>
          <p:cNvSpPr>
            <a:spLocks/>
          </p:cNvSpPr>
          <p:nvPr/>
        </p:nvSpPr>
        <p:spPr bwMode="auto">
          <a:xfrm>
            <a:off x="5753100" y="3711575"/>
            <a:ext cx="11113" cy="9525"/>
          </a:xfrm>
          <a:custGeom>
            <a:avLst/>
            <a:gdLst>
              <a:gd name="T0" fmla="*/ 0 w 14"/>
              <a:gd name="T1" fmla="*/ 2147483647 h 11"/>
              <a:gd name="T2" fmla="*/ 2147483647 w 14"/>
              <a:gd name="T3" fmla="*/ 2147483647 h 11"/>
              <a:gd name="T4" fmla="*/ 2147483647 w 14"/>
              <a:gd name="T5" fmla="*/ 0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2147483647 h 11"/>
              <a:gd name="T14" fmla="*/ 2147483647 w 14"/>
              <a:gd name="T15" fmla="*/ 2147483647 h 11"/>
              <a:gd name="T16" fmla="*/ 2147483647 w 14"/>
              <a:gd name="T17" fmla="*/ 2147483647 h 11"/>
              <a:gd name="T18" fmla="*/ 2147483647 w 14"/>
              <a:gd name="T19" fmla="*/ 2147483647 h 11"/>
              <a:gd name="T20" fmla="*/ 2147483647 w 14"/>
              <a:gd name="T21" fmla="*/ 2147483647 h 11"/>
              <a:gd name="T22" fmla="*/ 0 w 14"/>
              <a:gd name="T23" fmla="*/ 2147483647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11"/>
              <a:gd name="T38" fmla="*/ 14 w 14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11">
                <a:moveTo>
                  <a:pt x="0" y="4"/>
                </a:moveTo>
                <a:lnTo>
                  <a:pt x="4" y="4"/>
                </a:lnTo>
                <a:lnTo>
                  <a:pt x="6" y="0"/>
                </a:lnTo>
                <a:lnTo>
                  <a:pt x="8" y="4"/>
                </a:lnTo>
                <a:lnTo>
                  <a:pt x="12" y="4"/>
                </a:lnTo>
                <a:lnTo>
                  <a:pt x="14" y="4"/>
                </a:lnTo>
                <a:lnTo>
                  <a:pt x="12" y="6"/>
                </a:lnTo>
                <a:lnTo>
                  <a:pt x="12" y="11"/>
                </a:lnTo>
                <a:lnTo>
                  <a:pt x="6" y="7"/>
                </a:lnTo>
                <a:lnTo>
                  <a:pt x="2" y="9"/>
                </a:lnTo>
                <a:lnTo>
                  <a:pt x="2" y="6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13" name="Freeform 185"/>
          <p:cNvSpPr>
            <a:spLocks/>
          </p:cNvSpPr>
          <p:nvPr/>
        </p:nvSpPr>
        <p:spPr bwMode="auto">
          <a:xfrm>
            <a:off x="5795963" y="3725863"/>
            <a:ext cx="14287" cy="11112"/>
          </a:xfrm>
          <a:custGeom>
            <a:avLst/>
            <a:gdLst>
              <a:gd name="T0" fmla="*/ 0 w 17"/>
              <a:gd name="T1" fmla="*/ 2147483647 h 14"/>
              <a:gd name="T2" fmla="*/ 2147483647 w 17"/>
              <a:gd name="T3" fmla="*/ 2147483647 h 14"/>
              <a:gd name="T4" fmla="*/ 2147483647 w 17"/>
              <a:gd name="T5" fmla="*/ 0 h 14"/>
              <a:gd name="T6" fmla="*/ 2147483647 w 17"/>
              <a:gd name="T7" fmla="*/ 2147483647 h 14"/>
              <a:gd name="T8" fmla="*/ 2147483647 w 17"/>
              <a:gd name="T9" fmla="*/ 2147483647 h 14"/>
              <a:gd name="T10" fmla="*/ 2147483647 w 17"/>
              <a:gd name="T11" fmla="*/ 2147483647 h 14"/>
              <a:gd name="T12" fmla="*/ 2147483647 w 17"/>
              <a:gd name="T13" fmla="*/ 2147483647 h 14"/>
              <a:gd name="T14" fmla="*/ 2147483647 w 17"/>
              <a:gd name="T15" fmla="*/ 2147483647 h 14"/>
              <a:gd name="T16" fmla="*/ 2147483647 w 17"/>
              <a:gd name="T17" fmla="*/ 2147483647 h 14"/>
              <a:gd name="T18" fmla="*/ 2147483647 w 17"/>
              <a:gd name="T19" fmla="*/ 2147483647 h 14"/>
              <a:gd name="T20" fmla="*/ 2147483647 w 17"/>
              <a:gd name="T21" fmla="*/ 2147483647 h 14"/>
              <a:gd name="T22" fmla="*/ 0 w 17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4"/>
              <a:gd name="T38" fmla="*/ 17 w 17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4">
                <a:moveTo>
                  <a:pt x="0" y="4"/>
                </a:moveTo>
                <a:lnTo>
                  <a:pt x="7" y="4"/>
                </a:lnTo>
                <a:lnTo>
                  <a:pt x="9" y="0"/>
                </a:lnTo>
                <a:lnTo>
                  <a:pt x="11" y="4"/>
                </a:lnTo>
                <a:lnTo>
                  <a:pt x="13" y="4"/>
                </a:lnTo>
                <a:lnTo>
                  <a:pt x="17" y="4"/>
                </a:lnTo>
                <a:lnTo>
                  <a:pt x="13" y="8"/>
                </a:lnTo>
                <a:lnTo>
                  <a:pt x="15" y="14"/>
                </a:lnTo>
                <a:lnTo>
                  <a:pt x="9" y="10"/>
                </a:lnTo>
                <a:lnTo>
                  <a:pt x="5" y="12"/>
                </a:lnTo>
                <a:lnTo>
                  <a:pt x="5" y="8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14" name="Freeform 186"/>
          <p:cNvSpPr>
            <a:spLocks/>
          </p:cNvSpPr>
          <p:nvPr/>
        </p:nvSpPr>
        <p:spPr bwMode="auto">
          <a:xfrm>
            <a:off x="5822950" y="3697288"/>
            <a:ext cx="12700" cy="11112"/>
          </a:xfrm>
          <a:custGeom>
            <a:avLst/>
            <a:gdLst>
              <a:gd name="T0" fmla="*/ 0 w 18"/>
              <a:gd name="T1" fmla="*/ 2147483647 h 14"/>
              <a:gd name="T2" fmla="*/ 2147483647 w 18"/>
              <a:gd name="T3" fmla="*/ 2147483647 h 14"/>
              <a:gd name="T4" fmla="*/ 2147483647 w 18"/>
              <a:gd name="T5" fmla="*/ 0 h 14"/>
              <a:gd name="T6" fmla="*/ 2147483647 w 18"/>
              <a:gd name="T7" fmla="*/ 2147483647 h 14"/>
              <a:gd name="T8" fmla="*/ 2147483647 w 18"/>
              <a:gd name="T9" fmla="*/ 2147483647 h 14"/>
              <a:gd name="T10" fmla="*/ 2147483647 w 18"/>
              <a:gd name="T11" fmla="*/ 2147483647 h 14"/>
              <a:gd name="T12" fmla="*/ 2147483647 w 18"/>
              <a:gd name="T13" fmla="*/ 2147483647 h 14"/>
              <a:gd name="T14" fmla="*/ 2147483647 w 18"/>
              <a:gd name="T15" fmla="*/ 2147483647 h 14"/>
              <a:gd name="T16" fmla="*/ 2147483647 w 18"/>
              <a:gd name="T17" fmla="*/ 2147483647 h 14"/>
              <a:gd name="T18" fmla="*/ 2147483647 w 18"/>
              <a:gd name="T19" fmla="*/ 2147483647 h 14"/>
              <a:gd name="T20" fmla="*/ 2147483647 w 18"/>
              <a:gd name="T21" fmla="*/ 2147483647 h 14"/>
              <a:gd name="T22" fmla="*/ 0 w 18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14"/>
              <a:gd name="T38" fmla="*/ 18 w 18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14">
                <a:moveTo>
                  <a:pt x="0" y="4"/>
                </a:moveTo>
                <a:lnTo>
                  <a:pt x="6" y="4"/>
                </a:lnTo>
                <a:lnTo>
                  <a:pt x="10" y="0"/>
                </a:lnTo>
                <a:lnTo>
                  <a:pt x="10" y="4"/>
                </a:lnTo>
                <a:lnTo>
                  <a:pt x="12" y="4"/>
                </a:lnTo>
                <a:lnTo>
                  <a:pt x="18" y="4"/>
                </a:lnTo>
                <a:lnTo>
                  <a:pt x="12" y="8"/>
                </a:lnTo>
                <a:lnTo>
                  <a:pt x="14" y="14"/>
                </a:lnTo>
                <a:lnTo>
                  <a:pt x="10" y="12"/>
                </a:lnTo>
                <a:lnTo>
                  <a:pt x="4" y="14"/>
                </a:lnTo>
                <a:lnTo>
                  <a:pt x="6" y="8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15" name="Freeform 187"/>
          <p:cNvSpPr>
            <a:spLocks/>
          </p:cNvSpPr>
          <p:nvPr/>
        </p:nvSpPr>
        <p:spPr bwMode="auto">
          <a:xfrm>
            <a:off x="5821363" y="3708400"/>
            <a:ext cx="9525" cy="11113"/>
          </a:xfrm>
          <a:custGeom>
            <a:avLst/>
            <a:gdLst>
              <a:gd name="T0" fmla="*/ 0 w 14"/>
              <a:gd name="T1" fmla="*/ 2147483647 h 13"/>
              <a:gd name="T2" fmla="*/ 2147483647 w 14"/>
              <a:gd name="T3" fmla="*/ 2147483647 h 13"/>
              <a:gd name="T4" fmla="*/ 2147483647 w 14"/>
              <a:gd name="T5" fmla="*/ 0 h 13"/>
              <a:gd name="T6" fmla="*/ 2147483647 w 14"/>
              <a:gd name="T7" fmla="*/ 2147483647 h 13"/>
              <a:gd name="T8" fmla="*/ 2147483647 w 14"/>
              <a:gd name="T9" fmla="*/ 2147483647 h 13"/>
              <a:gd name="T10" fmla="*/ 2147483647 w 14"/>
              <a:gd name="T11" fmla="*/ 2147483647 h 13"/>
              <a:gd name="T12" fmla="*/ 2147483647 w 14"/>
              <a:gd name="T13" fmla="*/ 2147483647 h 13"/>
              <a:gd name="T14" fmla="*/ 2147483647 w 14"/>
              <a:gd name="T15" fmla="*/ 2147483647 h 13"/>
              <a:gd name="T16" fmla="*/ 2147483647 w 14"/>
              <a:gd name="T17" fmla="*/ 2147483647 h 13"/>
              <a:gd name="T18" fmla="*/ 2147483647 w 14"/>
              <a:gd name="T19" fmla="*/ 2147483647 h 13"/>
              <a:gd name="T20" fmla="*/ 0 w 14"/>
              <a:gd name="T21" fmla="*/ 2147483647 h 13"/>
              <a:gd name="T22" fmla="*/ 2147483647 w 14"/>
              <a:gd name="T23" fmla="*/ 2147483647 h 13"/>
              <a:gd name="T24" fmla="*/ 0 w 14"/>
              <a:gd name="T25" fmla="*/ 2147483647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"/>
              <a:gd name="T40" fmla="*/ 0 h 13"/>
              <a:gd name="T41" fmla="*/ 14 w 14"/>
              <a:gd name="T42" fmla="*/ 13 h 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" h="13">
                <a:moveTo>
                  <a:pt x="0" y="4"/>
                </a:moveTo>
                <a:lnTo>
                  <a:pt x="4" y="4"/>
                </a:lnTo>
                <a:lnTo>
                  <a:pt x="6" y="0"/>
                </a:lnTo>
                <a:lnTo>
                  <a:pt x="8" y="4"/>
                </a:lnTo>
                <a:lnTo>
                  <a:pt x="14" y="4"/>
                </a:lnTo>
                <a:lnTo>
                  <a:pt x="10" y="8"/>
                </a:lnTo>
                <a:lnTo>
                  <a:pt x="10" y="13"/>
                </a:lnTo>
                <a:lnTo>
                  <a:pt x="6" y="11"/>
                </a:lnTo>
                <a:lnTo>
                  <a:pt x="0" y="13"/>
                </a:lnTo>
                <a:lnTo>
                  <a:pt x="4" y="8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16" name="Freeform 188"/>
          <p:cNvSpPr>
            <a:spLocks/>
          </p:cNvSpPr>
          <p:nvPr/>
        </p:nvSpPr>
        <p:spPr bwMode="auto">
          <a:xfrm>
            <a:off x="5767388" y="3698875"/>
            <a:ext cx="12700" cy="9525"/>
          </a:xfrm>
          <a:custGeom>
            <a:avLst/>
            <a:gdLst>
              <a:gd name="T0" fmla="*/ 0 w 16"/>
              <a:gd name="T1" fmla="*/ 2147483647 h 12"/>
              <a:gd name="T2" fmla="*/ 2147483647 w 16"/>
              <a:gd name="T3" fmla="*/ 2147483647 h 12"/>
              <a:gd name="T4" fmla="*/ 2147483647 w 16"/>
              <a:gd name="T5" fmla="*/ 0 h 12"/>
              <a:gd name="T6" fmla="*/ 2147483647 w 16"/>
              <a:gd name="T7" fmla="*/ 2147483647 h 12"/>
              <a:gd name="T8" fmla="*/ 2147483647 w 16"/>
              <a:gd name="T9" fmla="*/ 2147483647 h 12"/>
              <a:gd name="T10" fmla="*/ 2147483647 w 16"/>
              <a:gd name="T11" fmla="*/ 2147483647 h 12"/>
              <a:gd name="T12" fmla="*/ 2147483647 w 16"/>
              <a:gd name="T13" fmla="*/ 2147483647 h 12"/>
              <a:gd name="T14" fmla="*/ 2147483647 w 16"/>
              <a:gd name="T15" fmla="*/ 2147483647 h 12"/>
              <a:gd name="T16" fmla="*/ 2147483647 w 16"/>
              <a:gd name="T17" fmla="*/ 2147483647 h 12"/>
              <a:gd name="T18" fmla="*/ 2147483647 w 16"/>
              <a:gd name="T19" fmla="*/ 2147483647 h 12"/>
              <a:gd name="T20" fmla="*/ 2147483647 w 16"/>
              <a:gd name="T21" fmla="*/ 2147483647 h 12"/>
              <a:gd name="T22" fmla="*/ 0 w 16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"/>
              <a:gd name="T37" fmla="*/ 0 h 12"/>
              <a:gd name="T38" fmla="*/ 16 w 16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" h="12">
                <a:moveTo>
                  <a:pt x="0" y="4"/>
                </a:moveTo>
                <a:lnTo>
                  <a:pt x="6" y="4"/>
                </a:lnTo>
                <a:lnTo>
                  <a:pt x="8" y="0"/>
                </a:lnTo>
                <a:lnTo>
                  <a:pt x="10" y="4"/>
                </a:lnTo>
                <a:lnTo>
                  <a:pt x="12" y="4"/>
                </a:lnTo>
                <a:lnTo>
                  <a:pt x="16" y="4"/>
                </a:lnTo>
                <a:lnTo>
                  <a:pt x="12" y="8"/>
                </a:lnTo>
                <a:lnTo>
                  <a:pt x="12" y="12"/>
                </a:lnTo>
                <a:lnTo>
                  <a:pt x="8" y="10"/>
                </a:lnTo>
                <a:lnTo>
                  <a:pt x="2" y="12"/>
                </a:lnTo>
                <a:lnTo>
                  <a:pt x="2" y="8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17" name="Freeform 189"/>
          <p:cNvSpPr>
            <a:spLocks/>
          </p:cNvSpPr>
          <p:nvPr/>
        </p:nvSpPr>
        <p:spPr bwMode="auto">
          <a:xfrm>
            <a:off x="5743575" y="3698875"/>
            <a:ext cx="9525" cy="9525"/>
          </a:xfrm>
          <a:custGeom>
            <a:avLst/>
            <a:gdLst>
              <a:gd name="T0" fmla="*/ 0 w 11"/>
              <a:gd name="T1" fmla="*/ 2147483647 h 12"/>
              <a:gd name="T2" fmla="*/ 2147483647 w 11"/>
              <a:gd name="T3" fmla="*/ 2147483647 h 12"/>
              <a:gd name="T4" fmla="*/ 2147483647 w 11"/>
              <a:gd name="T5" fmla="*/ 0 h 12"/>
              <a:gd name="T6" fmla="*/ 2147483647 w 11"/>
              <a:gd name="T7" fmla="*/ 2147483647 h 12"/>
              <a:gd name="T8" fmla="*/ 2147483647 w 11"/>
              <a:gd name="T9" fmla="*/ 2147483647 h 12"/>
              <a:gd name="T10" fmla="*/ 2147483647 w 11"/>
              <a:gd name="T11" fmla="*/ 2147483647 h 12"/>
              <a:gd name="T12" fmla="*/ 2147483647 w 11"/>
              <a:gd name="T13" fmla="*/ 2147483647 h 12"/>
              <a:gd name="T14" fmla="*/ 2147483647 w 11"/>
              <a:gd name="T15" fmla="*/ 2147483647 h 12"/>
              <a:gd name="T16" fmla="*/ 2147483647 w 11"/>
              <a:gd name="T17" fmla="*/ 2147483647 h 12"/>
              <a:gd name="T18" fmla="*/ 0 w 11"/>
              <a:gd name="T19" fmla="*/ 2147483647 h 12"/>
              <a:gd name="T20" fmla="*/ 2147483647 w 11"/>
              <a:gd name="T21" fmla="*/ 2147483647 h 12"/>
              <a:gd name="T22" fmla="*/ 0 w 11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"/>
              <a:gd name="T37" fmla="*/ 0 h 12"/>
              <a:gd name="T38" fmla="*/ 11 w 11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" h="12">
                <a:moveTo>
                  <a:pt x="0" y="4"/>
                </a:moveTo>
                <a:lnTo>
                  <a:pt x="4" y="4"/>
                </a:lnTo>
                <a:lnTo>
                  <a:pt x="6" y="0"/>
                </a:lnTo>
                <a:lnTo>
                  <a:pt x="6" y="4"/>
                </a:lnTo>
                <a:lnTo>
                  <a:pt x="8" y="4"/>
                </a:lnTo>
                <a:lnTo>
                  <a:pt x="11" y="4"/>
                </a:lnTo>
                <a:lnTo>
                  <a:pt x="8" y="6"/>
                </a:lnTo>
                <a:lnTo>
                  <a:pt x="10" y="12"/>
                </a:lnTo>
                <a:lnTo>
                  <a:pt x="6" y="10"/>
                </a:lnTo>
                <a:lnTo>
                  <a:pt x="0" y="12"/>
                </a:lnTo>
                <a:lnTo>
                  <a:pt x="2" y="8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18" name="Freeform 190"/>
          <p:cNvSpPr>
            <a:spLocks/>
          </p:cNvSpPr>
          <p:nvPr/>
        </p:nvSpPr>
        <p:spPr bwMode="auto">
          <a:xfrm>
            <a:off x="5775325" y="3730625"/>
            <a:ext cx="12700" cy="9525"/>
          </a:xfrm>
          <a:custGeom>
            <a:avLst/>
            <a:gdLst>
              <a:gd name="T0" fmla="*/ 0 w 16"/>
              <a:gd name="T1" fmla="*/ 2147483647 h 12"/>
              <a:gd name="T2" fmla="*/ 2147483647 w 16"/>
              <a:gd name="T3" fmla="*/ 2147483647 h 12"/>
              <a:gd name="T4" fmla="*/ 2147483647 w 16"/>
              <a:gd name="T5" fmla="*/ 0 h 12"/>
              <a:gd name="T6" fmla="*/ 2147483647 w 16"/>
              <a:gd name="T7" fmla="*/ 2147483647 h 12"/>
              <a:gd name="T8" fmla="*/ 2147483647 w 16"/>
              <a:gd name="T9" fmla="*/ 2147483647 h 12"/>
              <a:gd name="T10" fmla="*/ 2147483647 w 16"/>
              <a:gd name="T11" fmla="*/ 2147483647 h 12"/>
              <a:gd name="T12" fmla="*/ 2147483647 w 16"/>
              <a:gd name="T13" fmla="*/ 2147483647 h 12"/>
              <a:gd name="T14" fmla="*/ 2147483647 w 16"/>
              <a:gd name="T15" fmla="*/ 2147483647 h 12"/>
              <a:gd name="T16" fmla="*/ 2147483647 w 16"/>
              <a:gd name="T17" fmla="*/ 2147483647 h 12"/>
              <a:gd name="T18" fmla="*/ 2147483647 w 16"/>
              <a:gd name="T19" fmla="*/ 2147483647 h 12"/>
              <a:gd name="T20" fmla="*/ 2147483647 w 16"/>
              <a:gd name="T21" fmla="*/ 2147483647 h 12"/>
              <a:gd name="T22" fmla="*/ 0 w 16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"/>
              <a:gd name="T37" fmla="*/ 0 h 12"/>
              <a:gd name="T38" fmla="*/ 16 w 16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" h="12">
                <a:moveTo>
                  <a:pt x="0" y="2"/>
                </a:moveTo>
                <a:lnTo>
                  <a:pt x="6" y="2"/>
                </a:lnTo>
                <a:lnTo>
                  <a:pt x="8" y="0"/>
                </a:lnTo>
                <a:lnTo>
                  <a:pt x="10" y="2"/>
                </a:lnTo>
                <a:lnTo>
                  <a:pt x="12" y="2"/>
                </a:lnTo>
                <a:lnTo>
                  <a:pt x="16" y="2"/>
                </a:lnTo>
                <a:lnTo>
                  <a:pt x="12" y="6"/>
                </a:lnTo>
                <a:lnTo>
                  <a:pt x="14" y="12"/>
                </a:lnTo>
                <a:lnTo>
                  <a:pt x="8" y="10"/>
                </a:lnTo>
                <a:lnTo>
                  <a:pt x="4" y="12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19" name="Freeform 191"/>
          <p:cNvSpPr>
            <a:spLocks/>
          </p:cNvSpPr>
          <p:nvPr/>
        </p:nvSpPr>
        <p:spPr bwMode="auto">
          <a:xfrm>
            <a:off x="5797550" y="3735388"/>
            <a:ext cx="12700" cy="11112"/>
          </a:xfrm>
          <a:custGeom>
            <a:avLst/>
            <a:gdLst>
              <a:gd name="T0" fmla="*/ 0 w 15"/>
              <a:gd name="T1" fmla="*/ 2147483647 h 14"/>
              <a:gd name="T2" fmla="*/ 2147483647 w 15"/>
              <a:gd name="T3" fmla="*/ 2147483647 h 14"/>
              <a:gd name="T4" fmla="*/ 2147483647 w 15"/>
              <a:gd name="T5" fmla="*/ 0 h 14"/>
              <a:gd name="T6" fmla="*/ 2147483647 w 15"/>
              <a:gd name="T7" fmla="*/ 2147483647 h 14"/>
              <a:gd name="T8" fmla="*/ 2147483647 w 15"/>
              <a:gd name="T9" fmla="*/ 2147483647 h 14"/>
              <a:gd name="T10" fmla="*/ 2147483647 w 15"/>
              <a:gd name="T11" fmla="*/ 2147483647 h 14"/>
              <a:gd name="T12" fmla="*/ 2147483647 w 15"/>
              <a:gd name="T13" fmla="*/ 2147483647 h 14"/>
              <a:gd name="T14" fmla="*/ 2147483647 w 15"/>
              <a:gd name="T15" fmla="*/ 2147483647 h 14"/>
              <a:gd name="T16" fmla="*/ 2147483647 w 15"/>
              <a:gd name="T17" fmla="*/ 2147483647 h 14"/>
              <a:gd name="T18" fmla="*/ 2147483647 w 15"/>
              <a:gd name="T19" fmla="*/ 2147483647 h 14"/>
              <a:gd name="T20" fmla="*/ 2147483647 w 15"/>
              <a:gd name="T21" fmla="*/ 2147483647 h 14"/>
              <a:gd name="T22" fmla="*/ 0 w 15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"/>
              <a:gd name="T37" fmla="*/ 0 h 14"/>
              <a:gd name="T38" fmla="*/ 15 w 15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" h="14">
                <a:moveTo>
                  <a:pt x="0" y="4"/>
                </a:moveTo>
                <a:lnTo>
                  <a:pt x="5" y="4"/>
                </a:lnTo>
                <a:lnTo>
                  <a:pt x="7" y="0"/>
                </a:lnTo>
                <a:lnTo>
                  <a:pt x="7" y="4"/>
                </a:lnTo>
                <a:lnTo>
                  <a:pt x="9" y="4"/>
                </a:lnTo>
                <a:lnTo>
                  <a:pt x="15" y="4"/>
                </a:lnTo>
                <a:lnTo>
                  <a:pt x="11" y="8"/>
                </a:lnTo>
                <a:lnTo>
                  <a:pt x="13" y="14"/>
                </a:lnTo>
                <a:lnTo>
                  <a:pt x="7" y="12"/>
                </a:lnTo>
                <a:lnTo>
                  <a:pt x="2" y="14"/>
                </a:lnTo>
                <a:lnTo>
                  <a:pt x="3" y="8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20" name="Freeform 192"/>
          <p:cNvSpPr>
            <a:spLocks/>
          </p:cNvSpPr>
          <p:nvPr/>
        </p:nvSpPr>
        <p:spPr bwMode="auto">
          <a:xfrm>
            <a:off x="5832475" y="3700463"/>
            <a:ext cx="12700" cy="11112"/>
          </a:xfrm>
          <a:custGeom>
            <a:avLst/>
            <a:gdLst>
              <a:gd name="T0" fmla="*/ 0 w 16"/>
              <a:gd name="T1" fmla="*/ 2147483647 h 14"/>
              <a:gd name="T2" fmla="*/ 2147483647 w 16"/>
              <a:gd name="T3" fmla="*/ 2147483647 h 14"/>
              <a:gd name="T4" fmla="*/ 2147483647 w 16"/>
              <a:gd name="T5" fmla="*/ 0 h 14"/>
              <a:gd name="T6" fmla="*/ 2147483647 w 16"/>
              <a:gd name="T7" fmla="*/ 2147483647 h 14"/>
              <a:gd name="T8" fmla="*/ 2147483647 w 16"/>
              <a:gd name="T9" fmla="*/ 2147483647 h 14"/>
              <a:gd name="T10" fmla="*/ 2147483647 w 16"/>
              <a:gd name="T11" fmla="*/ 2147483647 h 14"/>
              <a:gd name="T12" fmla="*/ 2147483647 w 16"/>
              <a:gd name="T13" fmla="*/ 2147483647 h 14"/>
              <a:gd name="T14" fmla="*/ 2147483647 w 16"/>
              <a:gd name="T15" fmla="*/ 2147483647 h 14"/>
              <a:gd name="T16" fmla="*/ 2147483647 w 16"/>
              <a:gd name="T17" fmla="*/ 2147483647 h 14"/>
              <a:gd name="T18" fmla="*/ 2147483647 w 16"/>
              <a:gd name="T19" fmla="*/ 2147483647 h 14"/>
              <a:gd name="T20" fmla="*/ 2147483647 w 16"/>
              <a:gd name="T21" fmla="*/ 2147483647 h 14"/>
              <a:gd name="T22" fmla="*/ 0 w 16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"/>
              <a:gd name="T37" fmla="*/ 0 h 14"/>
              <a:gd name="T38" fmla="*/ 16 w 16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" h="14">
                <a:moveTo>
                  <a:pt x="0" y="4"/>
                </a:moveTo>
                <a:lnTo>
                  <a:pt x="6" y="4"/>
                </a:lnTo>
                <a:lnTo>
                  <a:pt x="8" y="0"/>
                </a:lnTo>
                <a:lnTo>
                  <a:pt x="10" y="4"/>
                </a:lnTo>
                <a:lnTo>
                  <a:pt x="12" y="4"/>
                </a:lnTo>
                <a:lnTo>
                  <a:pt x="16" y="4"/>
                </a:lnTo>
                <a:lnTo>
                  <a:pt x="12" y="8"/>
                </a:lnTo>
                <a:lnTo>
                  <a:pt x="12" y="14"/>
                </a:lnTo>
                <a:lnTo>
                  <a:pt x="8" y="12"/>
                </a:lnTo>
                <a:lnTo>
                  <a:pt x="2" y="14"/>
                </a:lnTo>
                <a:lnTo>
                  <a:pt x="4" y="8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21" name="Freeform 193"/>
          <p:cNvSpPr>
            <a:spLocks/>
          </p:cNvSpPr>
          <p:nvPr/>
        </p:nvSpPr>
        <p:spPr bwMode="auto">
          <a:xfrm>
            <a:off x="5775325" y="3670300"/>
            <a:ext cx="12700" cy="11113"/>
          </a:xfrm>
          <a:custGeom>
            <a:avLst/>
            <a:gdLst>
              <a:gd name="T0" fmla="*/ 0 w 16"/>
              <a:gd name="T1" fmla="*/ 2147483647 h 13"/>
              <a:gd name="T2" fmla="*/ 2147483647 w 16"/>
              <a:gd name="T3" fmla="*/ 2147483647 h 13"/>
              <a:gd name="T4" fmla="*/ 2147483647 w 16"/>
              <a:gd name="T5" fmla="*/ 0 h 13"/>
              <a:gd name="T6" fmla="*/ 2147483647 w 16"/>
              <a:gd name="T7" fmla="*/ 2147483647 h 13"/>
              <a:gd name="T8" fmla="*/ 2147483647 w 16"/>
              <a:gd name="T9" fmla="*/ 2147483647 h 13"/>
              <a:gd name="T10" fmla="*/ 2147483647 w 16"/>
              <a:gd name="T11" fmla="*/ 2147483647 h 13"/>
              <a:gd name="T12" fmla="*/ 2147483647 w 16"/>
              <a:gd name="T13" fmla="*/ 2147483647 h 13"/>
              <a:gd name="T14" fmla="*/ 2147483647 w 16"/>
              <a:gd name="T15" fmla="*/ 2147483647 h 13"/>
              <a:gd name="T16" fmla="*/ 2147483647 w 16"/>
              <a:gd name="T17" fmla="*/ 2147483647 h 13"/>
              <a:gd name="T18" fmla="*/ 2147483647 w 16"/>
              <a:gd name="T19" fmla="*/ 2147483647 h 13"/>
              <a:gd name="T20" fmla="*/ 2147483647 w 16"/>
              <a:gd name="T21" fmla="*/ 2147483647 h 13"/>
              <a:gd name="T22" fmla="*/ 2147483647 w 16"/>
              <a:gd name="T23" fmla="*/ 2147483647 h 13"/>
              <a:gd name="T24" fmla="*/ 0 w 16"/>
              <a:gd name="T25" fmla="*/ 2147483647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"/>
              <a:gd name="T40" fmla="*/ 0 h 13"/>
              <a:gd name="T41" fmla="*/ 16 w 16"/>
              <a:gd name="T42" fmla="*/ 13 h 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" h="13">
                <a:moveTo>
                  <a:pt x="0" y="3"/>
                </a:moveTo>
                <a:lnTo>
                  <a:pt x="6" y="3"/>
                </a:lnTo>
                <a:lnTo>
                  <a:pt x="8" y="0"/>
                </a:lnTo>
                <a:lnTo>
                  <a:pt x="10" y="3"/>
                </a:lnTo>
                <a:lnTo>
                  <a:pt x="12" y="3"/>
                </a:lnTo>
                <a:lnTo>
                  <a:pt x="16" y="3"/>
                </a:lnTo>
                <a:lnTo>
                  <a:pt x="14" y="7"/>
                </a:lnTo>
                <a:lnTo>
                  <a:pt x="14" y="13"/>
                </a:lnTo>
                <a:lnTo>
                  <a:pt x="8" y="11"/>
                </a:lnTo>
                <a:lnTo>
                  <a:pt x="4" y="13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22" name="Freeform 194"/>
          <p:cNvSpPr>
            <a:spLocks/>
          </p:cNvSpPr>
          <p:nvPr/>
        </p:nvSpPr>
        <p:spPr bwMode="auto">
          <a:xfrm>
            <a:off x="5770563" y="3721100"/>
            <a:ext cx="9525" cy="7938"/>
          </a:xfrm>
          <a:custGeom>
            <a:avLst/>
            <a:gdLst>
              <a:gd name="T0" fmla="*/ 0 w 12"/>
              <a:gd name="T1" fmla="*/ 2147483647 h 10"/>
              <a:gd name="T2" fmla="*/ 2147483647 w 12"/>
              <a:gd name="T3" fmla="*/ 2147483647 h 10"/>
              <a:gd name="T4" fmla="*/ 2147483647 w 12"/>
              <a:gd name="T5" fmla="*/ 0 h 10"/>
              <a:gd name="T6" fmla="*/ 2147483647 w 12"/>
              <a:gd name="T7" fmla="*/ 2147483647 h 10"/>
              <a:gd name="T8" fmla="*/ 2147483647 w 12"/>
              <a:gd name="T9" fmla="*/ 2147483647 h 10"/>
              <a:gd name="T10" fmla="*/ 2147483647 w 12"/>
              <a:gd name="T11" fmla="*/ 2147483647 h 10"/>
              <a:gd name="T12" fmla="*/ 2147483647 w 12"/>
              <a:gd name="T13" fmla="*/ 2147483647 h 10"/>
              <a:gd name="T14" fmla="*/ 2147483647 w 12"/>
              <a:gd name="T15" fmla="*/ 2147483647 h 10"/>
              <a:gd name="T16" fmla="*/ 2147483647 w 12"/>
              <a:gd name="T17" fmla="*/ 2147483647 h 10"/>
              <a:gd name="T18" fmla="*/ 2147483647 w 12"/>
              <a:gd name="T19" fmla="*/ 2147483647 h 10"/>
              <a:gd name="T20" fmla="*/ 2147483647 w 12"/>
              <a:gd name="T21" fmla="*/ 2147483647 h 10"/>
              <a:gd name="T22" fmla="*/ 0 w 12"/>
              <a:gd name="T23" fmla="*/ 2147483647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10"/>
              <a:gd name="T38" fmla="*/ 12 w 12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10">
                <a:moveTo>
                  <a:pt x="0" y="2"/>
                </a:moveTo>
                <a:lnTo>
                  <a:pt x="4" y="2"/>
                </a:lnTo>
                <a:lnTo>
                  <a:pt x="6" y="0"/>
                </a:lnTo>
                <a:lnTo>
                  <a:pt x="8" y="2"/>
                </a:lnTo>
                <a:lnTo>
                  <a:pt x="12" y="2"/>
                </a:lnTo>
                <a:lnTo>
                  <a:pt x="8" y="6"/>
                </a:lnTo>
                <a:lnTo>
                  <a:pt x="10" y="10"/>
                </a:lnTo>
                <a:lnTo>
                  <a:pt x="6" y="8"/>
                </a:lnTo>
                <a:lnTo>
                  <a:pt x="4" y="10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23" name="Freeform 195"/>
          <p:cNvSpPr>
            <a:spLocks/>
          </p:cNvSpPr>
          <p:nvPr/>
        </p:nvSpPr>
        <p:spPr bwMode="auto">
          <a:xfrm>
            <a:off x="5756275" y="3741738"/>
            <a:ext cx="7938" cy="7937"/>
          </a:xfrm>
          <a:custGeom>
            <a:avLst/>
            <a:gdLst>
              <a:gd name="T0" fmla="*/ 0 w 10"/>
              <a:gd name="T1" fmla="*/ 2147483647 h 10"/>
              <a:gd name="T2" fmla="*/ 2147483647 w 10"/>
              <a:gd name="T3" fmla="*/ 2147483647 h 10"/>
              <a:gd name="T4" fmla="*/ 2147483647 w 10"/>
              <a:gd name="T5" fmla="*/ 0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2147483647 h 10"/>
              <a:gd name="T16" fmla="*/ 2147483647 w 10"/>
              <a:gd name="T17" fmla="*/ 2147483647 h 10"/>
              <a:gd name="T18" fmla="*/ 2147483647 w 10"/>
              <a:gd name="T19" fmla="*/ 2147483647 h 10"/>
              <a:gd name="T20" fmla="*/ 2147483647 w 10"/>
              <a:gd name="T21" fmla="*/ 2147483647 h 10"/>
              <a:gd name="T22" fmla="*/ 0 w 10"/>
              <a:gd name="T23" fmla="*/ 2147483647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"/>
              <a:gd name="T37" fmla="*/ 0 h 10"/>
              <a:gd name="T38" fmla="*/ 10 w 10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" h="10">
                <a:moveTo>
                  <a:pt x="0" y="2"/>
                </a:moveTo>
                <a:lnTo>
                  <a:pt x="4" y="2"/>
                </a:lnTo>
                <a:lnTo>
                  <a:pt x="4" y="0"/>
                </a:lnTo>
                <a:lnTo>
                  <a:pt x="6" y="2"/>
                </a:lnTo>
                <a:lnTo>
                  <a:pt x="8" y="2"/>
                </a:lnTo>
                <a:lnTo>
                  <a:pt x="10" y="2"/>
                </a:lnTo>
                <a:lnTo>
                  <a:pt x="8" y="6"/>
                </a:lnTo>
                <a:lnTo>
                  <a:pt x="8" y="10"/>
                </a:lnTo>
                <a:lnTo>
                  <a:pt x="4" y="6"/>
                </a:lnTo>
                <a:lnTo>
                  <a:pt x="2" y="10"/>
                </a:lnTo>
                <a:lnTo>
                  <a:pt x="2" y="6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24" name="Freeform 196"/>
          <p:cNvSpPr>
            <a:spLocks/>
          </p:cNvSpPr>
          <p:nvPr/>
        </p:nvSpPr>
        <p:spPr bwMode="auto">
          <a:xfrm>
            <a:off x="5784850" y="3722688"/>
            <a:ext cx="9525" cy="7937"/>
          </a:xfrm>
          <a:custGeom>
            <a:avLst/>
            <a:gdLst>
              <a:gd name="T0" fmla="*/ 0 w 12"/>
              <a:gd name="T1" fmla="*/ 2147483647 h 10"/>
              <a:gd name="T2" fmla="*/ 2147483647 w 12"/>
              <a:gd name="T3" fmla="*/ 2147483647 h 10"/>
              <a:gd name="T4" fmla="*/ 2147483647 w 12"/>
              <a:gd name="T5" fmla="*/ 0 h 10"/>
              <a:gd name="T6" fmla="*/ 2147483647 w 12"/>
              <a:gd name="T7" fmla="*/ 2147483647 h 10"/>
              <a:gd name="T8" fmla="*/ 2147483647 w 12"/>
              <a:gd name="T9" fmla="*/ 2147483647 h 10"/>
              <a:gd name="T10" fmla="*/ 2147483647 w 12"/>
              <a:gd name="T11" fmla="*/ 2147483647 h 10"/>
              <a:gd name="T12" fmla="*/ 2147483647 w 12"/>
              <a:gd name="T13" fmla="*/ 2147483647 h 10"/>
              <a:gd name="T14" fmla="*/ 2147483647 w 12"/>
              <a:gd name="T15" fmla="*/ 2147483647 h 10"/>
              <a:gd name="T16" fmla="*/ 2147483647 w 12"/>
              <a:gd name="T17" fmla="*/ 2147483647 h 10"/>
              <a:gd name="T18" fmla="*/ 2147483647 w 12"/>
              <a:gd name="T19" fmla="*/ 2147483647 h 10"/>
              <a:gd name="T20" fmla="*/ 2147483647 w 12"/>
              <a:gd name="T21" fmla="*/ 2147483647 h 10"/>
              <a:gd name="T22" fmla="*/ 0 w 12"/>
              <a:gd name="T23" fmla="*/ 2147483647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10"/>
              <a:gd name="T38" fmla="*/ 12 w 12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10">
                <a:moveTo>
                  <a:pt x="0" y="2"/>
                </a:moveTo>
                <a:lnTo>
                  <a:pt x="4" y="2"/>
                </a:lnTo>
                <a:lnTo>
                  <a:pt x="6" y="0"/>
                </a:lnTo>
                <a:lnTo>
                  <a:pt x="6" y="2"/>
                </a:lnTo>
                <a:lnTo>
                  <a:pt x="8" y="2"/>
                </a:lnTo>
                <a:lnTo>
                  <a:pt x="12" y="2"/>
                </a:lnTo>
                <a:lnTo>
                  <a:pt x="8" y="4"/>
                </a:lnTo>
                <a:lnTo>
                  <a:pt x="8" y="10"/>
                </a:lnTo>
                <a:lnTo>
                  <a:pt x="6" y="8"/>
                </a:lnTo>
                <a:lnTo>
                  <a:pt x="2" y="10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25" name="Freeform 197"/>
          <p:cNvSpPr>
            <a:spLocks/>
          </p:cNvSpPr>
          <p:nvPr/>
        </p:nvSpPr>
        <p:spPr bwMode="auto">
          <a:xfrm>
            <a:off x="5797550" y="3716338"/>
            <a:ext cx="9525" cy="11112"/>
          </a:xfrm>
          <a:custGeom>
            <a:avLst/>
            <a:gdLst>
              <a:gd name="T0" fmla="*/ 0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0 h 13"/>
              <a:gd name="T6" fmla="*/ 2147483647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2147483647 w 11"/>
              <a:gd name="T13" fmla="*/ 2147483647 h 13"/>
              <a:gd name="T14" fmla="*/ 2147483647 w 11"/>
              <a:gd name="T15" fmla="*/ 2147483647 h 13"/>
              <a:gd name="T16" fmla="*/ 2147483647 w 11"/>
              <a:gd name="T17" fmla="*/ 2147483647 h 13"/>
              <a:gd name="T18" fmla="*/ 2147483647 w 11"/>
              <a:gd name="T19" fmla="*/ 2147483647 h 13"/>
              <a:gd name="T20" fmla="*/ 2147483647 w 11"/>
              <a:gd name="T21" fmla="*/ 2147483647 h 13"/>
              <a:gd name="T22" fmla="*/ 0 w 11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"/>
              <a:gd name="T37" fmla="*/ 0 h 13"/>
              <a:gd name="T38" fmla="*/ 11 w 11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" h="1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7" y="3"/>
                </a:lnTo>
                <a:lnTo>
                  <a:pt x="9" y="3"/>
                </a:lnTo>
                <a:lnTo>
                  <a:pt x="11" y="3"/>
                </a:lnTo>
                <a:lnTo>
                  <a:pt x="9" y="7"/>
                </a:lnTo>
                <a:lnTo>
                  <a:pt x="9" y="13"/>
                </a:lnTo>
                <a:lnTo>
                  <a:pt x="3" y="11"/>
                </a:lnTo>
                <a:lnTo>
                  <a:pt x="2" y="13"/>
                </a:lnTo>
                <a:lnTo>
                  <a:pt x="2" y="7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26" name="Freeform 198"/>
          <p:cNvSpPr>
            <a:spLocks/>
          </p:cNvSpPr>
          <p:nvPr/>
        </p:nvSpPr>
        <p:spPr bwMode="auto">
          <a:xfrm>
            <a:off x="5808663" y="3716338"/>
            <a:ext cx="11112" cy="11112"/>
          </a:xfrm>
          <a:custGeom>
            <a:avLst/>
            <a:gdLst>
              <a:gd name="T0" fmla="*/ 0 w 14"/>
              <a:gd name="T1" fmla="*/ 2147483647 h 13"/>
              <a:gd name="T2" fmla="*/ 2147483647 w 14"/>
              <a:gd name="T3" fmla="*/ 2147483647 h 13"/>
              <a:gd name="T4" fmla="*/ 2147483647 w 14"/>
              <a:gd name="T5" fmla="*/ 0 h 13"/>
              <a:gd name="T6" fmla="*/ 2147483647 w 14"/>
              <a:gd name="T7" fmla="*/ 2147483647 h 13"/>
              <a:gd name="T8" fmla="*/ 2147483647 w 14"/>
              <a:gd name="T9" fmla="*/ 2147483647 h 13"/>
              <a:gd name="T10" fmla="*/ 2147483647 w 14"/>
              <a:gd name="T11" fmla="*/ 2147483647 h 13"/>
              <a:gd name="T12" fmla="*/ 2147483647 w 14"/>
              <a:gd name="T13" fmla="*/ 2147483647 h 13"/>
              <a:gd name="T14" fmla="*/ 2147483647 w 14"/>
              <a:gd name="T15" fmla="*/ 2147483647 h 13"/>
              <a:gd name="T16" fmla="*/ 0 w 14"/>
              <a:gd name="T17" fmla="*/ 2147483647 h 13"/>
              <a:gd name="T18" fmla="*/ 2147483647 w 14"/>
              <a:gd name="T19" fmla="*/ 2147483647 h 13"/>
              <a:gd name="T20" fmla="*/ 0 w 14"/>
              <a:gd name="T21" fmla="*/ 2147483647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13"/>
              <a:gd name="T35" fmla="*/ 14 w 14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13">
                <a:moveTo>
                  <a:pt x="0" y="5"/>
                </a:moveTo>
                <a:lnTo>
                  <a:pt x="4" y="5"/>
                </a:lnTo>
                <a:lnTo>
                  <a:pt x="6" y="0"/>
                </a:lnTo>
                <a:lnTo>
                  <a:pt x="8" y="5"/>
                </a:lnTo>
                <a:lnTo>
                  <a:pt x="14" y="5"/>
                </a:lnTo>
                <a:lnTo>
                  <a:pt x="8" y="9"/>
                </a:lnTo>
                <a:lnTo>
                  <a:pt x="10" y="13"/>
                </a:lnTo>
                <a:lnTo>
                  <a:pt x="6" y="11"/>
                </a:lnTo>
                <a:lnTo>
                  <a:pt x="0" y="13"/>
                </a:lnTo>
                <a:lnTo>
                  <a:pt x="2" y="9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27" name="Freeform 199"/>
          <p:cNvSpPr>
            <a:spLocks/>
          </p:cNvSpPr>
          <p:nvPr/>
        </p:nvSpPr>
        <p:spPr bwMode="auto">
          <a:xfrm>
            <a:off x="5819775" y="3717925"/>
            <a:ext cx="7938" cy="9525"/>
          </a:xfrm>
          <a:custGeom>
            <a:avLst/>
            <a:gdLst>
              <a:gd name="T0" fmla="*/ 0 w 12"/>
              <a:gd name="T1" fmla="*/ 2147483647 h 12"/>
              <a:gd name="T2" fmla="*/ 2147483647 w 12"/>
              <a:gd name="T3" fmla="*/ 2147483647 h 12"/>
              <a:gd name="T4" fmla="*/ 2147483647 w 12"/>
              <a:gd name="T5" fmla="*/ 0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2147483647 w 12"/>
              <a:gd name="T11" fmla="*/ 2147483647 h 12"/>
              <a:gd name="T12" fmla="*/ 2147483647 w 12"/>
              <a:gd name="T13" fmla="*/ 2147483647 h 12"/>
              <a:gd name="T14" fmla="*/ 2147483647 w 12"/>
              <a:gd name="T15" fmla="*/ 2147483647 h 12"/>
              <a:gd name="T16" fmla="*/ 2147483647 w 12"/>
              <a:gd name="T17" fmla="*/ 2147483647 h 12"/>
              <a:gd name="T18" fmla="*/ 2147483647 w 12"/>
              <a:gd name="T19" fmla="*/ 2147483647 h 12"/>
              <a:gd name="T20" fmla="*/ 0 w 12"/>
              <a:gd name="T21" fmla="*/ 2147483647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2"/>
              <a:gd name="T35" fmla="*/ 12 w 12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2">
                <a:moveTo>
                  <a:pt x="0" y="4"/>
                </a:moveTo>
                <a:lnTo>
                  <a:pt x="4" y="4"/>
                </a:lnTo>
                <a:lnTo>
                  <a:pt x="6" y="0"/>
                </a:lnTo>
                <a:lnTo>
                  <a:pt x="8" y="4"/>
                </a:lnTo>
                <a:lnTo>
                  <a:pt x="12" y="4"/>
                </a:lnTo>
                <a:lnTo>
                  <a:pt x="8" y="6"/>
                </a:lnTo>
                <a:lnTo>
                  <a:pt x="10" y="12"/>
                </a:lnTo>
                <a:lnTo>
                  <a:pt x="6" y="10"/>
                </a:lnTo>
                <a:lnTo>
                  <a:pt x="2" y="12"/>
                </a:lnTo>
                <a:lnTo>
                  <a:pt x="4" y="8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28" name="Freeform 200"/>
          <p:cNvSpPr>
            <a:spLocks/>
          </p:cNvSpPr>
          <p:nvPr/>
        </p:nvSpPr>
        <p:spPr bwMode="auto">
          <a:xfrm>
            <a:off x="5753100" y="3703638"/>
            <a:ext cx="7938" cy="7937"/>
          </a:xfrm>
          <a:custGeom>
            <a:avLst/>
            <a:gdLst>
              <a:gd name="T0" fmla="*/ 0 w 10"/>
              <a:gd name="T1" fmla="*/ 2147483647 h 10"/>
              <a:gd name="T2" fmla="*/ 2147483647 w 10"/>
              <a:gd name="T3" fmla="*/ 2147483647 h 10"/>
              <a:gd name="T4" fmla="*/ 2147483647 w 10"/>
              <a:gd name="T5" fmla="*/ 0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2147483647 h 10"/>
              <a:gd name="T16" fmla="*/ 2147483647 w 10"/>
              <a:gd name="T17" fmla="*/ 2147483647 h 10"/>
              <a:gd name="T18" fmla="*/ 2147483647 w 10"/>
              <a:gd name="T19" fmla="*/ 2147483647 h 10"/>
              <a:gd name="T20" fmla="*/ 2147483647 w 10"/>
              <a:gd name="T21" fmla="*/ 2147483647 h 10"/>
              <a:gd name="T22" fmla="*/ 0 w 10"/>
              <a:gd name="T23" fmla="*/ 2147483647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"/>
              <a:gd name="T37" fmla="*/ 0 h 10"/>
              <a:gd name="T38" fmla="*/ 10 w 10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" h="10">
                <a:moveTo>
                  <a:pt x="0" y="2"/>
                </a:moveTo>
                <a:lnTo>
                  <a:pt x="2" y="2"/>
                </a:lnTo>
                <a:lnTo>
                  <a:pt x="4" y="0"/>
                </a:lnTo>
                <a:lnTo>
                  <a:pt x="4" y="2"/>
                </a:lnTo>
                <a:lnTo>
                  <a:pt x="8" y="2"/>
                </a:lnTo>
                <a:lnTo>
                  <a:pt x="10" y="2"/>
                </a:lnTo>
                <a:lnTo>
                  <a:pt x="8" y="6"/>
                </a:lnTo>
                <a:lnTo>
                  <a:pt x="8" y="10"/>
                </a:lnTo>
                <a:lnTo>
                  <a:pt x="4" y="6"/>
                </a:lnTo>
                <a:lnTo>
                  <a:pt x="2" y="10"/>
                </a:lnTo>
                <a:lnTo>
                  <a:pt x="2" y="6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29" name="Freeform 201"/>
          <p:cNvSpPr>
            <a:spLocks/>
          </p:cNvSpPr>
          <p:nvPr/>
        </p:nvSpPr>
        <p:spPr bwMode="auto">
          <a:xfrm>
            <a:off x="5773738" y="3635375"/>
            <a:ext cx="17462" cy="14288"/>
          </a:xfrm>
          <a:custGeom>
            <a:avLst/>
            <a:gdLst>
              <a:gd name="T0" fmla="*/ 0 w 22"/>
              <a:gd name="T1" fmla="*/ 2147483647 h 18"/>
              <a:gd name="T2" fmla="*/ 2147483647 w 22"/>
              <a:gd name="T3" fmla="*/ 2147483647 h 18"/>
              <a:gd name="T4" fmla="*/ 2147483647 w 22"/>
              <a:gd name="T5" fmla="*/ 0 h 18"/>
              <a:gd name="T6" fmla="*/ 2147483647 w 22"/>
              <a:gd name="T7" fmla="*/ 2147483647 h 18"/>
              <a:gd name="T8" fmla="*/ 2147483647 w 22"/>
              <a:gd name="T9" fmla="*/ 2147483647 h 18"/>
              <a:gd name="T10" fmla="*/ 2147483647 w 22"/>
              <a:gd name="T11" fmla="*/ 2147483647 h 18"/>
              <a:gd name="T12" fmla="*/ 2147483647 w 22"/>
              <a:gd name="T13" fmla="*/ 2147483647 h 18"/>
              <a:gd name="T14" fmla="*/ 2147483647 w 22"/>
              <a:gd name="T15" fmla="*/ 2147483647 h 18"/>
              <a:gd name="T16" fmla="*/ 2147483647 w 22"/>
              <a:gd name="T17" fmla="*/ 2147483647 h 18"/>
              <a:gd name="T18" fmla="*/ 2147483647 w 22"/>
              <a:gd name="T19" fmla="*/ 2147483647 h 18"/>
              <a:gd name="T20" fmla="*/ 2147483647 w 22"/>
              <a:gd name="T21" fmla="*/ 2147483647 h 18"/>
              <a:gd name="T22" fmla="*/ 0 w 22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"/>
              <a:gd name="T37" fmla="*/ 0 h 18"/>
              <a:gd name="T38" fmla="*/ 22 w 22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" h="18">
                <a:moveTo>
                  <a:pt x="0" y="6"/>
                </a:moveTo>
                <a:lnTo>
                  <a:pt x="10" y="6"/>
                </a:lnTo>
                <a:lnTo>
                  <a:pt x="10" y="0"/>
                </a:lnTo>
                <a:lnTo>
                  <a:pt x="14" y="6"/>
                </a:lnTo>
                <a:lnTo>
                  <a:pt x="16" y="6"/>
                </a:lnTo>
                <a:lnTo>
                  <a:pt x="22" y="6"/>
                </a:lnTo>
                <a:lnTo>
                  <a:pt x="16" y="12"/>
                </a:lnTo>
                <a:lnTo>
                  <a:pt x="18" y="18"/>
                </a:lnTo>
                <a:lnTo>
                  <a:pt x="10" y="16"/>
                </a:lnTo>
                <a:lnTo>
                  <a:pt x="4" y="18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30" name="Freeform 202"/>
          <p:cNvSpPr>
            <a:spLocks/>
          </p:cNvSpPr>
          <p:nvPr/>
        </p:nvSpPr>
        <p:spPr bwMode="auto">
          <a:xfrm>
            <a:off x="5662613" y="3656013"/>
            <a:ext cx="11112" cy="12700"/>
          </a:xfrm>
          <a:custGeom>
            <a:avLst/>
            <a:gdLst>
              <a:gd name="T0" fmla="*/ 0 w 14"/>
              <a:gd name="T1" fmla="*/ 2147483647 h 16"/>
              <a:gd name="T2" fmla="*/ 2147483647 w 14"/>
              <a:gd name="T3" fmla="*/ 0 h 16"/>
              <a:gd name="T4" fmla="*/ 2147483647 w 14"/>
              <a:gd name="T5" fmla="*/ 2147483647 h 16"/>
              <a:gd name="T6" fmla="*/ 2147483647 w 14"/>
              <a:gd name="T7" fmla="*/ 2147483647 h 16"/>
              <a:gd name="T8" fmla="*/ 0 w 14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6"/>
              <a:gd name="T17" fmla="*/ 14 w 14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6">
                <a:moveTo>
                  <a:pt x="0" y="2"/>
                </a:moveTo>
                <a:lnTo>
                  <a:pt x="10" y="0"/>
                </a:lnTo>
                <a:lnTo>
                  <a:pt x="14" y="12"/>
                </a:lnTo>
                <a:lnTo>
                  <a:pt x="6" y="16"/>
                </a:lnTo>
                <a:lnTo>
                  <a:pt x="0" y="2"/>
                </a:lnTo>
                <a:close/>
              </a:path>
            </a:pathLst>
          </a:custGeom>
          <a:solidFill>
            <a:srgbClr val="037C0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31" name="Freeform 203"/>
          <p:cNvSpPr>
            <a:spLocks/>
          </p:cNvSpPr>
          <p:nvPr/>
        </p:nvSpPr>
        <p:spPr bwMode="auto">
          <a:xfrm>
            <a:off x="5673725" y="3652838"/>
            <a:ext cx="11113" cy="12700"/>
          </a:xfrm>
          <a:custGeom>
            <a:avLst/>
            <a:gdLst>
              <a:gd name="T0" fmla="*/ 0 w 14"/>
              <a:gd name="T1" fmla="*/ 2147483647 h 16"/>
              <a:gd name="T2" fmla="*/ 2147483647 w 14"/>
              <a:gd name="T3" fmla="*/ 0 h 16"/>
              <a:gd name="T4" fmla="*/ 2147483647 w 14"/>
              <a:gd name="T5" fmla="*/ 2147483647 h 16"/>
              <a:gd name="T6" fmla="*/ 2147483647 w 14"/>
              <a:gd name="T7" fmla="*/ 2147483647 h 16"/>
              <a:gd name="T8" fmla="*/ 0 w 14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6"/>
              <a:gd name="T17" fmla="*/ 14 w 14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6">
                <a:moveTo>
                  <a:pt x="0" y="2"/>
                </a:moveTo>
                <a:lnTo>
                  <a:pt x="10" y="0"/>
                </a:lnTo>
                <a:lnTo>
                  <a:pt x="14" y="12"/>
                </a:lnTo>
                <a:lnTo>
                  <a:pt x="4" y="16"/>
                </a:lnTo>
                <a:lnTo>
                  <a:pt x="0" y="2"/>
                </a:lnTo>
                <a:close/>
              </a:path>
            </a:pathLst>
          </a:custGeom>
          <a:solidFill>
            <a:srgbClr val="037C0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32" name="Freeform 204"/>
          <p:cNvSpPr>
            <a:spLocks/>
          </p:cNvSpPr>
          <p:nvPr/>
        </p:nvSpPr>
        <p:spPr bwMode="auto">
          <a:xfrm>
            <a:off x="5684838" y="3651250"/>
            <a:ext cx="12700" cy="11113"/>
          </a:xfrm>
          <a:custGeom>
            <a:avLst/>
            <a:gdLst>
              <a:gd name="T0" fmla="*/ 0 w 16"/>
              <a:gd name="T1" fmla="*/ 2147483647 h 14"/>
              <a:gd name="T2" fmla="*/ 2147483647 w 16"/>
              <a:gd name="T3" fmla="*/ 0 h 14"/>
              <a:gd name="T4" fmla="*/ 2147483647 w 16"/>
              <a:gd name="T5" fmla="*/ 2147483647 h 14"/>
              <a:gd name="T6" fmla="*/ 2147483647 w 16"/>
              <a:gd name="T7" fmla="*/ 2147483647 h 14"/>
              <a:gd name="T8" fmla="*/ 0 w 16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4"/>
              <a:gd name="T17" fmla="*/ 16 w 16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4">
                <a:moveTo>
                  <a:pt x="0" y="2"/>
                </a:moveTo>
                <a:lnTo>
                  <a:pt x="12" y="0"/>
                </a:lnTo>
                <a:lnTo>
                  <a:pt x="16" y="12"/>
                </a:lnTo>
                <a:lnTo>
                  <a:pt x="4" y="14"/>
                </a:lnTo>
                <a:lnTo>
                  <a:pt x="0" y="2"/>
                </a:lnTo>
                <a:close/>
              </a:path>
            </a:pathLst>
          </a:custGeom>
          <a:solidFill>
            <a:srgbClr val="037C0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33" name="Freeform 205"/>
          <p:cNvSpPr>
            <a:spLocks/>
          </p:cNvSpPr>
          <p:nvPr/>
        </p:nvSpPr>
        <p:spPr bwMode="auto">
          <a:xfrm>
            <a:off x="5695950" y="3649663"/>
            <a:ext cx="11113" cy="11112"/>
          </a:xfrm>
          <a:custGeom>
            <a:avLst/>
            <a:gdLst>
              <a:gd name="T0" fmla="*/ 0 w 13"/>
              <a:gd name="T1" fmla="*/ 0 h 14"/>
              <a:gd name="T2" fmla="*/ 2147483647 w 13"/>
              <a:gd name="T3" fmla="*/ 0 h 14"/>
              <a:gd name="T4" fmla="*/ 2147483647 w 13"/>
              <a:gd name="T5" fmla="*/ 2147483647 h 14"/>
              <a:gd name="T6" fmla="*/ 2147483647 w 13"/>
              <a:gd name="T7" fmla="*/ 2147483647 h 14"/>
              <a:gd name="T8" fmla="*/ 0 w 13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4"/>
              <a:gd name="T17" fmla="*/ 13 w 13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4">
                <a:moveTo>
                  <a:pt x="0" y="0"/>
                </a:moveTo>
                <a:lnTo>
                  <a:pt x="8" y="0"/>
                </a:lnTo>
                <a:lnTo>
                  <a:pt x="13" y="12"/>
                </a:lnTo>
                <a:lnTo>
                  <a:pt x="4" y="14"/>
                </a:lnTo>
                <a:lnTo>
                  <a:pt x="0" y="0"/>
                </a:lnTo>
                <a:close/>
              </a:path>
            </a:pathLst>
          </a:custGeom>
          <a:solidFill>
            <a:srgbClr val="037C0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34" name="Freeform 206"/>
          <p:cNvSpPr>
            <a:spLocks/>
          </p:cNvSpPr>
          <p:nvPr/>
        </p:nvSpPr>
        <p:spPr bwMode="auto">
          <a:xfrm>
            <a:off x="5708650" y="3648075"/>
            <a:ext cx="9525" cy="11113"/>
          </a:xfrm>
          <a:custGeom>
            <a:avLst/>
            <a:gdLst>
              <a:gd name="T0" fmla="*/ 0 w 12"/>
              <a:gd name="T1" fmla="*/ 0 h 14"/>
              <a:gd name="T2" fmla="*/ 2147483647 w 12"/>
              <a:gd name="T3" fmla="*/ 0 h 14"/>
              <a:gd name="T4" fmla="*/ 2147483647 w 12"/>
              <a:gd name="T5" fmla="*/ 2147483647 h 14"/>
              <a:gd name="T6" fmla="*/ 2147483647 w 12"/>
              <a:gd name="T7" fmla="*/ 2147483647 h 14"/>
              <a:gd name="T8" fmla="*/ 0 w 12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4"/>
              <a:gd name="T17" fmla="*/ 12 w 1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4">
                <a:moveTo>
                  <a:pt x="0" y="0"/>
                </a:moveTo>
                <a:lnTo>
                  <a:pt x="10" y="0"/>
                </a:lnTo>
                <a:lnTo>
                  <a:pt x="12" y="12"/>
                </a:lnTo>
                <a:lnTo>
                  <a:pt x="2" y="14"/>
                </a:lnTo>
                <a:lnTo>
                  <a:pt x="0" y="0"/>
                </a:lnTo>
                <a:close/>
              </a:path>
            </a:pathLst>
          </a:custGeom>
          <a:solidFill>
            <a:srgbClr val="037C0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35" name="Freeform 207"/>
          <p:cNvSpPr>
            <a:spLocks/>
          </p:cNvSpPr>
          <p:nvPr/>
        </p:nvSpPr>
        <p:spPr bwMode="auto">
          <a:xfrm>
            <a:off x="5775325" y="3654425"/>
            <a:ext cx="12700" cy="12700"/>
          </a:xfrm>
          <a:custGeom>
            <a:avLst/>
            <a:gdLst>
              <a:gd name="T0" fmla="*/ 2147483647 w 16"/>
              <a:gd name="T1" fmla="*/ 2147483647 h 16"/>
              <a:gd name="T2" fmla="*/ 2147483647 w 16"/>
              <a:gd name="T3" fmla="*/ 0 h 16"/>
              <a:gd name="T4" fmla="*/ 0 w 16"/>
              <a:gd name="T5" fmla="*/ 2147483647 h 16"/>
              <a:gd name="T6" fmla="*/ 2147483647 w 16"/>
              <a:gd name="T7" fmla="*/ 2147483647 h 16"/>
              <a:gd name="T8" fmla="*/ 2147483647 w 16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16" y="2"/>
                </a:moveTo>
                <a:lnTo>
                  <a:pt x="4" y="0"/>
                </a:lnTo>
                <a:lnTo>
                  <a:pt x="0" y="12"/>
                </a:lnTo>
                <a:lnTo>
                  <a:pt x="10" y="16"/>
                </a:lnTo>
                <a:lnTo>
                  <a:pt x="16" y="2"/>
                </a:lnTo>
                <a:close/>
              </a:path>
            </a:pathLst>
          </a:custGeom>
          <a:solidFill>
            <a:srgbClr val="037C0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36" name="Freeform 208"/>
          <p:cNvSpPr>
            <a:spLocks/>
          </p:cNvSpPr>
          <p:nvPr/>
        </p:nvSpPr>
        <p:spPr bwMode="auto">
          <a:xfrm>
            <a:off x="5764213" y="3651250"/>
            <a:ext cx="11112" cy="11113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0 h 14"/>
              <a:gd name="T4" fmla="*/ 0 w 14"/>
              <a:gd name="T5" fmla="*/ 2147483647 h 14"/>
              <a:gd name="T6" fmla="*/ 2147483647 w 14"/>
              <a:gd name="T7" fmla="*/ 2147483647 h 14"/>
              <a:gd name="T8" fmla="*/ 2147483647 w 14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4"/>
              <a:gd name="T17" fmla="*/ 14 w 14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4">
                <a:moveTo>
                  <a:pt x="14" y="2"/>
                </a:moveTo>
                <a:lnTo>
                  <a:pt x="2" y="0"/>
                </a:lnTo>
                <a:lnTo>
                  <a:pt x="0" y="12"/>
                </a:lnTo>
                <a:lnTo>
                  <a:pt x="10" y="14"/>
                </a:lnTo>
                <a:lnTo>
                  <a:pt x="14" y="2"/>
                </a:lnTo>
                <a:close/>
              </a:path>
            </a:pathLst>
          </a:custGeom>
          <a:solidFill>
            <a:srgbClr val="037C0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37" name="Freeform 209"/>
          <p:cNvSpPr>
            <a:spLocks/>
          </p:cNvSpPr>
          <p:nvPr/>
        </p:nvSpPr>
        <p:spPr bwMode="auto">
          <a:xfrm>
            <a:off x="5749925" y="3649663"/>
            <a:ext cx="12700" cy="11112"/>
          </a:xfrm>
          <a:custGeom>
            <a:avLst/>
            <a:gdLst>
              <a:gd name="T0" fmla="*/ 2147483647 w 15"/>
              <a:gd name="T1" fmla="*/ 0 h 14"/>
              <a:gd name="T2" fmla="*/ 2147483647 w 15"/>
              <a:gd name="T3" fmla="*/ 0 h 14"/>
              <a:gd name="T4" fmla="*/ 0 w 15"/>
              <a:gd name="T5" fmla="*/ 2147483647 h 14"/>
              <a:gd name="T6" fmla="*/ 2147483647 w 15"/>
              <a:gd name="T7" fmla="*/ 2147483647 h 14"/>
              <a:gd name="T8" fmla="*/ 2147483647 w 15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4"/>
              <a:gd name="T17" fmla="*/ 15 w 15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4">
                <a:moveTo>
                  <a:pt x="15" y="0"/>
                </a:moveTo>
                <a:lnTo>
                  <a:pt x="3" y="0"/>
                </a:lnTo>
                <a:lnTo>
                  <a:pt x="0" y="12"/>
                </a:lnTo>
                <a:lnTo>
                  <a:pt x="11" y="14"/>
                </a:lnTo>
                <a:lnTo>
                  <a:pt x="15" y="0"/>
                </a:lnTo>
                <a:close/>
              </a:path>
            </a:pathLst>
          </a:custGeom>
          <a:solidFill>
            <a:srgbClr val="037C0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38" name="Freeform 210"/>
          <p:cNvSpPr>
            <a:spLocks/>
          </p:cNvSpPr>
          <p:nvPr/>
        </p:nvSpPr>
        <p:spPr bwMode="auto">
          <a:xfrm>
            <a:off x="5788025" y="3659188"/>
            <a:ext cx="12700" cy="11112"/>
          </a:xfrm>
          <a:custGeom>
            <a:avLst/>
            <a:gdLst>
              <a:gd name="T0" fmla="*/ 2147483647 w 15"/>
              <a:gd name="T1" fmla="*/ 2147483647 h 14"/>
              <a:gd name="T2" fmla="*/ 2147483647 w 15"/>
              <a:gd name="T3" fmla="*/ 0 h 14"/>
              <a:gd name="T4" fmla="*/ 0 w 15"/>
              <a:gd name="T5" fmla="*/ 2147483647 h 14"/>
              <a:gd name="T6" fmla="*/ 2147483647 w 15"/>
              <a:gd name="T7" fmla="*/ 2147483647 h 14"/>
              <a:gd name="T8" fmla="*/ 2147483647 w 15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4"/>
              <a:gd name="T17" fmla="*/ 15 w 15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4">
                <a:moveTo>
                  <a:pt x="15" y="2"/>
                </a:moveTo>
                <a:lnTo>
                  <a:pt x="4" y="0"/>
                </a:lnTo>
                <a:lnTo>
                  <a:pt x="0" y="12"/>
                </a:lnTo>
                <a:lnTo>
                  <a:pt x="10" y="14"/>
                </a:lnTo>
                <a:lnTo>
                  <a:pt x="15" y="2"/>
                </a:lnTo>
                <a:close/>
              </a:path>
            </a:pathLst>
          </a:custGeom>
          <a:solidFill>
            <a:srgbClr val="037C0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39" name="Freeform 211"/>
          <p:cNvSpPr>
            <a:spLocks/>
          </p:cNvSpPr>
          <p:nvPr/>
        </p:nvSpPr>
        <p:spPr bwMode="auto">
          <a:xfrm>
            <a:off x="5800725" y="3662363"/>
            <a:ext cx="11113" cy="12700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0 h 15"/>
              <a:gd name="T4" fmla="*/ 0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5"/>
              <a:gd name="T17" fmla="*/ 14 w 14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5">
                <a:moveTo>
                  <a:pt x="14" y="4"/>
                </a:moveTo>
                <a:lnTo>
                  <a:pt x="4" y="0"/>
                </a:lnTo>
                <a:lnTo>
                  <a:pt x="0" y="12"/>
                </a:lnTo>
                <a:lnTo>
                  <a:pt x="8" y="15"/>
                </a:lnTo>
                <a:lnTo>
                  <a:pt x="14" y="4"/>
                </a:lnTo>
                <a:close/>
              </a:path>
            </a:pathLst>
          </a:custGeom>
          <a:solidFill>
            <a:srgbClr val="037C0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40" name="Freeform 212"/>
          <p:cNvSpPr>
            <a:spLocks/>
          </p:cNvSpPr>
          <p:nvPr/>
        </p:nvSpPr>
        <p:spPr bwMode="auto">
          <a:xfrm>
            <a:off x="5811838" y="3667125"/>
            <a:ext cx="11112" cy="12700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0 h 15"/>
              <a:gd name="T4" fmla="*/ 0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5"/>
              <a:gd name="T17" fmla="*/ 14 w 14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5">
                <a:moveTo>
                  <a:pt x="14" y="4"/>
                </a:moveTo>
                <a:lnTo>
                  <a:pt x="4" y="0"/>
                </a:lnTo>
                <a:lnTo>
                  <a:pt x="0" y="11"/>
                </a:lnTo>
                <a:lnTo>
                  <a:pt x="8" y="15"/>
                </a:lnTo>
                <a:lnTo>
                  <a:pt x="14" y="4"/>
                </a:lnTo>
                <a:close/>
              </a:path>
            </a:pathLst>
          </a:custGeom>
          <a:solidFill>
            <a:srgbClr val="037C0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41" name="Freeform 213"/>
          <p:cNvSpPr>
            <a:spLocks/>
          </p:cNvSpPr>
          <p:nvPr/>
        </p:nvSpPr>
        <p:spPr bwMode="auto">
          <a:xfrm>
            <a:off x="5822950" y="3673475"/>
            <a:ext cx="9525" cy="12700"/>
          </a:xfrm>
          <a:custGeom>
            <a:avLst/>
            <a:gdLst>
              <a:gd name="T0" fmla="*/ 2147483647 w 14"/>
              <a:gd name="T1" fmla="*/ 2147483647 h 16"/>
              <a:gd name="T2" fmla="*/ 2147483647 w 14"/>
              <a:gd name="T3" fmla="*/ 0 h 16"/>
              <a:gd name="T4" fmla="*/ 0 w 14"/>
              <a:gd name="T5" fmla="*/ 2147483647 h 16"/>
              <a:gd name="T6" fmla="*/ 2147483647 w 14"/>
              <a:gd name="T7" fmla="*/ 2147483647 h 16"/>
              <a:gd name="T8" fmla="*/ 2147483647 w 14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6"/>
              <a:gd name="T17" fmla="*/ 14 w 14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6">
                <a:moveTo>
                  <a:pt x="14" y="2"/>
                </a:moveTo>
                <a:lnTo>
                  <a:pt x="4" y="0"/>
                </a:lnTo>
                <a:lnTo>
                  <a:pt x="0" y="12"/>
                </a:lnTo>
                <a:lnTo>
                  <a:pt x="8" y="16"/>
                </a:lnTo>
                <a:lnTo>
                  <a:pt x="14" y="2"/>
                </a:lnTo>
                <a:close/>
              </a:path>
            </a:pathLst>
          </a:custGeom>
          <a:solidFill>
            <a:srgbClr val="037C0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42" name="Freeform 214"/>
          <p:cNvSpPr>
            <a:spLocks/>
          </p:cNvSpPr>
          <p:nvPr/>
        </p:nvSpPr>
        <p:spPr bwMode="auto">
          <a:xfrm>
            <a:off x="5832475" y="3678238"/>
            <a:ext cx="11113" cy="14287"/>
          </a:xfrm>
          <a:custGeom>
            <a:avLst/>
            <a:gdLst>
              <a:gd name="T0" fmla="*/ 2147483647 w 14"/>
              <a:gd name="T1" fmla="*/ 2147483647 h 18"/>
              <a:gd name="T2" fmla="*/ 2147483647 w 14"/>
              <a:gd name="T3" fmla="*/ 0 h 18"/>
              <a:gd name="T4" fmla="*/ 0 w 14"/>
              <a:gd name="T5" fmla="*/ 2147483647 h 18"/>
              <a:gd name="T6" fmla="*/ 2147483647 w 14"/>
              <a:gd name="T7" fmla="*/ 2147483647 h 18"/>
              <a:gd name="T8" fmla="*/ 2147483647 w 1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8"/>
              <a:gd name="T17" fmla="*/ 14 w 1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8">
                <a:moveTo>
                  <a:pt x="14" y="4"/>
                </a:moveTo>
                <a:lnTo>
                  <a:pt x="4" y="0"/>
                </a:lnTo>
                <a:lnTo>
                  <a:pt x="0" y="14"/>
                </a:lnTo>
                <a:lnTo>
                  <a:pt x="8" y="18"/>
                </a:lnTo>
                <a:lnTo>
                  <a:pt x="14" y="4"/>
                </a:lnTo>
                <a:close/>
              </a:path>
            </a:pathLst>
          </a:custGeom>
          <a:solidFill>
            <a:srgbClr val="037C0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43" name="Freeform 215"/>
          <p:cNvSpPr>
            <a:spLocks/>
          </p:cNvSpPr>
          <p:nvPr/>
        </p:nvSpPr>
        <p:spPr bwMode="auto">
          <a:xfrm>
            <a:off x="5842000" y="3684588"/>
            <a:ext cx="12700" cy="11112"/>
          </a:xfrm>
          <a:custGeom>
            <a:avLst/>
            <a:gdLst>
              <a:gd name="T0" fmla="*/ 2147483647 w 15"/>
              <a:gd name="T1" fmla="*/ 2147483647 h 16"/>
              <a:gd name="T2" fmla="*/ 2147483647 w 15"/>
              <a:gd name="T3" fmla="*/ 0 h 16"/>
              <a:gd name="T4" fmla="*/ 0 w 15"/>
              <a:gd name="T5" fmla="*/ 2147483647 h 16"/>
              <a:gd name="T6" fmla="*/ 2147483647 w 15"/>
              <a:gd name="T7" fmla="*/ 2147483647 h 16"/>
              <a:gd name="T8" fmla="*/ 2147483647 w 15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6"/>
              <a:gd name="T17" fmla="*/ 15 w 1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6">
                <a:moveTo>
                  <a:pt x="15" y="4"/>
                </a:moveTo>
                <a:lnTo>
                  <a:pt x="4" y="0"/>
                </a:lnTo>
                <a:lnTo>
                  <a:pt x="0" y="12"/>
                </a:lnTo>
                <a:lnTo>
                  <a:pt x="9" y="16"/>
                </a:lnTo>
                <a:lnTo>
                  <a:pt x="15" y="4"/>
                </a:lnTo>
                <a:close/>
              </a:path>
            </a:pathLst>
          </a:custGeom>
          <a:solidFill>
            <a:srgbClr val="037C0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44" name="Freeform 216"/>
          <p:cNvSpPr>
            <a:spLocks/>
          </p:cNvSpPr>
          <p:nvPr/>
        </p:nvSpPr>
        <p:spPr bwMode="auto">
          <a:xfrm>
            <a:off x="5730875" y="3648075"/>
            <a:ext cx="9525" cy="11113"/>
          </a:xfrm>
          <a:custGeom>
            <a:avLst/>
            <a:gdLst>
              <a:gd name="T0" fmla="*/ 2147483647 w 12"/>
              <a:gd name="T1" fmla="*/ 0 h 14"/>
              <a:gd name="T2" fmla="*/ 2147483647 w 12"/>
              <a:gd name="T3" fmla="*/ 0 h 14"/>
              <a:gd name="T4" fmla="*/ 2147483647 w 12"/>
              <a:gd name="T5" fmla="*/ 2147483647 h 14"/>
              <a:gd name="T6" fmla="*/ 0 w 12"/>
              <a:gd name="T7" fmla="*/ 2147483647 h 14"/>
              <a:gd name="T8" fmla="*/ 2147483647 w 12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4"/>
              <a:gd name="T17" fmla="*/ 12 w 1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4">
                <a:moveTo>
                  <a:pt x="2" y="0"/>
                </a:moveTo>
                <a:lnTo>
                  <a:pt x="12" y="0"/>
                </a:lnTo>
                <a:lnTo>
                  <a:pt x="10" y="14"/>
                </a:lnTo>
                <a:lnTo>
                  <a:pt x="0" y="14"/>
                </a:lnTo>
                <a:lnTo>
                  <a:pt x="2" y="0"/>
                </a:lnTo>
                <a:close/>
              </a:path>
            </a:pathLst>
          </a:custGeom>
          <a:solidFill>
            <a:srgbClr val="037C0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45" name="Freeform 217"/>
          <p:cNvSpPr>
            <a:spLocks/>
          </p:cNvSpPr>
          <p:nvPr/>
        </p:nvSpPr>
        <p:spPr bwMode="auto">
          <a:xfrm>
            <a:off x="5618163" y="3983038"/>
            <a:ext cx="58737" cy="61912"/>
          </a:xfrm>
          <a:custGeom>
            <a:avLst/>
            <a:gdLst>
              <a:gd name="T0" fmla="*/ 2147483647 w 75"/>
              <a:gd name="T1" fmla="*/ 0 h 76"/>
              <a:gd name="T2" fmla="*/ 2147483647 w 75"/>
              <a:gd name="T3" fmla="*/ 2147483647 h 76"/>
              <a:gd name="T4" fmla="*/ 0 w 75"/>
              <a:gd name="T5" fmla="*/ 2147483647 h 76"/>
              <a:gd name="T6" fmla="*/ 2147483647 w 75"/>
              <a:gd name="T7" fmla="*/ 2147483647 h 76"/>
              <a:gd name="T8" fmla="*/ 2147483647 w 75"/>
              <a:gd name="T9" fmla="*/ 2147483647 h 76"/>
              <a:gd name="T10" fmla="*/ 2147483647 w 75"/>
              <a:gd name="T11" fmla="*/ 2147483647 h 76"/>
              <a:gd name="T12" fmla="*/ 2147483647 w 75"/>
              <a:gd name="T13" fmla="*/ 2147483647 h 76"/>
              <a:gd name="T14" fmla="*/ 2147483647 w 75"/>
              <a:gd name="T15" fmla="*/ 2147483647 h 76"/>
              <a:gd name="T16" fmla="*/ 2147483647 w 75"/>
              <a:gd name="T17" fmla="*/ 2147483647 h 76"/>
              <a:gd name="T18" fmla="*/ 2147483647 w 75"/>
              <a:gd name="T19" fmla="*/ 2147483647 h 76"/>
              <a:gd name="T20" fmla="*/ 2147483647 w 75"/>
              <a:gd name="T21" fmla="*/ 0 h 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5"/>
              <a:gd name="T34" fmla="*/ 0 h 76"/>
              <a:gd name="T35" fmla="*/ 75 w 75"/>
              <a:gd name="T36" fmla="*/ 76 h 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5" h="76">
                <a:moveTo>
                  <a:pt x="38" y="0"/>
                </a:moveTo>
                <a:lnTo>
                  <a:pt x="30" y="27"/>
                </a:lnTo>
                <a:lnTo>
                  <a:pt x="0" y="27"/>
                </a:lnTo>
                <a:lnTo>
                  <a:pt x="24" y="45"/>
                </a:lnTo>
                <a:lnTo>
                  <a:pt x="16" y="76"/>
                </a:lnTo>
                <a:lnTo>
                  <a:pt x="38" y="57"/>
                </a:lnTo>
                <a:lnTo>
                  <a:pt x="61" y="76"/>
                </a:lnTo>
                <a:lnTo>
                  <a:pt x="52" y="45"/>
                </a:lnTo>
                <a:lnTo>
                  <a:pt x="75" y="27"/>
                </a:lnTo>
                <a:lnTo>
                  <a:pt x="46" y="27"/>
                </a:lnTo>
                <a:lnTo>
                  <a:pt x="38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46" name="Freeform 218"/>
          <p:cNvSpPr>
            <a:spLocks/>
          </p:cNvSpPr>
          <p:nvPr/>
        </p:nvSpPr>
        <p:spPr bwMode="auto">
          <a:xfrm>
            <a:off x="5686425" y="3970338"/>
            <a:ext cx="26988" cy="23812"/>
          </a:xfrm>
          <a:custGeom>
            <a:avLst/>
            <a:gdLst>
              <a:gd name="T0" fmla="*/ 2147483647 w 33"/>
              <a:gd name="T1" fmla="*/ 0 h 32"/>
              <a:gd name="T2" fmla="*/ 2147483647 w 33"/>
              <a:gd name="T3" fmla="*/ 2147483647 h 32"/>
              <a:gd name="T4" fmla="*/ 0 w 33"/>
              <a:gd name="T5" fmla="*/ 2147483647 h 32"/>
              <a:gd name="T6" fmla="*/ 2147483647 w 33"/>
              <a:gd name="T7" fmla="*/ 2147483647 h 32"/>
              <a:gd name="T8" fmla="*/ 2147483647 w 33"/>
              <a:gd name="T9" fmla="*/ 2147483647 h 32"/>
              <a:gd name="T10" fmla="*/ 2147483647 w 33"/>
              <a:gd name="T11" fmla="*/ 2147483647 h 32"/>
              <a:gd name="T12" fmla="*/ 2147483647 w 33"/>
              <a:gd name="T13" fmla="*/ 2147483647 h 32"/>
              <a:gd name="T14" fmla="*/ 2147483647 w 33"/>
              <a:gd name="T15" fmla="*/ 2147483647 h 32"/>
              <a:gd name="T16" fmla="*/ 2147483647 w 33"/>
              <a:gd name="T17" fmla="*/ 2147483647 h 32"/>
              <a:gd name="T18" fmla="*/ 2147483647 w 33"/>
              <a:gd name="T19" fmla="*/ 2147483647 h 32"/>
              <a:gd name="T20" fmla="*/ 2147483647 w 33"/>
              <a:gd name="T21" fmla="*/ 0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32"/>
              <a:gd name="T35" fmla="*/ 33 w 33"/>
              <a:gd name="T36" fmla="*/ 32 h 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32">
                <a:moveTo>
                  <a:pt x="16" y="0"/>
                </a:moveTo>
                <a:lnTo>
                  <a:pt x="12" y="12"/>
                </a:lnTo>
                <a:lnTo>
                  <a:pt x="0" y="12"/>
                </a:lnTo>
                <a:lnTo>
                  <a:pt x="10" y="20"/>
                </a:lnTo>
                <a:lnTo>
                  <a:pt x="6" y="32"/>
                </a:lnTo>
                <a:lnTo>
                  <a:pt x="16" y="24"/>
                </a:lnTo>
                <a:lnTo>
                  <a:pt x="25" y="32"/>
                </a:lnTo>
                <a:lnTo>
                  <a:pt x="24" y="20"/>
                </a:lnTo>
                <a:lnTo>
                  <a:pt x="33" y="12"/>
                </a:lnTo>
                <a:lnTo>
                  <a:pt x="20" y="12"/>
                </a:lnTo>
                <a:lnTo>
                  <a:pt x="16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47" name="Freeform 219"/>
          <p:cNvSpPr>
            <a:spLocks/>
          </p:cNvSpPr>
          <p:nvPr/>
        </p:nvSpPr>
        <p:spPr bwMode="auto">
          <a:xfrm>
            <a:off x="5686425" y="4041775"/>
            <a:ext cx="26988" cy="25400"/>
          </a:xfrm>
          <a:custGeom>
            <a:avLst/>
            <a:gdLst>
              <a:gd name="T0" fmla="*/ 2147483647 w 33"/>
              <a:gd name="T1" fmla="*/ 0 h 31"/>
              <a:gd name="T2" fmla="*/ 2147483647 w 33"/>
              <a:gd name="T3" fmla="*/ 2147483647 h 31"/>
              <a:gd name="T4" fmla="*/ 0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2147483647 w 33"/>
              <a:gd name="T19" fmla="*/ 2147483647 h 31"/>
              <a:gd name="T20" fmla="*/ 2147483647 w 33"/>
              <a:gd name="T21" fmla="*/ 0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31"/>
              <a:gd name="T35" fmla="*/ 33 w 33"/>
              <a:gd name="T36" fmla="*/ 31 h 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31">
                <a:moveTo>
                  <a:pt x="16" y="0"/>
                </a:moveTo>
                <a:lnTo>
                  <a:pt x="12" y="11"/>
                </a:lnTo>
                <a:lnTo>
                  <a:pt x="0" y="11"/>
                </a:lnTo>
                <a:lnTo>
                  <a:pt x="10" y="19"/>
                </a:lnTo>
                <a:lnTo>
                  <a:pt x="6" y="31"/>
                </a:lnTo>
                <a:lnTo>
                  <a:pt x="16" y="23"/>
                </a:lnTo>
                <a:lnTo>
                  <a:pt x="25" y="31"/>
                </a:lnTo>
                <a:lnTo>
                  <a:pt x="24" y="19"/>
                </a:lnTo>
                <a:lnTo>
                  <a:pt x="33" y="11"/>
                </a:lnTo>
                <a:lnTo>
                  <a:pt x="20" y="11"/>
                </a:lnTo>
                <a:lnTo>
                  <a:pt x="16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48" name="Freeform 220"/>
          <p:cNvSpPr>
            <a:spLocks/>
          </p:cNvSpPr>
          <p:nvPr/>
        </p:nvSpPr>
        <p:spPr bwMode="auto">
          <a:xfrm>
            <a:off x="5708650" y="3990975"/>
            <a:ext cx="25400" cy="26988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0 w 34"/>
              <a:gd name="T5" fmla="*/ 2147483647 h 33"/>
              <a:gd name="T6" fmla="*/ 2147483647 w 34"/>
              <a:gd name="T7" fmla="*/ 2147483647 h 33"/>
              <a:gd name="T8" fmla="*/ 2147483647 w 34"/>
              <a:gd name="T9" fmla="*/ 2147483647 h 33"/>
              <a:gd name="T10" fmla="*/ 2147483647 w 34"/>
              <a:gd name="T11" fmla="*/ 2147483647 h 33"/>
              <a:gd name="T12" fmla="*/ 2147483647 w 34"/>
              <a:gd name="T13" fmla="*/ 2147483647 h 33"/>
              <a:gd name="T14" fmla="*/ 2147483647 w 34"/>
              <a:gd name="T15" fmla="*/ 2147483647 h 33"/>
              <a:gd name="T16" fmla="*/ 2147483647 w 34"/>
              <a:gd name="T17" fmla="*/ 2147483647 h 33"/>
              <a:gd name="T18" fmla="*/ 2147483647 w 34"/>
              <a:gd name="T19" fmla="*/ 2147483647 h 33"/>
              <a:gd name="T20" fmla="*/ 2147483647 w 34"/>
              <a:gd name="T21" fmla="*/ 0 h 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33"/>
              <a:gd name="T35" fmla="*/ 34 w 34"/>
              <a:gd name="T36" fmla="*/ 33 h 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33">
                <a:moveTo>
                  <a:pt x="16" y="0"/>
                </a:moveTo>
                <a:lnTo>
                  <a:pt x="12" y="11"/>
                </a:lnTo>
                <a:lnTo>
                  <a:pt x="0" y="11"/>
                </a:lnTo>
                <a:lnTo>
                  <a:pt x="10" y="19"/>
                </a:lnTo>
                <a:lnTo>
                  <a:pt x="6" y="33"/>
                </a:lnTo>
                <a:lnTo>
                  <a:pt x="16" y="25"/>
                </a:lnTo>
                <a:lnTo>
                  <a:pt x="26" y="33"/>
                </a:lnTo>
                <a:lnTo>
                  <a:pt x="22" y="19"/>
                </a:lnTo>
                <a:lnTo>
                  <a:pt x="34" y="11"/>
                </a:lnTo>
                <a:lnTo>
                  <a:pt x="20" y="11"/>
                </a:lnTo>
                <a:lnTo>
                  <a:pt x="16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49" name="Freeform 221"/>
          <p:cNvSpPr>
            <a:spLocks/>
          </p:cNvSpPr>
          <p:nvPr/>
        </p:nvSpPr>
        <p:spPr bwMode="auto">
          <a:xfrm>
            <a:off x="5708650" y="4019550"/>
            <a:ext cx="25400" cy="25400"/>
          </a:xfrm>
          <a:custGeom>
            <a:avLst/>
            <a:gdLst>
              <a:gd name="T0" fmla="*/ 2147483647 w 34"/>
              <a:gd name="T1" fmla="*/ 0 h 31"/>
              <a:gd name="T2" fmla="*/ 2147483647 w 34"/>
              <a:gd name="T3" fmla="*/ 2147483647 h 31"/>
              <a:gd name="T4" fmla="*/ 0 w 34"/>
              <a:gd name="T5" fmla="*/ 2147483647 h 31"/>
              <a:gd name="T6" fmla="*/ 2147483647 w 34"/>
              <a:gd name="T7" fmla="*/ 2147483647 h 31"/>
              <a:gd name="T8" fmla="*/ 2147483647 w 34"/>
              <a:gd name="T9" fmla="*/ 2147483647 h 31"/>
              <a:gd name="T10" fmla="*/ 2147483647 w 34"/>
              <a:gd name="T11" fmla="*/ 2147483647 h 31"/>
              <a:gd name="T12" fmla="*/ 2147483647 w 34"/>
              <a:gd name="T13" fmla="*/ 2147483647 h 31"/>
              <a:gd name="T14" fmla="*/ 2147483647 w 34"/>
              <a:gd name="T15" fmla="*/ 2147483647 h 31"/>
              <a:gd name="T16" fmla="*/ 2147483647 w 34"/>
              <a:gd name="T17" fmla="*/ 2147483647 h 31"/>
              <a:gd name="T18" fmla="*/ 2147483647 w 34"/>
              <a:gd name="T19" fmla="*/ 2147483647 h 31"/>
              <a:gd name="T20" fmla="*/ 2147483647 w 34"/>
              <a:gd name="T21" fmla="*/ 0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31"/>
              <a:gd name="T35" fmla="*/ 34 w 34"/>
              <a:gd name="T36" fmla="*/ 31 h 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31">
                <a:moveTo>
                  <a:pt x="16" y="0"/>
                </a:moveTo>
                <a:lnTo>
                  <a:pt x="12" y="12"/>
                </a:lnTo>
                <a:lnTo>
                  <a:pt x="0" y="12"/>
                </a:lnTo>
                <a:lnTo>
                  <a:pt x="10" y="20"/>
                </a:lnTo>
                <a:lnTo>
                  <a:pt x="6" y="31"/>
                </a:lnTo>
                <a:lnTo>
                  <a:pt x="16" y="24"/>
                </a:lnTo>
                <a:lnTo>
                  <a:pt x="26" y="31"/>
                </a:lnTo>
                <a:lnTo>
                  <a:pt x="22" y="20"/>
                </a:lnTo>
                <a:lnTo>
                  <a:pt x="34" y="12"/>
                </a:lnTo>
                <a:lnTo>
                  <a:pt x="20" y="12"/>
                </a:lnTo>
                <a:lnTo>
                  <a:pt x="16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50" name="Rectangle 222"/>
          <p:cNvSpPr>
            <a:spLocks noChangeArrowheads="1"/>
          </p:cNvSpPr>
          <p:nvPr/>
        </p:nvSpPr>
        <p:spPr bwMode="auto">
          <a:xfrm>
            <a:off x="5513388" y="3903663"/>
            <a:ext cx="427037" cy="269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251" name="Freeform 223"/>
          <p:cNvSpPr>
            <a:spLocks/>
          </p:cNvSpPr>
          <p:nvPr/>
        </p:nvSpPr>
        <p:spPr bwMode="auto">
          <a:xfrm>
            <a:off x="5561013" y="3929063"/>
            <a:ext cx="61912" cy="60325"/>
          </a:xfrm>
          <a:custGeom>
            <a:avLst/>
            <a:gdLst>
              <a:gd name="T0" fmla="*/ 2147483647 w 76"/>
              <a:gd name="T1" fmla="*/ 0 h 77"/>
              <a:gd name="T2" fmla="*/ 2147483647 w 76"/>
              <a:gd name="T3" fmla="*/ 2147483647 h 77"/>
              <a:gd name="T4" fmla="*/ 0 w 76"/>
              <a:gd name="T5" fmla="*/ 2147483647 h 77"/>
              <a:gd name="T6" fmla="*/ 2147483647 w 76"/>
              <a:gd name="T7" fmla="*/ 2147483647 h 77"/>
              <a:gd name="T8" fmla="*/ 2147483647 w 76"/>
              <a:gd name="T9" fmla="*/ 2147483647 h 77"/>
              <a:gd name="T10" fmla="*/ 2147483647 w 76"/>
              <a:gd name="T11" fmla="*/ 2147483647 h 77"/>
              <a:gd name="T12" fmla="*/ 2147483647 w 76"/>
              <a:gd name="T13" fmla="*/ 2147483647 h 77"/>
              <a:gd name="T14" fmla="*/ 2147483647 w 76"/>
              <a:gd name="T15" fmla="*/ 2147483647 h 77"/>
              <a:gd name="T16" fmla="*/ 2147483647 w 76"/>
              <a:gd name="T17" fmla="*/ 2147483647 h 77"/>
              <a:gd name="T18" fmla="*/ 2147483647 w 76"/>
              <a:gd name="T19" fmla="*/ 2147483647 h 77"/>
              <a:gd name="T20" fmla="*/ 2147483647 w 76"/>
              <a:gd name="T21" fmla="*/ 0 h 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"/>
              <a:gd name="T34" fmla="*/ 0 h 77"/>
              <a:gd name="T35" fmla="*/ 76 w 76"/>
              <a:gd name="T36" fmla="*/ 77 h 7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" h="77">
                <a:moveTo>
                  <a:pt x="39" y="0"/>
                </a:moveTo>
                <a:lnTo>
                  <a:pt x="29" y="29"/>
                </a:lnTo>
                <a:lnTo>
                  <a:pt x="0" y="29"/>
                </a:lnTo>
                <a:lnTo>
                  <a:pt x="23" y="47"/>
                </a:lnTo>
                <a:lnTo>
                  <a:pt x="15" y="77"/>
                </a:lnTo>
                <a:lnTo>
                  <a:pt x="39" y="59"/>
                </a:lnTo>
                <a:lnTo>
                  <a:pt x="63" y="77"/>
                </a:lnTo>
                <a:lnTo>
                  <a:pt x="53" y="47"/>
                </a:lnTo>
                <a:lnTo>
                  <a:pt x="76" y="29"/>
                </a:lnTo>
                <a:lnTo>
                  <a:pt x="47" y="29"/>
                </a:lnTo>
                <a:lnTo>
                  <a:pt x="39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52" name="Freeform 224"/>
          <p:cNvSpPr>
            <a:spLocks/>
          </p:cNvSpPr>
          <p:nvPr/>
        </p:nvSpPr>
        <p:spPr bwMode="auto">
          <a:xfrm>
            <a:off x="5632450" y="3913188"/>
            <a:ext cx="25400" cy="26987"/>
          </a:xfrm>
          <a:custGeom>
            <a:avLst/>
            <a:gdLst>
              <a:gd name="T0" fmla="*/ 2147483647 w 34"/>
              <a:gd name="T1" fmla="*/ 0 h 34"/>
              <a:gd name="T2" fmla="*/ 2147483647 w 34"/>
              <a:gd name="T3" fmla="*/ 2147483647 h 34"/>
              <a:gd name="T4" fmla="*/ 0 w 34"/>
              <a:gd name="T5" fmla="*/ 2147483647 h 34"/>
              <a:gd name="T6" fmla="*/ 2147483647 w 34"/>
              <a:gd name="T7" fmla="*/ 2147483647 h 34"/>
              <a:gd name="T8" fmla="*/ 2147483647 w 34"/>
              <a:gd name="T9" fmla="*/ 2147483647 h 34"/>
              <a:gd name="T10" fmla="*/ 2147483647 w 34"/>
              <a:gd name="T11" fmla="*/ 2147483647 h 34"/>
              <a:gd name="T12" fmla="*/ 2147483647 w 34"/>
              <a:gd name="T13" fmla="*/ 2147483647 h 34"/>
              <a:gd name="T14" fmla="*/ 2147483647 w 34"/>
              <a:gd name="T15" fmla="*/ 2147483647 h 34"/>
              <a:gd name="T16" fmla="*/ 2147483647 w 34"/>
              <a:gd name="T17" fmla="*/ 2147483647 h 34"/>
              <a:gd name="T18" fmla="*/ 2147483647 w 34"/>
              <a:gd name="T19" fmla="*/ 2147483647 h 34"/>
              <a:gd name="T20" fmla="*/ 2147483647 w 34"/>
              <a:gd name="T21" fmla="*/ 0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34"/>
              <a:gd name="T35" fmla="*/ 34 w 34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34">
                <a:moveTo>
                  <a:pt x="16" y="0"/>
                </a:moveTo>
                <a:lnTo>
                  <a:pt x="12" y="12"/>
                </a:lnTo>
                <a:lnTo>
                  <a:pt x="0" y="12"/>
                </a:lnTo>
                <a:lnTo>
                  <a:pt x="12" y="20"/>
                </a:lnTo>
                <a:lnTo>
                  <a:pt x="8" y="34"/>
                </a:lnTo>
                <a:lnTo>
                  <a:pt x="16" y="24"/>
                </a:lnTo>
                <a:lnTo>
                  <a:pt x="28" y="34"/>
                </a:lnTo>
                <a:lnTo>
                  <a:pt x="24" y="20"/>
                </a:lnTo>
                <a:lnTo>
                  <a:pt x="34" y="12"/>
                </a:lnTo>
                <a:lnTo>
                  <a:pt x="22" y="12"/>
                </a:lnTo>
                <a:lnTo>
                  <a:pt x="16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53" name="Freeform 225"/>
          <p:cNvSpPr>
            <a:spLocks/>
          </p:cNvSpPr>
          <p:nvPr/>
        </p:nvSpPr>
        <p:spPr bwMode="auto">
          <a:xfrm>
            <a:off x="5632450" y="3984625"/>
            <a:ext cx="25400" cy="25400"/>
          </a:xfrm>
          <a:custGeom>
            <a:avLst/>
            <a:gdLst>
              <a:gd name="T0" fmla="*/ 2147483647 w 34"/>
              <a:gd name="T1" fmla="*/ 0 h 31"/>
              <a:gd name="T2" fmla="*/ 2147483647 w 34"/>
              <a:gd name="T3" fmla="*/ 2147483647 h 31"/>
              <a:gd name="T4" fmla="*/ 0 w 34"/>
              <a:gd name="T5" fmla="*/ 2147483647 h 31"/>
              <a:gd name="T6" fmla="*/ 2147483647 w 34"/>
              <a:gd name="T7" fmla="*/ 2147483647 h 31"/>
              <a:gd name="T8" fmla="*/ 2147483647 w 34"/>
              <a:gd name="T9" fmla="*/ 2147483647 h 31"/>
              <a:gd name="T10" fmla="*/ 2147483647 w 34"/>
              <a:gd name="T11" fmla="*/ 2147483647 h 31"/>
              <a:gd name="T12" fmla="*/ 2147483647 w 34"/>
              <a:gd name="T13" fmla="*/ 2147483647 h 31"/>
              <a:gd name="T14" fmla="*/ 2147483647 w 34"/>
              <a:gd name="T15" fmla="*/ 2147483647 h 31"/>
              <a:gd name="T16" fmla="*/ 2147483647 w 34"/>
              <a:gd name="T17" fmla="*/ 2147483647 h 31"/>
              <a:gd name="T18" fmla="*/ 2147483647 w 34"/>
              <a:gd name="T19" fmla="*/ 2147483647 h 31"/>
              <a:gd name="T20" fmla="*/ 2147483647 w 34"/>
              <a:gd name="T21" fmla="*/ 0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31"/>
              <a:gd name="T35" fmla="*/ 34 w 34"/>
              <a:gd name="T36" fmla="*/ 31 h 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31">
                <a:moveTo>
                  <a:pt x="16" y="0"/>
                </a:moveTo>
                <a:lnTo>
                  <a:pt x="12" y="12"/>
                </a:lnTo>
                <a:lnTo>
                  <a:pt x="0" y="12"/>
                </a:lnTo>
                <a:lnTo>
                  <a:pt x="12" y="19"/>
                </a:lnTo>
                <a:lnTo>
                  <a:pt x="8" y="31"/>
                </a:lnTo>
                <a:lnTo>
                  <a:pt x="16" y="25"/>
                </a:lnTo>
                <a:lnTo>
                  <a:pt x="28" y="31"/>
                </a:lnTo>
                <a:lnTo>
                  <a:pt x="24" y="19"/>
                </a:lnTo>
                <a:lnTo>
                  <a:pt x="34" y="12"/>
                </a:lnTo>
                <a:lnTo>
                  <a:pt x="22" y="12"/>
                </a:lnTo>
                <a:lnTo>
                  <a:pt x="16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54" name="Freeform 226"/>
          <p:cNvSpPr>
            <a:spLocks/>
          </p:cNvSpPr>
          <p:nvPr/>
        </p:nvSpPr>
        <p:spPr bwMode="auto">
          <a:xfrm>
            <a:off x="5651500" y="3937000"/>
            <a:ext cx="26988" cy="25400"/>
          </a:xfrm>
          <a:custGeom>
            <a:avLst/>
            <a:gdLst>
              <a:gd name="T0" fmla="*/ 2147483647 w 33"/>
              <a:gd name="T1" fmla="*/ 0 h 31"/>
              <a:gd name="T2" fmla="*/ 2147483647 w 33"/>
              <a:gd name="T3" fmla="*/ 2147483647 h 31"/>
              <a:gd name="T4" fmla="*/ 0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2147483647 w 33"/>
              <a:gd name="T19" fmla="*/ 2147483647 h 31"/>
              <a:gd name="T20" fmla="*/ 2147483647 w 33"/>
              <a:gd name="T21" fmla="*/ 0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31"/>
              <a:gd name="T35" fmla="*/ 33 w 33"/>
              <a:gd name="T36" fmla="*/ 31 h 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31">
                <a:moveTo>
                  <a:pt x="15" y="0"/>
                </a:moveTo>
                <a:lnTo>
                  <a:pt x="11" y="12"/>
                </a:lnTo>
                <a:lnTo>
                  <a:pt x="0" y="12"/>
                </a:lnTo>
                <a:lnTo>
                  <a:pt x="11" y="19"/>
                </a:lnTo>
                <a:lnTo>
                  <a:pt x="6" y="31"/>
                </a:lnTo>
                <a:lnTo>
                  <a:pt x="15" y="23"/>
                </a:lnTo>
                <a:lnTo>
                  <a:pt x="27" y="31"/>
                </a:lnTo>
                <a:lnTo>
                  <a:pt x="23" y="19"/>
                </a:lnTo>
                <a:lnTo>
                  <a:pt x="33" y="12"/>
                </a:lnTo>
                <a:lnTo>
                  <a:pt x="21" y="12"/>
                </a:lnTo>
                <a:lnTo>
                  <a:pt x="15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55" name="Freeform 227"/>
          <p:cNvSpPr>
            <a:spLocks/>
          </p:cNvSpPr>
          <p:nvPr/>
        </p:nvSpPr>
        <p:spPr bwMode="auto">
          <a:xfrm>
            <a:off x="5651500" y="3963988"/>
            <a:ext cx="26988" cy="25400"/>
          </a:xfrm>
          <a:custGeom>
            <a:avLst/>
            <a:gdLst>
              <a:gd name="T0" fmla="*/ 2147483647 w 33"/>
              <a:gd name="T1" fmla="*/ 0 h 34"/>
              <a:gd name="T2" fmla="*/ 2147483647 w 33"/>
              <a:gd name="T3" fmla="*/ 2147483647 h 34"/>
              <a:gd name="T4" fmla="*/ 0 w 33"/>
              <a:gd name="T5" fmla="*/ 2147483647 h 34"/>
              <a:gd name="T6" fmla="*/ 2147483647 w 33"/>
              <a:gd name="T7" fmla="*/ 2147483647 h 34"/>
              <a:gd name="T8" fmla="*/ 2147483647 w 33"/>
              <a:gd name="T9" fmla="*/ 2147483647 h 34"/>
              <a:gd name="T10" fmla="*/ 2147483647 w 33"/>
              <a:gd name="T11" fmla="*/ 2147483647 h 34"/>
              <a:gd name="T12" fmla="*/ 2147483647 w 33"/>
              <a:gd name="T13" fmla="*/ 2147483647 h 34"/>
              <a:gd name="T14" fmla="*/ 2147483647 w 33"/>
              <a:gd name="T15" fmla="*/ 2147483647 h 34"/>
              <a:gd name="T16" fmla="*/ 2147483647 w 33"/>
              <a:gd name="T17" fmla="*/ 2147483647 h 34"/>
              <a:gd name="T18" fmla="*/ 2147483647 w 33"/>
              <a:gd name="T19" fmla="*/ 2147483647 h 34"/>
              <a:gd name="T20" fmla="*/ 2147483647 w 33"/>
              <a:gd name="T21" fmla="*/ 0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34"/>
              <a:gd name="T35" fmla="*/ 33 w 33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34">
                <a:moveTo>
                  <a:pt x="15" y="0"/>
                </a:moveTo>
                <a:lnTo>
                  <a:pt x="11" y="14"/>
                </a:lnTo>
                <a:lnTo>
                  <a:pt x="0" y="14"/>
                </a:lnTo>
                <a:lnTo>
                  <a:pt x="11" y="20"/>
                </a:lnTo>
                <a:lnTo>
                  <a:pt x="6" y="34"/>
                </a:lnTo>
                <a:lnTo>
                  <a:pt x="15" y="26"/>
                </a:lnTo>
                <a:lnTo>
                  <a:pt x="27" y="34"/>
                </a:lnTo>
                <a:lnTo>
                  <a:pt x="23" y="20"/>
                </a:lnTo>
                <a:lnTo>
                  <a:pt x="33" y="14"/>
                </a:lnTo>
                <a:lnTo>
                  <a:pt x="21" y="14"/>
                </a:lnTo>
                <a:lnTo>
                  <a:pt x="15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56" name="Freeform 228"/>
          <p:cNvSpPr>
            <a:spLocks/>
          </p:cNvSpPr>
          <p:nvPr/>
        </p:nvSpPr>
        <p:spPr bwMode="auto">
          <a:xfrm>
            <a:off x="6410325" y="2333625"/>
            <a:ext cx="176213" cy="166688"/>
          </a:xfrm>
          <a:custGeom>
            <a:avLst/>
            <a:gdLst>
              <a:gd name="T0" fmla="*/ 2147483647 w 222"/>
              <a:gd name="T1" fmla="*/ 0 h 211"/>
              <a:gd name="T2" fmla="*/ 2147483647 w 222"/>
              <a:gd name="T3" fmla="*/ 2147483647 h 211"/>
              <a:gd name="T4" fmla="*/ 2147483647 w 222"/>
              <a:gd name="T5" fmla="*/ 2147483647 h 211"/>
              <a:gd name="T6" fmla="*/ 2147483647 w 222"/>
              <a:gd name="T7" fmla="*/ 2147483647 h 211"/>
              <a:gd name="T8" fmla="*/ 2147483647 w 222"/>
              <a:gd name="T9" fmla="*/ 2147483647 h 211"/>
              <a:gd name="T10" fmla="*/ 2147483647 w 222"/>
              <a:gd name="T11" fmla="*/ 2147483647 h 211"/>
              <a:gd name="T12" fmla="*/ 2147483647 w 222"/>
              <a:gd name="T13" fmla="*/ 2147483647 h 211"/>
              <a:gd name="T14" fmla="*/ 2147483647 w 222"/>
              <a:gd name="T15" fmla="*/ 2147483647 h 211"/>
              <a:gd name="T16" fmla="*/ 2147483647 w 222"/>
              <a:gd name="T17" fmla="*/ 2147483647 h 211"/>
              <a:gd name="T18" fmla="*/ 2147483647 w 222"/>
              <a:gd name="T19" fmla="*/ 2147483647 h 211"/>
              <a:gd name="T20" fmla="*/ 2147483647 w 222"/>
              <a:gd name="T21" fmla="*/ 2147483647 h 211"/>
              <a:gd name="T22" fmla="*/ 2147483647 w 222"/>
              <a:gd name="T23" fmla="*/ 2147483647 h 211"/>
              <a:gd name="T24" fmla="*/ 2147483647 w 222"/>
              <a:gd name="T25" fmla="*/ 2147483647 h 211"/>
              <a:gd name="T26" fmla="*/ 2147483647 w 222"/>
              <a:gd name="T27" fmla="*/ 2147483647 h 211"/>
              <a:gd name="T28" fmla="*/ 2147483647 w 222"/>
              <a:gd name="T29" fmla="*/ 2147483647 h 211"/>
              <a:gd name="T30" fmla="*/ 2147483647 w 222"/>
              <a:gd name="T31" fmla="*/ 2147483647 h 211"/>
              <a:gd name="T32" fmla="*/ 2147483647 w 222"/>
              <a:gd name="T33" fmla="*/ 2147483647 h 211"/>
              <a:gd name="T34" fmla="*/ 2147483647 w 222"/>
              <a:gd name="T35" fmla="*/ 2147483647 h 211"/>
              <a:gd name="T36" fmla="*/ 2147483647 w 222"/>
              <a:gd name="T37" fmla="*/ 2147483647 h 211"/>
              <a:gd name="T38" fmla="*/ 2147483647 w 222"/>
              <a:gd name="T39" fmla="*/ 2147483647 h 211"/>
              <a:gd name="T40" fmla="*/ 2147483647 w 222"/>
              <a:gd name="T41" fmla="*/ 2147483647 h 211"/>
              <a:gd name="T42" fmla="*/ 2147483647 w 222"/>
              <a:gd name="T43" fmla="*/ 2147483647 h 211"/>
              <a:gd name="T44" fmla="*/ 2147483647 w 222"/>
              <a:gd name="T45" fmla="*/ 2147483647 h 211"/>
              <a:gd name="T46" fmla="*/ 0 w 222"/>
              <a:gd name="T47" fmla="*/ 2147483647 h 211"/>
              <a:gd name="T48" fmla="*/ 0 w 222"/>
              <a:gd name="T49" fmla="*/ 2147483647 h 211"/>
              <a:gd name="T50" fmla="*/ 2147483647 w 222"/>
              <a:gd name="T51" fmla="*/ 2147483647 h 211"/>
              <a:gd name="T52" fmla="*/ 2147483647 w 222"/>
              <a:gd name="T53" fmla="*/ 2147483647 h 211"/>
              <a:gd name="T54" fmla="*/ 2147483647 w 222"/>
              <a:gd name="T55" fmla="*/ 2147483647 h 211"/>
              <a:gd name="T56" fmla="*/ 2147483647 w 222"/>
              <a:gd name="T57" fmla="*/ 2147483647 h 211"/>
              <a:gd name="T58" fmla="*/ 2147483647 w 222"/>
              <a:gd name="T59" fmla="*/ 2147483647 h 211"/>
              <a:gd name="T60" fmla="*/ 2147483647 w 222"/>
              <a:gd name="T61" fmla="*/ 2147483647 h 211"/>
              <a:gd name="T62" fmla="*/ 2147483647 w 222"/>
              <a:gd name="T63" fmla="*/ 0 h 2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2"/>
              <a:gd name="T97" fmla="*/ 0 h 211"/>
              <a:gd name="T98" fmla="*/ 222 w 222"/>
              <a:gd name="T99" fmla="*/ 211 h 2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2" h="211">
                <a:moveTo>
                  <a:pt x="110" y="0"/>
                </a:moveTo>
                <a:lnTo>
                  <a:pt x="121" y="0"/>
                </a:lnTo>
                <a:lnTo>
                  <a:pt x="131" y="2"/>
                </a:lnTo>
                <a:lnTo>
                  <a:pt x="143" y="4"/>
                </a:lnTo>
                <a:lnTo>
                  <a:pt x="153" y="8"/>
                </a:lnTo>
                <a:lnTo>
                  <a:pt x="163" y="12"/>
                </a:lnTo>
                <a:lnTo>
                  <a:pt x="173" y="18"/>
                </a:lnTo>
                <a:lnTo>
                  <a:pt x="180" y="24"/>
                </a:lnTo>
                <a:lnTo>
                  <a:pt x="188" y="32"/>
                </a:lnTo>
                <a:lnTo>
                  <a:pt x="196" y="40"/>
                </a:lnTo>
                <a:lnTo>
                  <a:pt x="202" y="45"/>
                </a:lnTo>
                <a:lnTo>
                  <a:pt x="208" y="55"/>
                </a:lnTo>
                <a:lnTo>
                  <a:pt x="214" y="65"/>
                </a:lnTo>
                <a:lnTo>
                  <a:pt x="216" y="75"/>
                </a:lnTo>
                <a:lnTo>
                  <a:pt x="218" y="85"/>
                </a:lnTo>
                <a:lnTo>
                  <a:pt x="222" y="95"/>
                </a:lnTo>
                <a:lnTo>
                  <a:pt x="222" y="104"/>
                </a:lnTo>
                <a:lnTo>
                  <a:pt x="222" y="116"/>
                </a:lnTo>
                <a:lnTo>
                  <a:pt x="218" y="126"/>
                </a:lnTo>
                <a:lnTo>
                  <a:pt x="216" y="136"/>
                </a:lnTo>
                <a:lnTo>
                  <a:pt x="214" y="146"/>
                </a:lnTo>
                <a:lnTo>
                  <a:pt x="208" y="156"/>
                </a:lnTo>
                <a:lnTo>
                  <a:pt x="202" y="163"/>
                </a:lnTo>
                <a:lnTo>
                  <a:pt x="196" y="171"/>
                </a:lnTo>
                <a:lnTo>
                  <a:pt x="188" y="179"/>
                </a:lnTo>
                <a:lnTo>
                  <a:pt x="180" y="187"/>
                </a:lnTo>
                <a:lnTo>
                  <a:pt x="173" y="193"/>
                </a:lnTo>
                <a:lnTo>
                  <a:pt x="163" y="199"/>
                </a:lnTo>
                <a:lnTo>
                  <a:pt x="153" y="203"/>
                </a:lnTo>
                <a:lnTo>
                  <a:pt x="143" y="205"/>
                </a:lnTo>
                <a:lnTo>
                  <a:pt x="131" y="209"/>
                </a:lnTo>
                <a:lnTo>
                  <a:pt x="121" y="209"/>
                </a:lnTo>
                <a:lnTo>
                  <a:pt x="110" y="211"/>
                </a:lnTo>
                <a:lnTo>
                  <a:pt x="98" y="209"/>
                </a:lnTo>
                <a:lnTo>
                  <a:pt x="88" y="209"/>
                </a:lnTo>
                <a:lnTo>
                  <a:pt x="76" y="205"/>
                </a:lnTo>
                <a:lnTo>
                  <a:pt x="66" y="203"/>
                </a:lnTo>
                <a:lnTo>
                  <a:pt x="57" y="199"/>
                </a:lnTo>
                <a:lnTo>
                  <a:pt x="47" y="193"/>
                </a:lnTo>
                <a:lnTo>
                  <a:pt x="39" y="187"/>
                </a:lnTo>
                <a:lnTo>
                  <a:pt x="31" y="179"/>
                </a:lnTo>
                <a:lnTo>
                  <a:pt x="23" y="171"/>
                </a:lnTo>
                <a:lnTo>
                  <a:pt x="17" y="163"/>
                </a:lnTo>
                <a:lnTo>
                  <a:pt x="11" y="156"/>
                </a:lnTo>
                <a:lnTo>
                  <a:pt x="7" y="146"/>
                </a:lnTo>
                <a:lnTo>
                  <a:pt x="3" y="136"/>
                </a:lnTo>
                <a:lnTo>
                  <a:pt x="0" y="126"/>
                </a:lnTo>
                <a:lnTo>
                  <a:pt x="0" y="116"/>
                </a:lnTo>
                <a:lnTo>
                  <a:pt x="0" y="104"/>
                </a:lnTo>
                <a:lnTo>
                  <a:pt x="0" y="95"/>
                </a:lnTo>
                <a:lnTo>
                  <a:pt x="0" y="85"/>
                </a:lnTo>
                <a:lnTo>
                  <a:pt x="3" y="75"/>
                </a:lnTo>
                <a:lnTo>
                  <a:pt x="7" y="65"/>
                </a:lnTo>
                <a:lnTo>
                  <a:pt x="11" y="55"/>
                </a:lnTo>
                <a:lnTo>
                  <a:pt x="17" y="45"/>
                </a:lnTo>
                <a:lnTo>
                  <a:pt x="23" y="40"/>
                </a:lnTo>
                <a:lnTo>
                  <a:pt x="31" y="32"/>
                </a:lnTo>
                <a:lnTo>
                  <a:pt x="39" y="24"/>
                </a:lnTo>
                <a:lnTo>
                  <a:pt x="47" y="18"/>
                </a:lnTo>
                <a:lnTo>
                  <a:pt x="57" y="12"/>
                </a:lnTo>
                <a:lnTo>
                  <a:pt x="66" y="8"/>
                </a:lnTo>
                <a:lnTo>
                  <a:pt x="76" y="4"/>
                </a:lnTo>
                <a:lnTo>
                  <a:pt x="88" y="2"/>
                </a:lnTo>
                <a:lnTo>
                  <a:pt x="98" y="0"/>
                </a:lnTo>
                <a:lnTo>
                  <a:pt x="11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57" name="Rectangle 229"/>
          <p:cNvSpPr>
            <a:spLocks noChangeArrowheads="1"/>
          </p:cNvSpPr>
          <p:nvPr/>
        </p:nvSpPr>
        <p:spPr bwMode="auto">
          <a:xfrm>
            <a:off x="6288088" y="2219325"/>
            <a:ext cx="441325" cy="284163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258" name="Rectangle 230"/>
          <p:cNvSpPr>
            <a:spLocks noChangeArrowheads="1"/>
          </p:cNvSpPr>
          <p:nvPr/>
        </p:nvSpPr>
        <p:spPr bwMode="auto">
          <a:xfrm>
            <a:off x="6288088" y="2232025"/>
            <a:ext cx="441325" cy="284163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259" name="Freeform 231"/>
          <p:cNvSpPr>
            <a:spLocks/>
          </p:cNvSpPr>
          <p:nvPr/>
        </p:nvSpPr>
        <p:spPr bwMode="auto">
          <a:xfrm>
            <a:off x="6354763" y="2278063"/>
            <a:ext cx="177800" cy="168275"/>
          </a:xfrm>
          <a:custGeom>
            <a:avLst/>
            <a:gdLst>
              <a:gd name="T0" fmla="*/ 2147483647 w 224"/>
              <a:gd name="T1" fmla="*/ 2147483647 h 213"/>
              <a:gd name="T2" fmla="*/ 2147483647 w 224"/>
              <a:gd name="T3" fmla="*/ 2147483647 h 213"/>
              <a:gd name="T4" fmla="*/ 2147483647 w 224"/>
              <a:gd name="T5" fmla="*/ 2147483647 h 213"/>
              <a:gd name="T6" fmla="*/ 2147483647 w 224"/>
              <a:gd name="T7" fmla="*/ 2147483647 h 213"/>
              <a:gd name="T8" fmla="*/ 2147483647 w 224"/>
              <a:gd name="T9" fmla="*/ 2147483647 h 213"/>
              <a:gd name="T10" fmla="*/ 2147483647 w 224"/>
              <a:gd name="T11" fmla="*/ 2147483647 h 213"/>
              <a:gd name="T12" fmla="*/ 2147483647 w 224"/>
              <a:gd name="T13" fmla="*/ 2147483647 h 213"/>
              <a:gd name="T14" fmla="*/ 2147483647 w 224"/>
              <a:gd name="T15" fmla="*/ 2147483647 h 213"/>
              <a:gd name="T16" fmla="*/ 2147483647 w 224"/>
              <a:gd name="T17" fmla="*/ 2147483647 h 213"/>
              <a:gd name="T18" fmla="*/ 2147483647 w 224"/>
              <a:gd name="T19" fmla="*/ 2147483647 h 213"/>
              <a:gd name="T20" fmla="*/ 2147483647 w 224"/>
              <a:gd name="T21" fmla="*/ 2147483647 h 213"/>
              <a:gd name="T22" fmla="*/ 2147483647 w 224"/>
              <a:gd name="T23" fmla="*/ 2147483647 h 213"/>
              <a:gd name="T24" fmla="*/ 2147483647 w 224"/>
              <a:gd name="T25" fmla="*/ 2147483647 h 213"/>
              <a:gd name="T26" fmla="*/ 2147483647 w 224"/>
              <a:gd name="T27" fmla="*/ 2147483647 h 213"/>
              <a:gd name="T28" fmla="*/ 2147483647 w 224"/>
              <a:gd name="T29" fmla="*/ 2147483647 h 213"/>
              <a:gd name="T30" fmla="*/ 2147483647 w 224"/>
              <a:gd name="T31" fmla="*/ 2147483647 h 213"/>
              <a:gd name="T32" fmla="*/ 2147483647 w 224"/>
              <a:gd name="T33" fmla="*/ 2147483647 h 213"/>
              <a:gd name="T34" fmla="*/ 2147483647 w 224"/>
              <a:gd name="T35" fmla="*/ 2147483647 h 213"/>
              <a:gd name="T36" fmla="*/ 2147483647 w 224"/>
              <a:gd name="T37" fmla="*/ 2147483647 h 213"/>
              <a:gd name="T38" fmla="*/ 2147483647 w 224"/>
              <a:gd name="T39" fmla="*/ 2147483647 h 213"/>
              <a:gd name="T40" fmla="*/ 2147483647 w 224"/>
              <a:gd name="T41" fmla="*/ 2147483647 h 213"/>
              <a:gd name="T42" fmla="*/ 2147483647 w 224"/>
              <a:gd name="T43" fmla="*/ 2147483647 h 213"/>
              <a:gd name="T44" fmla="*/ 2147483647 w 224"/>
              <a:gd name="T45" fmla="*/ 2147483647 h 213"/>
              <a:gd name="T46" fmla="*/ 0 w 224"/>
              <a:gd name="T47" fmla="*/ 2147483647 h 213"/>
              <a:gd name="T48" fmla="*/ 0 w 224"/>
              <a:gd name="T49" fmla="*/ 2147483647 h 213"/>
              <a:gd name="T50" fmla="*/ 2147483647 w 224"/>
              <a:gd name="T51" fmla="*/ 2147483647 h 213"/>
              <a:gd name="T52" fmla="*/ 2147483647 w 224"/>
              <a:gd name="T53" fmla="*/ 2147483647 h 213"/>
              <a:gd name="T54" fmla="*/ 2147483647 w 224"/>
              <a:gd name="T55" fmla="*/ 2147483647 h 213"/>
              <a:gd name="T56" fmla="*/ 2147483647 w 224"/>
              <a:gd name="T57" fmla="*/ 2147483647 h 213"/>
              <a:gd name="T58" fmla="*/ 2147483647 w 224"/>
              <a:gd name="T59" fmla="*/ 2147483647 h 213"/>
              <a:gd name="T60" fmla="*/ 2147483647 w 224"/>
              <a:gd name="T61" fmla="*/ 2147483647 h 213"/>
              <a:gd name="T62" fmla="*/ 2147483647 w 224"/>
              <a:gd name="T63" fmla="*/ 2147483647 h 2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4"/>
              <a:gd name="T97" fmla="*/ 0 h 213"/>
              <a:gd name="T98" fmla="*/ 224 w 224"/>
              <a:gd name="T99" fmla="*/ 213 h 2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4" h="213">
                <a:moveTo>
                  <a:pt x="110" y="0"/>
                </a:moveTo>
                <a:lnTo>
                  <a:pt x="122" y="2"/>
                </a:lnTo>
                <a:lnTo>
                  <a:pt x="133" y="4"/>
                </a:lnTo>
                <a:lnTo>
                  <a:pt x="143" y="6"/>
                </a:lnTo>
                <a:lnTo>
                  <a:pt x="153" y="10"/>
                </a:lnTo>
                <a:lnTo>
                  <a:pt x="163" y="14"/>
                </a:lnTo>
                <a:lnTo>
                  <a:pt x="173" y="20"/>
                </a:lnTo>
                <a:lnTo>
                  <a:pt x="181" y="24"/>
                </a:lnTo>
                <a:lnTo>
                  <a:pt x="190" y="32"/>
                </a:lnTo>
                <a:lnTo>
                  <a:pt x="196" y="40"/>
                </a:lnTo>
                <a:lnTo>
                  <a:pt x="204" y="48"/>
                </a:lnTo>
                <a:lnTo>
                  <a:pt x="210" y="57"/>
                </a:lnTo>
                <a:lnTo>
                  <a:pt x="214" y="65"/>
                </a:lnTo>
                <a:lnTo>
                  <a:pt x="218" y="75"/>
                </a:lnTo>
                <a:lnTo>
                  <a:pt x="220" y="85"/>
                </a:lnTo>
                <a:lnTo>
                  <a:pt x="222" y="97"/>
                </a:lnTo>
                <a:lnTo>
                  <a:pt x="224" y="107"/>
                </a:lnTo>
                <a:lnTo>
                  <a:pt x="222" y="118"/>
                </a:lnTo>
                <a:lnTo>
                  <a:pt x="220" y="128"/>
                </a:lnTo>
                <a:lnTo>
                  <a:pt x="218" y="138"/>
                </a:lnTo>
                <a:lnTo>
                  <a:pt x="214" y="148"/>
                </a:lnTo>
                <a:lnTo>
                  <a:pt x="210" y="158"/>
                </a:lnTo>
                <a:lnTo>
                  <a:pt x="204" y="166"/>
                </a:lnTo>
                <a:lnTo>
                  <a:pt x="196" y="175"/>
                </a:lnTo>
                <a:lnTo>
                  <a:pt x="190" y="181"/>
                </a:lnTo>
                <a:lnTo>
                  <a:pt x="181" y="189"/>
                </a:lnTo>
                <a:lnTo>
                  <a:pt x="173" y="195"/>
                </a:lnTo>
                <a:lnTo>
                  <a:pt x="163" y="199"/>
                </a:lnTo>
                <a:lnTo>
                  <a:pt x="153" y="205"/>
                </a:lnTo>
                <a:lnTo>
                  <a:pt x="143" y="209"/>
                </a:lnTo>
                <a:lnTo>
                  <a:pt x="133" y="211"/>
                </a:lnTo>
                <a:lnTo>
                  <a:pt x="122" y="213"/>
                </a:lnTo>
                <a:lnTo>
                  <a:pt x="110" y="213"/>
                </a:lnTo>
                <a:lnTo>
                  <a:pt x="100" y="213"/>
                </a:lnTo>
                <a:lnTo>
                  <a:pt x="88" y="211"/>
                </a:lnTo>
                <a:lnTo>
                  <a:pt x="76" y="209"/>
                </a:lnTo>
                <a:lnTo>
                  <a:pt x="67" y="205"/>
                </a:lnTo>
                <a:lnTo>
                  <a:pt x="57" y="199"/>
                </a:lnTo>
                <a:lnTo>
                  <a:pt x="47" y="195"/>
                </a:lnTo>
                <a:lnTo>
                  <a:pt x="39" y="189"/>
                </a:lnTo>
                <a:lnTo>
                  <a:pt x="31" y="181"/>
                </a:lnTo>
                <a:lnTo>
                  <a:pt x="23" y="175"/>
                </a:lnTo>
                <a:lnTo>
                  <a:pt x="17" y="166"/>
                </a:lnTo>
                <a:lnTo>
                  <a:pt x="12" y="158"/>
                </a:lnTo>
                <a:lnTo>
                  <a:pt x="8" y="148"/>
                </a:lnTo>
                <a:lnTo>
                  <a:pt x="4" y="138"/>
                </a:lnTo>
                <a:lnTo>
                  <a:pt x="0" y="128"/>
                </a:lnTo>
                <a:lnTo>
                  <a:pt x="0" y="118"/>
                </a:lnTo>
                <a:lnTo>
                  <a:pt x="0" y="107"/>
                </a:lnTo>
                <a:lnTo>
                  <a:pt x="0" y="97"/>
                </a:lnTo>
                <a:lnTo>
                  <a:pt x="0" y="85"/>
                </a:lnTo>
                <a:lnTo>
                  <a:pt x="4" y="75"/>
                </a:lnTo>
                <a:lnTo>
                  <a:pt x="8" y="65"/>
                </a:lnTo>
                <a:lnTo>
                  <a:pt x="12" y="57"/>
                </a:lnTo>
                <a:lnTo>
                  <a:pt x="17" y="48"/>
                </a:lnTo>
                <a:lnTo>
                  <a:pt x="23" y="40"/>
                </a:lnTo>
                <a:lnTo>
                  <a:pt x="31" y="32"/>
                </a:lnTo>
                <a:lnTo>
                  <a:pt x="39" y="24"/>
                </a:lnTo>
                <a:lnTo>
                  <a:pt x="47" y="20"/>
                </a:lnTo>
                <a:lnTo>
                  <a:pt x="57" y="14"/>
                </a:lnTo>
                <a:lnTo>
                  <a:pt x="67" y="10"/>
                </a:lnTo>
                <a:lnTo>
                  <a:pt x="76" y="6"/>
                </a:lnTo>
                <a:lnTo>
                  <a:pt x="88" y="4"/>
                </a:lnTo>
                <a:lnTo>
                  <a:pt x="100" y="2"/>
                </a:lnTo>
                <a:lnTo>
                  <a:pt x="11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60" name="Rectangle 232"/>
          <p:cNvSpPr>
            <a:spLocks noChangeArrowheads="1"/>
          </p:cNvSpPr>
          <p:nvPr/>
        </p:nvSpPr>
        <p:spPr bwMode="auto">
          <a:xfrm>
            <a:off x="6842125" y="2628900"/>
            <a:ext cx="409575" cy="241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261" name="Freeform 233"/>
          <p:cNvSpPr>
            <a:spLocks noEditPoints="1"/>
          </p:cNvSpPr>
          <p:nvPr/>
        </p:nvSpPr>
        <p:spPr bwMode="auto">
          <a:xfrm>
            <a:off x="6842125" y="2628900"/>
            <a:ext cx="409575" cy="241300"/>
          </a:xfrm>
          <a:custGeom>
            <a:avLst/>
            <a:gdLst>
              <a:gd name="T0" fmla="*/ 2147483647 w 518"/>
              <a:gd name="T1" fmla="*/ 0 h 305"/>
              <a:gd name="T2" fmla="*/ 2147483647 w 518"/>
              <a:gd name="T3" fmla="*/ 0 h 305"/>
              <a:gd name="T4" fmla="*/ 2147483647 w 518"/>
              <a:gd name="T5" fmla="*/ 2147483647 h 305"/>
              <a:gd name="T6" fmla="*/ 2147483647 w 518"/>
              <a:gd name="T7" fmla="*/ 2147483647 h 305"/>
              <a:gd name="T8" fmla="*/ 2147483647 w 518"/>
              <a:gd name="T9" fmla="*/ 0 h 305"/>
              <a:gd name="T10" fmla="*/ 2147483647 w 518"/>
              <a:gd name="T11" fmla="*/ 0 h 305"/>
              <a:gd name="T12" fmla="*/ 0 w 518"/>
              <a:gd name="T13" fmla="*/ 0 h 305"/>
              <a:gd name="T14" fmla="*/ 2147483647 w 518"/>
              <a:gd name="T15" fmla="*/ 0 h 305"/>
              <a:gd name="T16" fmla="*/ 2147483647 w 518"/>
              <a:gd name="T17" fmla="*/ 2147483647 h 305"/>
              <a:gd name="T18" fmla="*/ 0 w 518"/>
              <a:gd name="T19" fmla="*/ 2147483647 h 305"/>
              <a:gd name="T20" fmla="*/ 0 w 518"/>
              <a:gd name="T21" fmla="*/ 0 h 305"/>
              <a:gd name="T22" fmla="*/ 0 w 518"/>
              <a:gd name="T23" fmla="*/ 0 h 3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18"/>
              <a:gd name="T37" fmla="*/ 0 h 305"/>
              <a:gd name="T38" fmla="*/ 518 w 518"/>
              <a:gd name="T39" fmla="*/ 305 h 3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18" h="305">
                <a:moveTo>
                  <a:pt x="345" y="0"/>
                </a:moveTo>
                <a:lnTo>
                  <a:pt x="518" y="0"/>
                </a:lnTo>
                <a:lnTo>
                  <a:pt x="518" y="305"/>
                </a:lnTo>
                <a:lnTo>
                  <a:pt x="345" y="305"/>
                </a:lnTo>
                <a:lnTo>
                  <a:pt x="345" y="0"/>
                </a:lnTo>
                <a:close/>
                <a:moveTo>
                  <a:pt x="0" y="0"/>
                </a:moveTo>
                <a:lnTo>
                  <a:pt x="171" y="0"/>
                </a:lnTo>
                <a:lnTo>
                  <a:pt x="171" y="305"/>
                </a:lnTo>
                <a:lnTo>
                  <a:pt x="0" y="305"/>
                </a:lnTo>
                <a:lnTo>
                  <a:pt x="0" y="0"/>
                </a:lnTo>
                <a:close/>
              </a:path>
            </a:pathLst>
          </a:custGeom>
          <a:solidFill>
            <a:srgbClr val="00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62" name="Freeform 234"/>
          <p:cNvSpPr>
            <a:spLocks noEditPoints="1"/>
          </p:cNvSpPr>
          <p:nvPr/>
        </p:nvSpPr>
        <p:spPr bwMode="auto">
          <a:xfrm>
            <a:off x="7131050" y="3109913"/>
            <a:ext cx="146050" cy="138112"/>
          </a:xfrm>
          <a:custGeom>
            <a:avLst/>
            <a:gdLst>
              <a:gd name="T0" fmla="*/ 2147483647 w 185"/>
              <a:gd name="T1" fmla="*/ 2147483647 h 175"/>
              <a:gd name="T2" fmla="*/ 2147483647 w 185"/>
              <a:gd name="T3" fmla="*/ 2147483647 h 175"/>
              <a:gd name="T4" fmla="*/ 2147483647 w 185"/>
              <a:gd name="T5" fmla="*/ 2147483647 h 175"/>
              <a:gd name="T6" fmla="*/ 2147483647 w 185"/>
              <a:gd name="T7" fmla="*/ 2147483647 h 175"/>
              <a:gd name="T8" fmla="*/ 2147483647 w 185"/>
              <a:gd name="T9" fmla="*/ 2147483647 h 175"/>
              <a:gd name="T10" fmla="*/ 2147483647 w 185"/>
              <a:gd name="T11" fmla="*/ 2147483647 h 175"/>
              <a:gd name="T12" fmla="*/ 2147483647 w 185"/>
              <a:gd name="T13" fmla="*/ 2147483647 h 175"/>
              <a:gd name="T14" fmla="*/ 2147483647 w 185"/>
              <a:gd name="T15" fmla="*/ 2147483647 h 175"/>
              <a:gd name="T16" fmla="*/ 2147483647 w 185"/>
              <a:gd name="T17" fmla="*/ 2147483647 h 175"/>
              <a:gd name="T18" fmla="*/ 2147483647 w 185"/>
              <a:gd name="T19" fmla="*/ 2147483647 h 175"/>
              <a:gd name="T20" fmla="*/ 2147483647 w 185"/>
              <a:gd name="T21" fmla="*/ 2147483647 h 175"/>
              <a:gd name="T22" fmla="*/ 2147483647 w 185"/>
              <a:gd name="T23" fmla="*/ 2147483647 h 175"/>
              <a:gd name="T24" fmla="*/ 2147483647 w 185"/>
              <a:gd name="T25" fmla="*/ 2147483647 h 175"/>
              <a:gd name="T26" fmla="*/ 2147483647 w 185"/>
              <a:gd name="T27" fmla="*/ 2147483647 h 175"/>
              <a:gd name="T28" fmla="*/ 2147483647 w 185"/>
              <a:gd name="T29" fmla="*/ 2147483647 h 175"/>
              <a:gd name="T30" fmla="*/ 2147483647 w 185"/>
              <a:gd name="T31" fmla="*/ 2147483647 h 175"/>
              <a:gd name="T32" fmla="*/ 2147483647 w 185"/>
              <a:gd name="T33" fmla="*/ 2147483647 h 175"/>
              <a:gd name="T34" fmla="*/ 2147483647 w 185"/>
              <a:gd name="T35" fmla="*/ 2147483647 h 175"/>
              <a:gd name="T36" fmla="*/ 2147483647 w 185"/>
              <a:gd name="T37" fmla="*/ 2147483647 h 175"/>
              <a:gd name="T38" fmla="*/ 2147483647 w 185"/>
              <a:gd name="T39" fmla="*/ 2147483647 h 175"/>
              <a:gd name="T40" fmla="*/ 2147483647 w 185"/>
              <a:gd name="T41" fmla="*/ 2147483647 h 175"/>
              <a:gd name="T42" fmla="*/ 2147483647 w 185"/>
              <a:gd name="T43" fmla="*/ 2147483647 h 175"/>
              <a:gd name="T44" fmla="*/ 2147483647 w 185"/>
              <a:gd name="T45" fmla="*/ 2147483647 h 175"/>
              <a:gd name="T46" fmla="*/ 2147483647 w 185"/>
              <a:gd name="T47" fmla="*/ 2147483647 h 175"/>
              <a:gd name="T48" fmla="*/ 2147483647 w 185"/>
              <a:gd name="T49" fmla="*/ 2147483647 h 175"/>
              <a:gd name="T50" fmla="*/ 2147483647 w 185"/>
              <a:gd name="T51" fmla="*/ 2147483647 h 175"/>
              <a:gd name="T52" fmla="*/ 2147483647 w 185"/>
              <a:gd name="T53" fmla="*/ 2147483647 h 175"/>
              <a:gd name="T54" fmla="*/ 2147483647 w 185"/>
              <a:gd name="T55" fmla="*/ 2147483647 h 175"/>
              <a:gd name="T56" fmla="*/ 2147483647 w 185"/>
              <a:gd name="T57" fmla="*/ 2147483647 h 175"/>
              <a:gd name="T58" fmla="*/ 2147483647 w 185"/>
              <a:gd name="T59" fmla="*/ 2147483647 h 175"/>
              <a:gd name="T60" fmla="*/ 2147483647 w 185"/>
              <a:gd name="T61" fmla="*/ 2147483647 h 175"/>
              <a:gd name="T62" fmla="*/ 2147483647 w 185"/>
              <a:gd name="T63" fmla="*/ 2147483647 h 175"/>
              <a:gd name="T64" fmla="*/ 2147483647 w 185"/>
              <a:gd name="T65" fmla="*/ 2147483647 h 175"/>
              <a:gd name="T66" fmla="*/ 2147483647 w 185"/>
              <a:gd name="T67" fmla="*/ 2147483647 h 175"/>
              <a:gd name="T68" fmla="*/ 2147483647 w 185"/>
              <a:gd name="T69" fmla="*/ 2147483647 h 175"/>
              <a:gd name="T70" fmla="*/ 2147483647 w 185"/>
              <a:gd name="T71" fmla="*/ 2147483647 h 175"/>
              <a:gd name="T72" fmla="*/ 2147483647 w 185"/>
              <a:gd name="T73" fmla="*/ 2147483647 h 175"/>
              <a:gd name="T74" fmla="*/ 2147483647 w 185"/>
              <a:gd name="T75" fmla="*/ 2147483647 h 175"/>
              <a:gd name="T76" fmla="*/ 2147483647 w 185"/>
              <a:gd name="T77" fmla="*/ 2147483647 h 175"/>
              <a:gd name="T78" fmla="*/ 2147483647 w 185"/>
              <a:gd name="T79" fmla="*/ 2147483647 h 175"/>
              <a:gd name="T80" fmla="*/ 2147483647 w 185"/>
              <a:gd name="T81" fmla="*/ 2147483647 h 175"/>
              <a:gd name="T82" fmla="*/ 2147483647 w 185"/>
              <a:gd name="T83" fmla="*/ 2147483647 h 175"/>
              <a:gd name="T84" fmla="*/ 2147483647 w 185"/>
              <a:gd name="T85" fmla="*/ 2147483647 h 175"/>
              <a:gd name="T86" fmla="*/ 2147483647 w 185"/>
              <a:gd name="T87" fmla="*/ 2147483647 h 175"/>
              <a:gd name="T88" fmla="*/ 2147483647 w 185"/>
              <a:gd name="T89" fmla="*/ 2147483647 h 175"/>
              <a:gd name="T90" fmla="*/ 2147483647 w 185"/>
              <a:gd name="T91" fmla="*/ 2147483647 h 175"/>
              <a:gd name="T92" fmla="*/ 2147483647 w 185"/>
              <a:gd name="T93" fmla="*/ 2147483647 h 17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5"/>
              <a:gd name="T142" fmla="*/ 0 h 175"/>
              <a:gd name="T143" fmla="*/ 185 w 185"/>
              <a:gd name="T144" fmla="*/ 175 h 17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5" h="175">
                <a:moveTo>
                  <a:pt x="165" y="29"/>
                </a:moveTo>
                <a:lnTo>
                  <a:pt x="183" y="27"/>
                </a:lnTo>
                <a:lnTo>
                  <a:pt x="167" y="21"/>
                </a:lnTo>
                <a:lnTo>
                  <a:pt x="171" y="7"/>
                </a:lnTo>
                <a:lnTo>
                  <a:pt x="160" y="17"/>
                </a:lnTo>
                <a:lnTo>
                  <a:pt x="146" y="9"/>
                </a:lnTo>
                <a:lnTo>
                  <a:pt x="154" y="23"/>
                </a:lnTo>
                <a:lnTo>
                  <a:pt x="142" y="33"/>
                </a:lnTo>
                <a:lnTo>
                  <a:pt x="158" y="29"/>
                </a:lnTo>
                <a:lnTo>
                  <a:pt x="165" y="43"/>
                </a:lnTo>
                <a:lnTo>
                  <a:pt x="165" y="29"/>
                </a:lnTo>
                <a:close/>
                <a:moveTo>
                  <a:pt x="185" y="125"/>
                </a:moveTo>
                <a:lnTo>
                  <a:pt x="185" y="129"/>
                </a:lnTo>
                <a:lnTo>
                  <a:pt x="183" y="133"/>
                </a:lnTo>
                <a:lnTo>
                  <a:pt x="179" y="135"/>
                </a:lnTo>
                <a:lnTo>
                  <a:pt x="177" y="139"/>
                </a:lnTo>
                <a:lnTo>
                  <a:pt x="175" y="139"/>
                </a:lnTo>
                <a:lnTo>
                  <a:pt x="171" y="143"/>
                </a:lnTo>
                <a:lnTo>
                  <a:pt x="169" y="145"/>
                </a:lnTo>
                <a:lnTo>
                  <a:pt x="165" y="149"/>
                </a:lnTo>
                <a:lnTo>
                  <a:pt x="158" y="155"/>
                </a:lnTo>
                <a:lnTo>
                  <a:pt x="152" y="159"/>
                </a:lnTo>
                <a:lnTo>
                  <a:pt x="142" y="165"/>
                </a:lnTo>
                <a:lnTo>
                  <a:pt x="134" y="169"/>
                </a:lnTo>
                <a:lnTo>
                  <a:pt x="124" y="171"/>
                </a:lnTo>
                <a:lnTo>
                  <a:pt x="114" y="173"/>
                </a:lnTo>
                <a:lnTo>
                  <a:pt x="106" y="175"/>
                </a:lnTo>
                <a:lnTo>
                  <a:pt x="97" y="175"/>
                </a:lnTo>
                <a:lnTo>
                  <a:pt x="87" y="175"/>
                </a:lnTo>
                <a:lnTo>
                  <a:pt x="79" y="173"/>
                </a:lnTo>
                <a:lnTo>
                  <a:pt x="69" y="171"/>
                </a:lnTo>
                <a:lnTo>
                  <a:pt x="59" y="169"/>
                </a:lnTo>
                <a:lnTo>
                  <a:pt x="51" y="165"/>
                </a:lnTo>
                <a:lnTo>
                  <a:pt x="43" y="159"/>
                </a:lnTo>
                <a:lnTo>
                  <a:pt x="36" y="155"/>
                </a:lnTo>
                <a:lnTo>
                  <a:pt x="28" y="149"/>
                </a:lnTo>
                <a:lnTo>
                  <a:pt x="22" y="141"/>
                </a:lnTo>
                <a:lnTo>
                  <a:pt x="16" y="135"/>
                </a:lnTo>
                <a:lnTo>
                  <a:pt x="12" y="127"/>
                </a:lnTo>
                <a:lnTo>
                  <a:pt x="6" y="120"/>
                </a:lnTo>
                <a:lnTo>
                  <a:pt x="4" y="110"/>
                </a:lnTo>
                <a:lnTo>
                  <a:pt x="2" y="102"/>
                </a:lnTo>
                <a:lnTo>
                  <a:pt x="2" y="94"/>
                </a:lnTo>
                <a:lnTo>
                  <a:pt x="0" y="86"/>
                </a:lnTo>
                <a:lnTo>
                  <a:pt x="2" y="76"/>
                </a:lnTo>
                <a:lnTo>
                  <a:pt x="2" y="68"/>
                </a:lnTo>
                <a:lnTo>
                  <a:pt x="4" y="61"/>
                </a:lnTo>
                <a:lnTo>
                  <a:pt x="6" y="53"/>
                </a:lnTo>
                <a:lnTo>
                  <a:pt x="12" y="45"/>
                </a:lnTo>
                <a:lnTo>
                  <a:pt x="16" y="37"/>
                </a:lnTo>
                <a:lnTo>
                  <a:pt x="22" y="29"/>
                </a:lnTo>
                <a:lnTo>
                  <a:pt x="28" y="23"/>
                </a:lnTo>
                <a:lnTo>
                  <a:pt x="32" y="19"/>
                </a:lnTo>
                <a:lnTo>
                  <a:pt x="36" y="17"/>
                </a:lnTo>
                <a:lnTo>
                  <a:pt x="38" y="13"/>
                </a:lnTo>
                <a:lnTo>
                  <a:pt x="42" y="7"/>
                </a:lnTo>
                <a:lnTo>
                  <a:pt x="45" y="5"/>
                </a:lnTo>
                <a:lnTo>
                  <a:pt x="49" y="4"/>
                </a:lnTo>
                <a:lnTo>
                  <a:pt x="53" y="2"/>
                </a:lnTo>
                <a:lnTo>
                  <a:pt x="57" y="0"/>
                </a:lnTo>
                <a:lnTo>
                  <a:pt x="51" y="5"/>
                </a:lnTo>
                <a:lnTo>
                  <a:pt x="45" y="13"/>
                </a:lnTo>
                <a:lnTo>
                  <a:pt x="42" y="19"/>
                </a:lnTo>
                <a:lnTo>
                  <a:pt x="40" y="27"/>
                </a:lnTo>
                <a:lnTo>
                  <a:pt x="36" y="35"/>
                </a:lnTo>
                <a:lnTo>
                  <a:pt x="36" y="43"/>
                </a:lnTo>
                <a:lnTo>
                  <a:pt x="34" y="53"/>
                </a:lnTo>
                <a:lnTo>
                  <a:pt x="34" y="61"/>
                </a:lnTo>
                <a:lnTo>
                  <a:pt x="34" y="68"/>
                </a:lnTo>
                <a:lnTo>
                  <a:pt x="36" y="76"/>
                </a:lnTo>
                <a:lnTo>
                  <a:pt x="38" y="84"/>
                </a:lnTo>
                <a:lnTo>
                  <a:pt x="40" y="92"/>
                </a:lnTo>
                <a:lnTo>
                  <a:pt x="43" y="100"/>
                </a:lnTo>
                <a:lnTo>
                  <a:pt x="49" y="106"/>
                </a:lnTo>
                <a:lnTo>
                  <a:pt x="53" y="114"/>
                </a:lnTo>
                <a:lnTo>
                  <a:pt x="59" y="120"/>
                </a:lnTo>
                <a:lnTo>
                  <a:pt x="65" y="125"/>
                </a:lnTo>
                <a:lnTo>
                  <a:pt x="73" y="129"/>
                </a:lnTo>
                <a:lnTo>
                  <a:pt x="79" y="135"/>
                </a:lnTo>
                <a:lnTo>
                  <a:pt x="87" y="137"/>
                </a:lnTo>
                <a:lnTo>
                  <a:pt x="95" y="139"/>
                </a:lnTo>
                <a:lnTo>
                  <a:pt x="103" y="143"/>
                </a:lnTo>
                <a:lnTo>
                  <a:pt x="112" y="145"/>
                </a:lnTo>
                <a:lnTo>
                  <a:pt x="122" y="145"/>
                </a:lnTo>
                <a:lnTo>
                  <a:pt x="130" y="145"/>
                </a:lnTo>
                <a:lnTo>
                  <a:pt x="138" y="145"/>
                </a:lnTo>
                <a:lnTo>
                  <a:pt x="146" y="145"/>
                </a:lnTo>
                <a:lnTo>
                  <a:pt x="156" y="143"/>
                </a:lnTo>
                <a:lnTo>
                  <a:pt x="163" y="139"/>
                </a:lnTo>
                <a:lnTo>
                  <a:pt x="171" y="135"/>
                </a:lnTo>
                <a:lnTo>
                  <a:pt x="179" y="131"/>
                </a:lnTo>
                <a:lnTo>
                  <a:pt x="185" y="12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63" name="Rectangle 235"/>
          <p:cNvSpPr>
            <a:spLocks noChangeArrowheads="1"/>
          </p:cNvSpPr>
          <p:nvPr/>
        </p:nvSpPr>
        <p:spPr bwMode="auto">
          <a:xfrm>
            <a:off x="6892925" y="3001963"/>
            <a:ext cx="400050" cy="250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264" name="Rectangle 236"/>
          <p:cNvSpPr>
            <a:spLocks noChangeArrowheads="1"/>
          </p:cNvSpPr>
          <p:nvPr/>
        </p:nvSpPr>
        <p:spPr bwMode="auto">
          <a:xfrm>
            <a:off x="6997700" y="3001963"/>
            <a:ext cx="295275" cy="250825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265" name="Freeform 237"/>
          <p:cNvSpPr>
            <a:spLocks noEditPoints="1"/>
          </p:cNvSpPr>
          <p:nvPr/>
        </p:nvSpPr>
        <p:spPr bwMode="auto">
          <a:xfrm>
            <a:off x="7075488" y="3054350"/>
            <a:ext cx="149225" cy="139700"/>
          </a:xfrm>
          <a:custGeom>
            <a:avLst/>
            <a:gdLst>
              <a:gd name="T0" fmla="*/ 2147483647 w 187"/>
              <a:gd name="T1" fmla="*/ 2147483647 h 175"/>
              <a:gd name="T2" fmla="*/ 2147483647 w 187"/>
              <a:gd name="T3" fmla="*/ 2147483647 h 175"/>
              <a:gd name="T4" fmla="*/ 2147483647 w 187"/>
              <a:gd name="T5" fmla="*/ 2147483647 h 175"/>
              <a:gd name="T6" fmla="*/ 2147483647 w 187"/>
              <a:gd name="T7" fmla="*/ 2147483647 h 175"/>
              <a:gd name="T8" fmla="*/ 2147483647 w 187"/>
              <a:gd name="T9" fmla="*/ 2147483647 h 175"/>
              <a:gd name="T10" fmla="*/ 2147483647 w 187"/>
              <a:gd name="T11" fmla="*/ 2147483647 h 175"/>
              <a:gd name="T12" fmla="*/ 2147483647 w 187"/>
              <a:gd name="T13" fmla="*/ 2147483647 h 175"/>
              <a:gd name="T14" fmla="*/ 2147483647 w 187"/>
              <a:gd name="T15" fmla="*/ 2147483647 h 175"/>
              <a:gd name="T16" fmla="*/ 2147483647 w 187"/>
              <a:gd name="T17" fmla="*/ 2147483647 h 175"/>
              <a:gd name="T18" fmla="*/ 2147483647 w 187"/>
              <a:gd name="T19" fmla="*/ 2147483647 h 175"/>
              <a:gd name="T20" fmla="*/ 2147483647 w 187"/>
              <a:gd name="T21" fmla="*/ 2147483647 h 175"/>
              <a:gd name="T22" fmla="*/ 2147483647 w 187"/>
              <a:gd name="T23" fmla="*/ 2147483647 h 175"/>
              <a:gd name="T24" fmla="*/ 2147483647 w 187"/>
              <a:gd name="T25" fmla="*/ 2147483647 h 175"/>
              <a:gd name="T26" fmla="*/ 2147483647 w 187"/>
              <a:gd name="T27" fmla="*/ 2147483647 h 175"/>
              <a:gd name="T28" fmla="*/ 2147483647 w 187"/>
              <a:gd name="T29" fmla="*/ 2147483647 h 175"/>
              <a:gd name="T30" fmla="*/ 2147483647 w 187"/>
              <a:gd name="T31" fmla="*/ 2147483647 h 175"/>
              <a:gd name="T32" fmla="*/ 2147483647 w 187"/>
              <a:gd name="T33" fmla="*/ 2147483647 h 175"/>
              <a:gd name="T34" fmla="*/ 2147483647 w 187"/>
              <a:gd name="T35" fmla="*/ 2147483647 h 175"/>
              <a:gd name="T36" fmla="*/ 2147483647 w 187"/>
              <a:gd name="T37" fmla="*/ 2147483647 h 175"/>
              <a:gd name="T38" fmla="*/ 2147483647 w 187"/>
              <a:gd name="T39" fmla="*/ 2147483647 h 175"/>
              <a:gd name="T40" fmla="*/ 2147483647 w 187"/>
              <a:gd name="T41" fmla="*/ 2147483647 h 175"/>
              <a:gd name="T42" fmla="*/ 0 w 187"/>
              <a:gd name="T43" fmla="*/ 2147483647 h 175"/>
              <a:gd name="T44" fmla="*/ 0 w 187"/>
              <a:gd name="T45" fmla="*/ 2147483647 h 175"/>
              <a:gd name="T46" fmla="*/ 2147483647 w 187"/>
              <a:gd name="T47" fmla="*/ 2147483647 h 175"/>
              <a:gd name="T48" fmla="*/ 2147483647 w 187"/>
              <a:gd name="T49" fmla="*/ 2147483647 h 175"/>
              <a:gd name="T50" fmla="*/ 2147483647 w 187"/>
              <a:gd name="T51" fmla="*/ 2147483647 h 175"/>
              <a:gd name="T52" fmla="*/ 2147483647 w 187"/>
              <a:gd name="T53" fmla="*/ 2147483647 h 175"/>
              <a:gd name="T54" fmla="*/ 2147483647 w 187"/>
              <a:gd name="T55" fmla="*/ 2147483647 h 175"/>
              <a:gd name="T56" fmla="*/ 2147483647 w 187"/>
              <a:gd name="T57" fmla="*/ 2147483647 h 175"/>
              <a:gd name="T58" fmla="*/ 2147483647 w 187"/>
              <a:gd name="T59" fmla="*/ 0 h 175"/>
              <a:gd name="T60" fmla="*/ 2147483647 w 187"/>
              <a:gd name="T61" fmla="*/ 2147483647 h 175"/>
              <a:gd name="T62" fmla="*/ 2147483647 w 187"/>
              <a:gd name="T63" fmla="*/ 2147483647 h 175"/>
              <a:gd name="T64" fmla="*/ 2147483647 w 187"/>
              <a:gd name="T65" fmla="*/ 2147483647 h 175"/>
              <a:gd name="T66" fmla="*/ 2147483647 w 187"/>
              <a:gd name="T67" fmla="*/ 2147483647 h 175"/>
              <a:gd name="T68" fmla="*/ 2147483647 w 187"/>
              <a:gd name="T69" fmla="*/ 2147483647 h 175"/>
              <a:gd name="T70" fmla="*/ 2147483647 w 187"/>
              <a:gd name="T71" fmla="*/ 2147483647 h 175"/>
              <a:gd name="T72" fmla="*/ 2147483647 w 187"/>
              <a:gd name="T73" fmla="*/ 2147483647 h 175"/>
              <a:gd name="T74" fmla="*/ 2147483647 w 187"/>
              <a:gd name="T75" fmla="*/ 2147483647 h 175"/>
              <a:gd name="T76" fmla="*/ 2147483647 w 187"/>
              <a:gd name="T77" fmla="*/ 2147483647 h 175"/>
              <a:gd name="T78" fmla="*/ 2147483647 w 187"/>
              <a:gd name="T79" fmla="*/ 2147483647 h 175"/>
              <a:gd name="T80" fmla="*/ 2147483647 w 187"/>
              <a:gd name="T81" fmla="*/ 2147483647 h 175"/>
              <a:gd name="T82" fmla="*/ 2147483647 w 187"/>
              <a:gd name="T83" fmla="*/ 2147483647 h 175"/>
              <a:gd name="T84" fmla="*/ 2147483647 w 187"/>
              <a:gd name="T85" fmla="*/ 2147483647 h 175"/>
              <a:gd name="T86" fmla="*/ 2147483647 w 187"/>
              <a:gd name="T87" fmla="*/ 2147483647 h 175"/>
              <a:gd name="T88" fmla="*/ 2147483647 w 187"/>
              <a:gd name="T89" fmla="*/ 2147483647 h 175"/>
              <a:gd name="T90" fmla="*/ 2147483647 w 187"/>
              <a:gd name="T91" fmla="*/ 2147483647 h 175"/>
              <a:gd name="T92" fmla="*/ 2147483647 w 187"/>
              <a:gd name="T93" fmla="*/ 2147483647 h 17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7"/>
              <a:gd name="T142" fmla="*/ 0 h 175"/>
              <a:gd name="T143" fmla="*/ 187 w 187"/>
              <a:gd name="T144" fmla="*/ 175 h 17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7" h="175">
                <a:moveTo>
                  <a:pt x="168" y="29"/>
                </a:moveTo>
                <a:lnTo>
                  <a:pt x="181" y="27"/>
                </a:lnTo>
                <a:lnTo>
                  <a:pt x="168" y="19"/>
                </a:lnTo>
                <a:lnTo>
                  <a:pt x="172" y="6"/>
                </a:lnTo>
                <a:lnTo>
                  <a:pt x="160" y="17"/>
                </a:lnTo>
                <a:lnTo>
                  <a:pt x="146" y="10"/>
                </a:lnTo>
                <a:lnTo>
                  <a:pt x="154" y="23"/>
                </a:lnTo>
                <a:lnTo>
                  <a:pt x="144" y="33"/>
                </a:lnTo>
                <a:lnTo>
                  <a:pt x="158" y="29"/>
                </a:lnTo>
                <a:lnTo>
                  <a:pt x="166" y="43"/>
                </a:lnTo>
                <a:lnTo>
                  <a:pt x="168" y="29"/>
                </a:lnTo>
                <a:close/>
                <a:moveTo>
                  <a:pt x="187" y="126"/>
                </a:moveTo>
                <a:lnTo>
                  <a:pt x="185" y="130"/>
                </a:lnTo>
                <a:lnTo>
                  <a:pt x="181" y="131"/>
                </a:lnTo>
                <a:lnTo>
                  <a:pt x="181" y="135"/>
                </a:lnTo>
                <a:lnTo>
                  <a:pt x="177" y="137"/>
                </a:lnTo>
                <a:lnTo>
                  <a:pt x="175" y="141"/>
                </a:lnTo>
                <a:lnTo>
                  <a:pt x="172" y="141"/>
                </a:lnTo>
                <a:lnTo>
                  <a:pt x="170" y="145"/>
                </a:lnTo>
                <a:lnTo>
                  <a:pt x="166" y="149"/>
                </a:lnTo>
                <a:lnTo>
                  <a:pt x="158" y="155"/>
                </a:lnTo>
                <a:lnTo>
                  <a:pt x="150" y="161"/>
                </a:lnTo>
                <a:lnTo>
                  <a:pt x="142" y="165"/>
                </a:lnTo>
                <a:lnTo>
                  <a:pt x="134" y="167"/>
                </a:lnTo>
                <a:lnTo>
                  <a:pt x="124" y="169"/>
                </a:lnTo>
                <a:lnTo>
                  <a:pt x="114" y="173"/>
                </a:lnTo>
                <a:lnTo>
                  <a:pt x="107" y="175"/>
                </a:lnTo>
                <a:lnTo>
                  <a:pt x="97" y="175"/>
                </a:lnTo>
                <a:lnTo>
                  <a:pt x="87" y="175"/>
                </a:lnTo>
                <a:lnTo>
                  <a:pt x="77" y="173"/>
                </a:lnTo>
                <a:lnTo>
                  <a:pt x="67" y="169"/>
                </a:lnTo>
                <a:lnTo>
                  <a:pt x="57" y="167"/>
                </a:lnTo>
                <a:lnTo>
                  <a:pt x="50" y="165"/>
                </a:lnTo>
                <a:lnTo>
                  <a:pt x="42" y="161"/>
                </a:lnTo>
                <a:lnTo>
                  <a:pt x="34" y="155"/>
                </a:lnTo>
                <a:lnTo>
                  <a:pt x="28" y="149"/>
                </a:lnTo>
                <a:lnTo>
                  <a:pt x="20" y="141"/>
                </a:lnTo>
                <a:lnTo>
                  <a:pt x="16" y="135"/>
                </a:lnTo>
                <a:lnTo>
                  <a:pt x="10" y="126"/>
                </a:lnTo>
                <a:lnTo>
                  <a:pt x="6" y="120"/>
                </a:lnTo>
                <a:lnTo>
                  <a:pt x="4" y="112"/>
                </a:lnTo>
                <a:lnTo>
                  <a:pt x="0" y="102"/>
                </a:lnTo>
                <a:lnTo>
                  <a:pt x="0" y="94"/>
                </a:lnTo>
                <a:lnTo>
                  <a:pt x="0" y="86"/>
                </a:lnTo>
                <a:lnTo>
                  <a:pt x="0" y="76"/>
                </a:lnTo>
                <a:lnTo>
                  <a:pt x="0" y="67"/>
                </a:lnTo>
                <a:lnTo>
                  <a:pt x="4" y="61"/>
                </a:lnTo>
                <a:lnTo>
                  <a:pt x="6" y="53"/>
                </a:lnTo>
                <a:lnTo>
                  <a:pt x="10" y="43"/>
                </a:lnTo>
                <a:lnTo>
                  <a:pt x="16" y="37"/>
                </a:lnTo>
                <a:lnTo>
                  <a:pt x="20" y="29"/>
                </a:lnTo>
                <a:lnTo>
                  <a:pt x="28" y="23"/>
                </a:lnTo>
                <a:lnTo>
                  <a:pt x="30" y="19"/>
                </a:lnTo>
                <a:lnTo>
                  <a:pt x="34" y="15"/>
                </a:lnTo>
                <a:lnTo>
                  <a:pt x="38" y="12"/>
                </a:lnTo>
                <a:lnTo>
                  <a:pt x="40" y="10"/>
                </a:lnTo>
                <a:lnTo>
                  <a:pt x="44" y="4"/>
                </a:lnTo>
                <a:lnTo>
                  <a:pt x="48" y="2"/>
                </a:lnTo>
                <a:lnTo>
                  <a:pt x="52" y="0"/>
                </a:lnTo>
                <a:lnTo>
                  <a:pt x="55" y="0"/>
                </a:lnTo>
                <a:lnTo>
                  <a:pt x="50" y="4"/>
                </a:lnTo>
                <a:lnTo>
                  <a:pt x="44" y="12"/>
                </a:lnTo>
                <a:lnTo>
                  <a:pt x="42" y="19"/>
                </a:lnTo>
                <a:lnTo>
                  <a:pt x="38" y="27"/>
                </a:lnTo>
                <a:lnTo>
                  <a:pt x="34" y="35"/>
                </a:lnTo>
                <a:lnTo>
                  <a:pt x="34" y="43"/>
                </a:lnTo>
                <a:lnTo>
                  <a:pt x="32" y="51"/>
                </a:lnTo>
                <a:lnTo>
                  <a:pt x="32" y="59"/>
                </a:lnTo>
                <a:lnTo>
                  <a:pt x="34" y="67"/>
                </a:lnTo>
                <a:lnTo>
                  <a:pt x="34" y="76"/>
                </a:lnTo>
                <a:lnTo>
                  <a:pt x="36" y="84"/>
                </a:lnTo>
                <a:lnTo>
                  <a:pt x="40" y="92"/>
                </a:lnTo>
                <a:lnTo>
                  <a:pt x="44" y="100"/>
                </a:lnTo>
                <a:lnTo>
                  <a:pt x="48" y="106"/>
                </a:lnTo>
                <a:lnTo>
                  <a:pt x="53" y="114"/>
                </a:lnTo>
                <a:lnTo>
                  <a:pt x="57" y="120"/>
                </a:lnTo>
                <a:lnTo>
                  <a:pt x="63" y="126"/>
                </a:lnTo>
                <a:lnTo>
                  <a:pt x="71" y="130"/>
                </a:lnTo>
                <a:lnTo>
                  <a:pt x="79" y="133"/>
                </a:lnTo>
                <a:lnTo>
                  <a:pt x="87" y="137"/>
                </a:lnTo>
                <a:lnTo>
                  <a:pt x="95" y="141"/>
                </a:lnTo>
                <a:lnTo>
                  <a:pt x="105" y="143"/>
                </a:lnTo>
                <a:lnTo>
                  <a:pt x="112" y="145"/>
                </a:lnTo>
                <a:lnTo>
                  <a:pt x="120" y="145"/>
                </a:lnTo>
                <a:lnTo>
                  <a:pt x="130" y="145"/>
                </a:lnTo>
                <a:lnTo>
                  <a:pt x="138" y="145"/>
                </a:lnTo>
                <a:lnTo>
                  <a:pt x="148" y="145"/>
                </a:lnTo>
                <a:lnTo>
                  <a:pt x="156" y="141"/>
                </a:lnTo>
                <a:lnTo>
                  <a:pt x="164" y="139"/>
                </a:lnTo>
                <a:lnTo>
                  <a:pt x="172" y="135"/>
                </a:lnTo>
                <a:lnTo>
                  <a:pt x="179" y="131"/>
                </a:lnTo>
                <a:lnTo>
                  <a:pt x="187" y="1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66" name="Rectangle 238"/>
          <p:cNvSpPr>
            <a:spLocks noChangeArrowheads="1"/>
          </p:cNvSpPr>
          <p:nvPr/>
        </p:nvSpPr>
        <p:spPr bwMode="auto">
          <a:xfrm>
            <a:off x="7037388" y="3376613"/>
            <a:ext cx="458787" cy="2714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267" name="Rectangle 239"/>
          <p:cNvSpPr>
            <a:spLocks noChangeArrowheads="1"/>
          </p:cNvSpPr>
          <p:nvPr/>
        </p:nvSpPr>
        <p:spPr bwMode="auto">
          <a:xfrm>
            <a:off x="7037388" y="3438525"/>
            <a:ext cx="458787" cy="136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268" name="Rectangle 240"/>
          <p:cNvSpPr>
            <a:spLocks noChangeArrowheads="1"/>
          </p:cNvSpPr>
          <p:nvPr/>
        </p:nvSpPr>
        <p:spPr bwMode="auto">
          <a:xfrm>
            <a:off x="6084888" y="1431925"/>
            <a:ext cx="335121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269" name="Rectangle 241"/>
          <p:cNvSpPr>
            <a:spLocks noChangeArrowheads="1"/>
          </p:cNvSpPr>
          <p:nvPr/>
        </p:nvSpPr>
        <p:spPr bwMode="auto">
          <a:xfrm>
            <a:off x="3132138" y="1412875"/>
            <a:ext cx="25622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270" name="Rectangle 242"/>
          <p:cNvSpPr>
            <a:spLocks noChangeArrowheads="1"/>
          </p:cNvSpPr>
          <p:nvPr/>
        </p:nvSpPr>
        <p:spPr bwMode="auto">
          <a:xfrm>
            <a:off x="4616450" y="3676650"/>
            <a:ext cx="265113" cy="153988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271" name="Freeform 243"/>
          <p:cNvSpPr>
            <a:spLocks/>
          </p:cNvSpPr>
          <p:nvPr/>
        </p:nvSpPr>
        <p:spPr bwMode="auto">
          <a:xfrm>
            <a:off x="4616450" y="3676650"/>
            <a:ext cx="265113" cy="153988"/>
          </a:xfrm>
          <a:custGeom>
            <a:avLst/>
            <a:gdLst>
              <a:gd name="T0" fmla="*/ 2147483647 w 332"/>
              <a:gd name="T1" fmla="*/ 0 h 195"/>
              <a:gd name="T2" fmla="*/ 2147483647 w 332"/>
              <a:gd name="T3" fmla="*/ 2147483647 h 195"/>
              <a:gd name="T4" fmla="*/ 0 w 332"/>
              <a:gd name="T5" fmla="*/ 2147483647 h 195"/>
              <a:gd name="T6" fmla="*/ 0 w 332"/>
              <a:gd name="T7" fmla="*/ 2147483647 h 195"/>
              <a:gd name="T8" fmla="*/ 2147483647 w 332"/>
              <a:gd name="T9" fmla="*/ 2147483647 h 195"/>
              <a:gd name="T10" fmla="*/ 2147483647 w 332"/>
              <a:gd name="T11" fmla="*/ 2147483647 h 195"/>
              <a:gd name="T12" fmla="*/ 2147483647 w 332"/>
              <a:gd name="T13" fmla="*/ 2147483647 h 195"/>
              <a:gd name="T14" fmla="*/ 2147483647 w 332"/>
              <a:gd name="T15" fmla="*/ 2147483647 h 195"/>
              <a:gd name="T16" fmla="*/ 2147483647 w 332"/>
              <a:gd name="T17" fmla="*/ 2147483647 h 195"/>
              <a:gd name="T18" fmla="*/ 2147483647 w 332"/>
              <a:gd name="T19" fmla="*/ 2147483647 h 195"/>
              <a:gd name="T20" fmla="*/ 2147483647 w 332"/>
              <a:gd name="T21" fmla="*/ 2147483647 h 195"/>
              <a:gd name="T22" fmla="*/ 2147483647 w 332"/>
              <a:gd name="T23" fmla="*/ 0 h 195"/>
              <a:gd name="T24" fmla="*/ 2147483647 w 332"/>
              <a:gd name="T25" fmla="*/ 0 h 1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"/>
              <a:gd name="T40" fmla="*/ 0 h 195"/>
              <a:gd name="T41" fmla="*/ 332 w 332"/>
              <a:gd name="T42" fmla="*/ 195 h 1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" h="195">
                <a:moveTo>
                  <a:pt x="141" y="0"/>
                </a:moveTo>
                <a:lnTo>
                  <a:pt x="141" y="81"/>
                </a:lnTo>
                <a:lnTo>
                  <a:pt x="0" y="81"/>
                </a:lnTo>
                <a:lnTo>
                  <a:pt x="0" y="112"/>
                </a:lnTo>
                <a:lnTo>
                  <a:pt x="141" y="112"/>
                </a:lnTo>
                <a:lnTo>
                  <a:pt x="141" y="195"/>
                </a:lnTo>
                <a:lnTo>
                  <a:pt x="186" y="195"/>
                </a:lnTo>
                <a:lnTo>
                  <a:pt x="186" y="112"/>
                </a:lnTo>
                <a:lnTo>
                  <a:pt x="332" y="112"/>
                </a:lnTo>
                <a:lnTo>
                  <a:pt x="332" y="81"/>
                </a:lnTo>
                <a:lnTo>
                  <a:pt x="186" y="81"/>
                </a:lnTo>
                <a:lnTo>
                  <a:pt x="186" y="0"/>
                </a:lnTo>
                <a:lnTo>
                  <a:pt x="141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72" name="Freeform 244"/>
          <p:cNvSpPr>
            <a:spLocks/>
          </p:cNvSpPr>
          <p:nvPr/>
        </p:nvSpPr>
        <p:spPr bwMode="auto">
          <a:xfrm>
            <a:off x="4814888" y="3694113"/>
            <a:ext cx="66675" cy="46037"/>
          </a:xfrm>
          <a:custGeom>
            <a:avLst/>
            <a:gdLst>
              <a:gd name="T0" fmla="*/ 2147483647 w 83"/>
              <a:gd name="T1" fmla="*/ 0 h 59"/>
              <a:gd name="T2" fmla="*/ 0 w 83"/>
              <a:gd name="T3" fmla="*/ 2147483647 h 59"/>
              <a:gd name="T4" fmla="*/ 2147483647 w 83"/>
              <a:gd name="T5" fmla="*/ 2147483647 h 59"/>
              <a:gd name="T6" fmla="*/ 2147483647 w 83"/>
              <a:gd name="T7" fmla="*/ 0 h 59"/>
              <a:gd name="T8" fmla="*/ 0 60000 65536"/>
              <a:gd name="T9" fmla="*/ 0 60000 65536"/>
              <a:gd name="T10" fmla="*/ 0 60000 65536"/>
              <a:gd name="T11" fmla="*/ 0 60000 65536"/>
              <a:gd name="T12" fmla="*/ 0 w 83"/>
              <a:gd name="T13" fmla="*/ 0 h 59"/>
              <a:gd name="T14" fmla="*/ 83 w 83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" h="59">
                <a:moveTo>
                  <a:pt x="83" y="0"/>
                </a:moveTo>
                <a:lnTo>
                  <a:pt x="0" y="59"/>
                </a:lnTo>
                <a:lnTo>
                  <a:pt x="83" y="59"/>
                </a:lnTo>
                <a:lnTo>
                  <a:pt x="83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73" name="Freeform 245"/>
          <p:cNvSpPr>
            <a:spLocks/>
          </p:cNvSpPr>
          <p:nvPr/>
        </p:nvSpPr>
        <p:spPr bwMode="auto">
          <a:xfrm>
            <a:off x="4616450" y="3694113"/>
            <a:ext cx="66675" cy="46037"/>
          </a:xfrm>
          <a:custGeom>
            <a:avLst/>
            <a:gdLst>
              <a:gd name="T0" fmla="*/ 0 w 82"/>
              <a:gd name="T1" fmla="*/ 0 h 59"/>
              <a:gd name="T2" fmla="*/ 2147483647 w 82"/>
              <a:gd name="T3" fmla="*/ 2147483647 h 59"/>
              <a:gd name="T4" fmla="*/ 0 w 82"/>
              <a:gd name="T5" fmla="*/ 2147483647 h 59"/>
              <a:gd name="T6" fmla="*/ 0 w 82"/>
              <a:gd name="T7" fmla="*/ 0 h 59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59"/>
              <a:gd name="T14" fmla="*/ 82 w 82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59">
                <a:moveTo>
                  <a:pt x="0" y="0"/>
                </a:moveTo>
                <a:lnTo>
                  <a:pt x="82" y="59"/>
                </a:lnTo>
                <a:lnTo>
                  <a:pt x="0" y="59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74" name="Freeform 246"/>
          <p:cNvSpPr>
            <a:spLocks/>
          </p:cNvSpPr>
          <p:nvPr/>
        </p:nvSpPr>
        <p:spPr bwMode="auto">
          <a:xfrm>
            <a:off x="4814888" y="3767138"/>
            <a:ext cx="66675" cy="46037"/>
          </a:xfrm>
          <a:custGeom>
            <a:avLst/>
            <a:gdLst>
              <a:gd name="T0" fmla="*/ 2147483647 w 83"/>
              <a:gd name="T1" fmla="*/ 2147483647 h 59"/>
              <a:gd name="T2" fmla="*/ 0 w 83"/>
              <a:gd name="T3" fmla="*/ 0 h 59"/>
              <a:gd name="T4" fmla="*/ 2147483647 w 83"/>
              <a:gd name="T5" fmla="*/ 0 h 59"/>
              <a:gd name="T6" fmla="*/ 2147483647 w 83"/>
              <a:gd name="T7" fmla="*/ 2147483647 h 59"/>
              <a:gd name="T8" fmla="*/ 0 60000 65536"/>
              <a:gd name="T9" fmla="*/ 0 60000 65536"/>
              <a:gd name="T10" fmla="*/ 0 60000 65536"/>
              <a:gd name="T11" fmla="*/ 0 60000 65536"/>
              <a:gd name="T12" fmla="*/ 0 w 83"/>
              <a:gd name="T13" fmla="*/ 0 h 59"/>
              <a:gd name="T14" fmla="*/ 83 w 83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" h="59">
                <a:moveTo>
                  <a:pt x="83" y="59"/>
                </a:moveTo>
                <a:lnTo>
                  <a:pt x="0" y="0"/>
                </a:lnTo>
                <a:lnTo>
                  <a:pt x="83" y="0"/>
                </a:lnTo>
                <a:lnTo>
                  <a:pt x="83" y="59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75" name="Freeform 247"/>
          <p:cNvSpPr>
            <a:spLocks/>
          </p:cNvSpPr>
          <p:nvPr/>
        </p:nvSpPr>
        <p:spPr bwMode="auto">
          <a:xfrm>
            <a:off x="4616450" y="3767138"/>
            <a:ext cx="66675" cy="46037"/>
          </a:xfrm>
          <a:custGeom>
            <a:avLst/>
            <a:gdLst>
              <a:gd name="T0" fmla="*/ 0 w 82"/>
              <a:gd name="T1" fmla="*/ 2147483647 h 59"/>
              <a:gd name="T2" fmla="*/ 2147483647 w 82"/>
              <a:gd name="T3" fmla="*/ 0 h 59"/>
              <a:gd name="T4" fmla="*/ 0 w 82"/>
              <a:gd name="T5" fmla="*/ 0 h 59"/>
              <a:gd name="T6" fmla="*/ 0 w 82"/>
              <a:gd name="T7" fmla="*/ 2147483647 h 59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59"/>
              <a:gd name="T14" fmla="*/ 82 w 82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59">
                <a:moveTo>
                  <a:pt x="0" y="59"/>
                </a:moveTo>
                <a:lnTo>
                  <a:pt x="82" y="0"/>
                </a:lnTo>
                <a:lnTo>
                  <a:pt x="0" y="0"/>
                </a:lnTo>
                <a:lnTo>
                  <a:pt x="0" y="59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76" name="Freeform 248"/>
          <p:cNvSpPr>
            <a:spLocks/>
          </p:cNvSpPr>
          <p:nvPr/>
        </p:nvSpPr>
        <p:spPr bwMode="auto">
          <a:xfrm>
            <a:off x="4645025" y="3676650"/>
            <a:ext cx="82550" cy="52388"/>
          </a:xfrm>
          <a:custGeom>
            <a:avLst/>
            <a:gdLst>
              <a:gd name="T0" fmla="*/ 0 w 104"/>
              <a:gd name="T1" fmla="*/ 0 h 67"/>
              <a:gd name="T2" fmla="*/ 2147483647 w 104"/>
              <a:gd name="T3" fmla="*/ 2147483647 h 67"/>
              <a:gd name="T4" fmla="*/ 2147483647 w 104"/>
              <a:gd name="T5" fmla="*/ 0 h 67"/>
              <a:gd name="T6" fmla="*/ 0 w 104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67"/>
              <a:gd name="T14" fmla="*/ 104 w 104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67">
                <a:moveTo>
                  <a:pt x="0" y="0"/>
                </a:moveTo>
                <a:lnTo>
                  <a:pt x="104" y="67"/>
                </a:lnTo>
                <a:lnTo>
                  <a:pt x="104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77" name="Freeform 249"/>
          <p:cNvSpPr>
            <a:spLocks/>
          </p:cNvSpPr>
          <p:nvPr/>
        </p:nvSpPr>
        <p:spPr bwMode="auto">
          <a:xfrm>
            <a:off x="4770438" y="3676650"/>
            <a:ext cx="84137" cy="50800"/>
          </a:xfrm>
          <a:custGeom>
            <a:avLst/>
            <a:gdLst>
              <a:gd name="T0" fmla="*/ 2147483647 w 107"/>
              <a:gd name="T1" fmla="*/ 0 h 65"/>
              <a:gd name="T2" fmla="*/ 0 w 107"/>
              <a:gd name="T3" fmla="*/ 2147483647 h 65"/>
              <a:gd name="T4" fmla="*/ 0 w 107"/>
              <a:gd name="T5" fmla="*/ 0 h 65"/>
              <a:gd name="T6" fmla="*/ 2147483647 w 107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65"/>
              <a:gd name="T14" fmla="*/ 107 w 107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65">
                <a:moveTo>
                  <a:pt x="107" y="0"/>
                </a:moveTo>
                <a:lnTo>
                  <a:pt x="0" y="65"/>
                </a:lnTo>
                <a:lnTo>
                  <a:pt x="0" y="0"/>
                </a:lnTo>
                <a:lnTo>
                  <a:pt x="107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78" name="Freeform 250"/>
          <p:cNvSpPr>
            <a:spLocks/>
          </p:cNvSpPr>
          <p:nvPr/>
        </p:nvSpPr>
        <p:spPr bwMode="auto">
          <a:xfrm>
            <a:off x="4645025" y="3778250"/>
            <a:ext cx="82550" cy="53975"/>
          </a:xfrm>
          <a:custGeom>
            <a:avLst/>
            <a:gdLst>
              <a:gd name="T0" fmla="*/ 0 w 104"/>
              <a:gd name="T1" fmla="*/ 2147483647 h 69"/>
              <a:gd name="T2" fmla="*/ 2147483647 w 104"/>
              <a:gd name="T3" fmla="*/ 0 h 69"/>
              <a:gd name="T4" fmla="*/ 2147483647 w 104"/>
              <a:gd name="T5" fmla="*/ 2147483647 h 69"/>
              <a:gd name="T6" fmla="*/ 0 w 104"/>
              <a:gd name="T7" fmla="*/ 2147483647 h 69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69"/>
              <a:gd name="T14" fmla="*/ 104 w 104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69">
                <a:moveTo>
                  <a:pt x="0" y="69"/>
                </a:moveTo>
                <a:lnTo>
                  <a:pt x="104" y="0"/>
                </a:lnTo>
                <a:lnTo>
                  <a:pt x="104" y="69"/>
                </a:lnTo>
                <a:lnTo>
                  <a:pt x="0" y="69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79" name="Freeform 251"/>
          <p:cNvSpPr>
            <a:spLocks/>
          </p:cNvSpPr>
          <p:nvPr/>
        </p:nvSpPr>
        <p:spPr bwMode="auto">
          <a:xfrm>
            <a:off x="4770438" y="3778250"/>
            <a:ext cx="84137" cy="53975"/>
          </a:xfrm>
          <a:custGeom>
            <a:avLst/>
            <a:gdLst>
              <a:gd name="T0" fmla="*/ 2147483647 w 107"/>
              <a:gd name="T1" fmla="*/ 2147483647 h 69"/>
              <a:gd name="T2" fmla="*/ 0 w 107"/>
              <a:gd name="T3" fmla="*/ 0 h 69"/>
              <a:gd name="T4" fmla="*/ 0 w 107"/>
              <a:gd name="T5" fmla="*/ 2147483647 h 69"/>
              <a:gd name="T6" fmla="*/ 2147483647 w 107"/>
              <a:gd name="T7" fmla="*/ 2147483647 h 69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69"/>
              <a:gd name="T14" fmla="*/ 107 w 107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69">
                <a:moveTo>
                  <a:pt x="107" y="69"/>
                </a:moveTo>
                <a:lnTo>
                  <a:pt x="0" y="0"/>
                </a:lnTo>
                <a:lnTo>
                  <a:pt x="0" y="69"/>
                </a:lnTo>
                <a:lnTo>
                  <a:pt x="107" y="69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80" name="Freeform 252"/>
          <p:cNvSpPr>
            <a:spLocks/>
          </p:cNvSpPr>
          <p:nvPr/>
        </p:nvSpPr>
        <p:spPr bwMode="auto">
          <a:xfrm>
            <a:off x="4616450" y="3676650"/>
            <a:ext cx="93663" cy="61913"/>
          </a:xfrm>
          <a:custGeom>
            <a:avLst/>
            <a:gdLst>
              <a:gd name="T0" fmla="*/ 0 w 118"/>
              <a:gd name="T1" fmla="*/ 0 h 79"/>
              <a:gd name="T2" fmla="*/ 2147483647 w 118"/>
              <a:gd name="T3" fmla="*/ 2147483647 h 79"/>
              <a:gd name="T4" fmla="*/ 2147483647 w 118"/>
              <a:gd name="T5" fmla="*/ 2147483647 h 79"/>
              <a:gd name="T6" fmla="*/ 0 w 118"/>
              <a:gd name="T7" fmla="*/ 2147483647 h 79"/>
              <a:gd name="T8" fmla="*/ 0 w 118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"/>
              <a:gd name="T16" fmla="*/ 0 h 79"/>
              <a:gd name="T17" fmla="*/ 118 w 118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" h="79">
                <a:moveTo>
                  <a:pt x="0" y="0"/>
                </a:moveTo>
                <a:lnTo>
                  <a:pt x="118" y="79"/>
                </a:lnTo>
                <a:lnTo>
                  <a:pt x="90" y="79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81" name="Freeform 253"/>
          <p:cNvSpPr>
            <a:spLocks/>
          </p:cNvSpPr>
          <p:nvPr/>
        </p:nvSpPr>
        <p:spPr bwMode="auto">
          <a:xfrm>
            <a:off x="4616450" y="3767138"/>
            <a:ext cx="114300" cy="63500"/>
          </a:xfrm>
          <a:custGeom>
            <a:avLst/>
            <a:gdLst>
              <a:gd name="T0" fmla="*/ 2147483647 w 143"/>
              <a:gd name="T1" fmla="*/ 2147483647 h 81"/>
              <a:gd name="T2" fmla="*/ 2147483647 w 143"/>
              <a:gd name="T3" fmla="*/ 0 h 81"/>
              <a:gd name="T4" fmla="*/ 2147483647 w 143"/>
              <a:gd name="T5" fmla="*/ 0 h 81"/>
              <a:gd name="T6" fmla="*/ 0 w 143"/>
              <a:gd name="T7" fmla="*/ 2147483647 h 81"/>
              <a:gd name="T8" fmla="*/ 2147483647 w 143"/>
              <a:gd name="T9" fmla="*/ 2147483647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"/>
              <a:gd name="T16" fmla="*/ 0 h 81"/>
              <a:gd name="T17" fmla="*/ 143 w 143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" h="81">
                <a:moveTo>
                  <a:pt x="25" y="81"/>
                </a:moveTo>
                <a:lnTo>
                  <a:pt x="143" y="0"/>
                </a:lnTo>
                <a:lnTo>
                  <a:pt x="120" y="0"/>
                </a:ln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82" name="Freeform 254"/>
          <p:cNvSpPr>
            <a:spLocks/>
          </p:cNvSpPr>
          <p:nvPr/>
        </p:nvSpPr>
        <p:spPr bwMode="auto">
          <a:xfrm>
            <a:off x="4768850" y="3676650"/>
            <a:ext cx="112713" cy="61913"/>
          </a:xfrm>
          <a:custGeom>
            <a:avLst/>
            <a:gdLst>
              <a:gd name="T0" fmla="*/ 2147483647 w 142"/>
              <a:gd name="T1" fmla="*/ 0 h 79"/>
              <a:gd name="T2" fmla="*/ 0 w 142"/>
              <a:gd name="T3" fmla="*/ 2147483647 h 79"/>
              <a:gd name="T4" fmla="*/ 2147483647 w 142"/>
              <a:gd name="T5" fmla="*/ 2147483647 h 79"/>
              <a:gd name="T6" fmla="*/ 2147483647 w 142"/>
              <a:gd name="T7" fmla="*/ 0 h 79"/>
              <a:gd name="T8" fmla="*/ 2147483647 w 142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79"/>
              <a:gd name="T17" fmla="*/ 142 w 142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79">
                <a:moveTo>
                  <a:pt x="118" y="0"/>
                </a:moveTo>
                <a:lnTo>
                  <a:pt x="0" y="79"/>
                </a:lnTo>
                <a:lnTo>
                  <a:pt x="26" y="79"/>
                </a:lnTo>
                <a:lnTo>
                  <a:pt x="142" y="0"/>
                </a:lnTo>
                <a:lnTo>
                  <a:pt x="118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83" name="Freeform 255"/>
          <p:cNvSpPr>
            <a:spLocks/>
          </p:cNvSpPr>
          <p:nvPr/>
        </p:nvSpPr>
        <p:spPr bwMode="auto">
          <a:xfrm>
            <a:off x="4787900" y="3767138"/>
            <a:ext cx="93663" cy="65087"/>
          </a:xfrm>
          <a:custGeom>
            <a:avLst/>
            <a:gdLst>
              <a:gd name="T0" fmla="*/ 2147483647 w 116"/>
              <a:gd name="T1" fmla="*/ 2147483647 h 83"/>
              <a:gd name="T2" fmla="*/ 0 w 116"/>
              <a:gd name="T3" fmla="*/ 0 h 83"/>
              <a:gd name="T4" fmla="*/ 2147483647 w 116"/>
              <a:gd name="T5" fmla="*/ 0 h 83"/>
              <a:gd name="T6" fmla="*/ 2147483647 w 116"/>
              <a:gd name="T7" fmla="*/ 2147483647 h 83"/>
              <a:gd name="T8" fmla="*/ 2147483647 w 116"/>
              <a:gd name="T9" fmla="*/ 2147483647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"/>
              <a:gd name="T16" fmla="*/ 0 h 83"/>
              <a:gd name="T17" fmla="*/ 116 w 116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" h="83">
                <a:moveTo>
                  <a:pt x="116" y="83"/>
                </a:moveTo>
                <a:lnTo>
                  <a:pt x="0" y="0"/>
                </a:lnTo>
                <a:lnTo>
                  <a:pt x="24" y="0"/>
                </a:lnTo>
                <a:lnTo>
                  <a:pt x="116" y="65"/>
                </a:lnTo>
                <a:lnTo>
                  <a:pt x="116" y="83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84" name="Freeform 256"/>
          <p:cNvSpPr>
            <a:spLocks/>
          </p:cNvSpPr>
          <p:nvPr/>
        </p:nvSpPr>
        <p:spPr bwMode="auto">
          <a:xfrm>
            <a:off x="4930775" y="3778250"/>
            <a:ext cx="60325" cy="47625"/>
          </a:xfrm>
          <a:custGeom>
            <a:avLst/>
            <a:gdLst>
              <a:gd name="T0" fmla="*/ 2147483647 w 77"/>
              <a:gd name="T1" fmla="*/ 0 h 61"/>
              <a:gd name="T2" fmla="*/ 2147483647 w 77"/>
              <a:gd name="T3" fmla="*/ 2147483647 h 61"/>
              <a:gd name="T4" fmla="*/ 2147483647 w 77"/>
              <a:gd name="T5" fmla="*/ 2147483647 h 61"/>
              <a:gd name="T6" fmla="*/ 2147483647 w 77"/>
              <a:gd name="T7" fmla="*/ 2147483647 h 61"/>
              <a:gd name="T8" fmla="*/ 0 w 77"/>
              <a:gd name="T9" fmla="*/ 2147483647 h 61"/>
              <a:gd name="T10" fmla="*/ 2147483647 w 77"/>
              <a:gd name="T11" fmla="*/ 2147483647 h 61"/>
              <a:gd name="T12" fmla="*/ 2147483647 w 77"/>
              <a:gd name="T13" fmla="*/ 2147483647 h 61"/>
              <a:gd name="T14" fmla="*/ 2147483647 w 77"/>
              <a:gd name="T15" fmla="*/ 2147483647 h 61"/>
              <a:gd name="T16" fmla="*/ 2147483647 w 77"/>
              <a:gd name="T17" fmla="*/ 2147483647 h 61"/>
              <a:gd name="T18" fmla="*/ 2147483647 w 77"/>
              <a:gd name="T19" fmla="*/ 2147483647 h 61"/>
              <a:gd name="T20" fmla="*/ 2147483647 w 77"/>
              <a:gd name="T21" fmla="*/ 2147483647 h 61"/>
              <a:gd name="T22" fmla="*/ 2147483647 w 77"/>
              <a:gd name="T23" fmla="*/ 2147483647 h 61"/>
              <a:gd name="T24" fmla="*/ 2147483647 w 77"/>
              <a:gd name="T25" fmla="*/ 2147483647 h 61"/>
              <a:gd name="T26" fmla="*/ 2147483647 w 77"/>
              <a:gd name="T27" fmla="*/ 2147483647 h 61"/>
              <a:gd name="T28" fmla="*/ 2147483647 w 77"/>
              <a:gd name="T29" fmla="*/ 0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7"/>
              <a:gd name="T46" fmla="*/ 0 h 61"/>
              <a:gd name="T47" fmla="*/ 77 w 77"/>
              <a:gd name="T48" fmla="*/ 61 h 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7" h="61">
                <a:moveTo>
                  <a:pt x="37" y="0"/>
                </a:moveTo>
                <a:lnTo>
                  <a:pt x="27" y="16"/>
                </a:lnTo>
                <a:lnTo>
                  <a:pt x="6" y="12"/>
                </a:lnTo>
                <a:lnTo>
                  <a:pt x="18" y="30"/>
                </a:lnTo>
                <a:lnTo>
                  <a:pt x="0" y="40"/>
                </a:lnTo>
                <a:lnTo>
                  <a:pt x="20" y="43"/>
                </a:lnTo>
                <a:lnTo>
                  <a:pt x="20" y="61"/>
                </a:lnTo>
                <a:lnTo>
                  <a:pt x="37" y="47"/>
                </a:lnTo>
                <a:lnTo>
                  <a:pt x="59" y="61"/>
                </a:lnTo>
                <a:lnTo>
                  <a:pt x="59" y="43"/>
                </a:lnTo>
                <a:lnTo>
                  <a:pt x="77" y="40"/>
                </a:lnTo>
                <a:lnTo>
                  <a:pt x="61" y="30"/>
                </a:lnTo>
                <a:lnTo>
                  <a:pt x="71" y="12"/>
                </a:lnTo>
                <a:lnTo>
                  <a:pt x="49" y="16"/>
                </a:lnTo>
                <a:lnTo>
                  <a:pt x="37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85" name="Freeform 257"/>
          <p:cNvSpPr>
            <a:spLocks/>
          </p:cNvSpPr>
          <p:nvPr/>
        </p:nvSpPr>
        <p:spPr bwMode="auto">
          <a:xfrm>
            <a:off x="4995863" y="3700463"/>
            <a:ext cx="61912" cy="49212"/>
          </a:xfrm>
          <a:custGeom>
            <a:avLst/>
            <a:gdLst>
              <a:gd name="T0" fmla="*/ 2147483647 w 76"/>
              <a:gd name="T1" fmla="*/ 0 h 61"/>
              <a:gd name="T2" fmla="*/ 2147483647 w 76"/>
              <a:gd name="T3" fmla="*/ 2147483647 h 61"/>
              <a:gd name="T4" fmla="*/ 2147483647 w 76"/>
              <a:gd name="T5" fmla="*/ 2147483647 h 61"/>
              <a:gd name="T6" fmla="*/ 2147483647 w 76"/>
              <a:gd name="T7" fmla="*/ 2147483647 h 61"/>
              <a:gd name="T8" fmla="*/ 0 w 76"/>
              <a:gd name="T9" fmla="*/ 2147483647 h 61"/>
              <a:gd name="T10" fmla="*/ 2147483647 w 76"/>
              <a:gd name="T11" fmla="*/ 2147483647 h 61"/>
              <a:gd name="T12" fmla="*/ 2147483647 w 76"/>
              <a:gd name="T13" fmla="*/ 2147483647 h 61"/>
              <a:gd name="T14" fmla="*/ 2147483647 w 76"/>
              <a:gd name="T15" fmla="*/ 2147483647 h 61"/>
              <a:gd name="T16" fmla="*/ 2147483647 w 76"/>
              <a:gd name="T17" fmla="*/ 2147483647 h 61"/>
              <a:gd name="T18" fmla="*/ 2147483647 w 76"/>
              <a:gd name="T19" fmla="*/ 2147483647 h 61"/>
              <a:gd name="T20" fmla="*/ 2147483647 w 76"/>
              <a:gd name="T21" fmla="*/ 2147483647 h 61"/>
              <a:gd name="T22" fmla="*/ 2147483647 w 76"/>
              <a:gd name="T23" fmla="*/ 2147483647 h 61"/>
              <a:gd name="T24" fmla="*/ 2147483647 w 76"/>
              <a:gd name="T25" fmla="*/ 2147483647 h 61"/>
              <a:gd name="T26" fmla="*/ 2147483647 w 76"/>
              <a:gd name="T27" fmla="*/ 2147483647 h 61"/>
              <a:gd name="T28" fmla="*/ 2147483647 w 76"/>
              <a:gd name="T29" fmla="*/ 0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"/>
              <a:gd name="T46" fmla="*/ 0 h 61"/>
              <a:gd name="T47" fmla="*/ 76 w 76"/>
              <a:gd name="T48" fmla="*/ 61 h 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" h="61">
                <a:moveTo>
                  <a:pt x="39" y="0"/>
                </a:moveTo>
                <a:lnTo>
                  <a:pt x="29" y="16"/>
                </a:lnTo>
                <a:lnTo>
                  <a:pt x="5" y="12"/>
                </a:lnTo>
                <a:lnTo>
                  <a:pt x="15" y="27"/>
                </a:lnTo>
                <a:lnTo>
                  <a:pt x="0" y="37"/>
                </a:lnTo>
                <a:lnTo>
                  <a:pt x="19" y="41"/>
                </a:lnTo>
                <a:lnTo>
                  <a:pt x="19" y="61"/>
                </a:lnTo>
                <a:lnTo>
                  <a:pt x="39" y="47"/>
                </a:lnTo>
                <a:lnTo>
                  <a:pt x="59" y="61"/>
                </a:lnTo>
                <a:lnTo>
                  <a:pt x="59" y="41"/>
                </a:lnTo>
                <a:lnTo>
                  <a:pt x="76" y="37"/>
                </a:lnTo>
                <a:lnTo>
                  <a:pt x="61" y="27"/>
                </a:lnTo>
                <a:lnTo>
                  <a:pt x="70" y="12"/>
                </a:lnTo>
                <a:lnTo>
                  <a:pt x="49" y="16"/>
                </a:lnTo>
                <a:lnTo>
                  <a:pt x="39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86" name="Freeform 258"/>
          <p:cNvSpPr>
            <a:spLocks/>
          </p:cNvSpPr>
          <p:nvPr/>
        </p:nvSpPr>
        <p:spPr bwMode="auto">
          <a:xfrm>
            <a:off x="5065713" y="3817938"/>
            <a:ext cx="26987" cy="23812"/>
          </a:xfrm>
          <a:custGeom>
            <a:avLst/>
            <a:gdLst>
              <a:gd name="T0" fmla="*/ 2147483647 w 36"/>
              <a:gd name="T1" fmla="*/ 0 h 30"/>
              <a:gd name="T2" fmla="*/ 2147483647 w 36"/>
              <a:gd name="T3" fmla="*/ 2147483647 h 30"/>
              <a:gd name="T4" fmla="*/ 2147483647 w 36"/>
              <a:gd name="T5" fmla="*/ 2147483647 h 30"/>
              <a:gd name="T6" fmla="*/ 2147483647 w 36"/>
              <a:gd name="T7" fmla="*/ 2147483647 h 30"/>
              <a:gd name="T8" fmla="*/ 0 w 36"/>
              <a:gd name="T9" fmla="*/ 2147483647 h 30"/>
              <a:gd name="T10" fmla="*/ 2147483647 w 36"/>
              <a:gd name="T11" fmla="*/ 2147483647 h 30"/>
              <a:gd name="T12" fmla="*/ 2147483647 w 36"/>
              <a:gd name="T13" fmla="*/ 2147483647 h 30"/>
              <a:gd name="T14" fmla="*/ 2147483647 w 36"/>
              <a:gd name="T15" fmla="*/ 2147483647 h 30"/>
              <a:gd name="T16" fmla="*/ 2147483647 w 36"/>
              <a:gd name="T17" fmla="*/ 2147483647 h 30"/>
              <a:gd name="T18" fmla="*/ 2147483647 w 36"/>
              <a:gd name="T19" fmla="*/ 2147483647 h 30"/>
              <a:gd name="T20" fmla="*/ 2147483647 w 36"/>
              <a:gd name="T21" fmla="*/ 2147483647 h 30"/>
              <a:gd name="T22" fmla="*/ 2147483647 w 36"/>
              <a:gd name="T23" fmla="*/ 2147483647 h 30"/>
              <a:gd name="T24" fmla="*/ 2147483647 w 36"/>
              <a:gd name="T25" fmla="*/ 2147483647 h 30"/>
              <a:gd name="T26" fmla="*/ 2147483647 w 36"/>
              <a:gd name="T27" fmla="*/ 2147483647 h 30"/>
              <a:gd name="T28" fmla="*/ 2147483647 w 36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"/>
              <a:gd name="T46" fmla="*/ 0 h 30"/>
              <a:gd name="T47" fmla="*/ 36 w 36"/>
              <a:gd name="T48" fmla="*/ 30 h 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" h="30">
                <a:moveTo>
                  <a:pt x="18" y="0"/>
                </a:moveTo>
                <a:lnTo>
                  <a:pt x="14" y="8"/>
                </a:lnTo>
                <a:lnTo>
                  <a:pt x="4" y="6"/>
                </a:lnTo>
                <a:lnTo>
                  <a:pt x="8" y="14"/>
                </a:lnTo>
                <a:lnTo>
                  <a:pt x="0" y="18"/>
                </a:lnTo>
                <a:lnTo>
                  <a:pt x="10" y="22"/>
                </a:lnTo>
                <a:lnTo>
                  <a:pt x="10" y="30"/>
                </a:lnTo>
                <a:lnTo>
                  <a:pt x="18" y="22"/>
                </a:lnTo>
                <a:lnTo>
                  <a:pt x="28" y="30"/>
                </a:lnTo>
                <a:lnTo>
                  <a:pt x="28" y="22"/>
                </a:lnTo>
                <a:lnTo>
                  <a:pt x="36" y="18"/>
                </a:lnTo>
                <a:lnTo>
                  <a:pt x="30" y="14"/>
                </a:lnTo>
                <a:lnTo>
                  <a:pt x="34" y="6"/>
                </a:lnTo>
                <a:lnTo>
                  <a:pt x="22" y="8"/>
                </a:lnTo>
                <a:lnTo>
                  <a:pt x="18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87" name="Freeform 259"/>
          <p:cNvSpPr>
            <a:spLocks/>
          </p:cNvSpPr>
          <p:nvPr/>
        </p:nvSpPr>
        <p:spPr bwMode="auto">
          <a:xfrm>
            <a:off x="5072063" y="3768725"/>
            <a:ext cx="58737" cy="46038"/>
          </a:xfrm>
          <a:custGeom>
            <a:avLst/>
            <a:gdLst>
              <a:gd name="T0" fmla="*/ 2147483647 w 73"/>
              <a:gd name="T1" fmla="*/ 0 h 59"/>
              <a:gd name="T2" fmla="*/ 2147483647 w 73"/>
              <a:gd name="T3" fmla="*/ 2147483647 h 59"/>
              <a:gd name="T4" fmla="*/ 2147483647 w 73"/>
              <a:gd name="T5" fmla="*/ 2147483647 h 59"/>
              <a:gd name="T6" fmla="*/ 2147483647 w 73"/>
              <a:gd name="T7" fmla="*/ 2147483647 h 59"/>
              <a:gd name="T8" fmla="*/ 0 w 73"/>
              <a:gd name="T9" fmla="*/ 2147483647 h 59"/>
              <a:gd name="T10" fmla="*/ 2147483647 w 73"/>
              <a:gd name="T11" fmla="*/ 2147483647 h 59"/>
              <a:gd name="T12" fmla="*/ 2147483647 w 73"/>
              <a:gd name="T13" fmla="*/ 2147483647 h 59"/>
              <a:gd name="T14" fmla="*/ 2147483647 w 73"/>
              <a:gd name="T15" fmla="*/ 2147483647 h 59"/>
              <a:gd name="T16" fmla="*/ 2147483647 w 73"/>
              <a:gd name="T17" fmla="*/ 2147483647 h 59"/>
              <a:gd name="T18" fmla="*/ 2147483647 w 73"/>
              <a:gd name="T19" fmla="*/ 2147483647 h 59"/>
              <a:gd name="T20" fmla="*/ 2147483647 w 73"/>
              <a:gd name="T21" fmla="*/ 2147483647 h 59"/>
              <a:gd name="T22" fmla="*/ 2147483647 w 73"/>
              <a:gd name="T23" fmla="*/ 2147483647 h 59"/>
              <a:gd name="T24" fmla="*/ 2147483647 w 73"/>
              <a:gd name="T25" fmla="*/ 2147483647 h 59"/>
              <a:gd name="T26" fmla="*/ 2147483647 w 73"/>
              <a:gd name="T27" fmla="*/ 2147483647 h 59"/>
              <a:gd name="T28" fmla="*/ 2147483647 w 73"/>
              <a:gd name="T29" fmla="*/ 0 h 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3"/>
              <a:gd name="T46" fmla="*/ 0 h 59"/>
              <a:gd name="T47" fmla="*/ 73 w 73"/>
              <a:gd name="T48" fmla="*/ 59 h 5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3" h="59">
                <a:moveTo>
                  <a:pt x="37" y="0"/>
                </a:moveTo>
                <a:lnTo>
                  <a:pt x="26" y="16"/>
                </a:lnTo>
                <a:lnTo>
                  <a:pt x="4" y="12"/>
                </a:lnTo>
                <a:lnTo>
                  <a:pt x="14" y="28"/>
                </a:lnTo>
                <a:lnTo>
                  <a:pt x="0" y="40"/>
                </a:lnTo>
                <a:lnTo>
                  <a:pt x="18" y="44"/>
                </a:lnTo>
                <a:lnTo>
                  <a:pt x="18" y="59"/>
                </a:lnTo>
                <a:lnTo>
                  <a:pt x="37" y="48"/>
                </a:lnTo>
                <a:lnTo>
                  <a:pt x="55" y="59"/>
                </a:lnTo>
                <a:lnTo>
                  <a:pt x="55" y="44"/>
                </a:lnTo>
                <a:lnTo>
                  <a:pt x="73" y="40"/>
                </a:lnTo>
                <a:lnTo>
                  <a:pt x="57" y="28"/>
                </a:lnTo>
                <a:lnTo>
                  <a:pt x="67" y="12"/>
                </a:lnTo>
                <a:lnTo>
                  <a:pt x="45" y="16"/>
                </a:lnTo>
                <a:lnTo>
                  <a:pt x="37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88" name="Rectangle 260"/>
          <p:cNvSpPr>
            <a:spLocks noChangeArrowheads="1"/>
          </p:cNvSpPr>
          <p:nvPr/>
        </p:nvSpPr>
        <p:spPr bwMode="auto">
          <a:xfrm>
            <a:off x="4562475" y="3619500"/>
            <a:ext cx="568325" cy="2698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289" name="Rectangle 261"/>
          <p:cNvSpPr>
            <a:spLocks noChangeArrowheads="1"/>
          </p:cNvSpPr>
          <p:nvPr/>
        </p:nvSpPr>
        <p:spPr bwMode="auto">
          <a:xfrm>
            <a:off x="4562475" y="3619500"/>
            <a:ext cx="263525" cy="157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290" name="Freeform 262"/>
          <p:cNvSpPr>
            <a:spLocks/>
          </p:cNvSpPr>
          <p:nvPr/>
        </p:nvSpPr>
        <p:spPr bwMode="auto">
          <a:xfrm>
            <a:off x="4562475" y="3619500"/>
            <a:ext cx="263525" cy="157163"/>
          </a:xfrm>
          <a:custGeom>
            <a:avLst/>
            <a:gdLst>
              <a:gd name="T0" fmla="*/ 2147483647 w 332"/>
              <a:gd name="T1" fmla="*/ 0 h 196"/>
              <a:gd name="T2" fmla="*/ 2147483647 w 332"/>
              <a:gd name="T3" fmla="*/ 2147483647 h 196"/>
              <a:gd name="T4" fmla="*/ 0 w 332"/>
              <a:gd name="T5" fmla="*/ 2147483647 h 196"/>
              <a:gd name="T6" fmla="*/ 0 w 332"/>
              <a:gd name="T7" fmla="*/ 2147483647 h 196"/>
              <a:gd name="T8" fmla="*/ 2147483647 w 332"/>
              <a:gd name="T9" fmla="*/ 2147483647 h 196"/>
              <a:gd name="T10" fmla="*/ 2147483647 w 332"/>
              <a:gd name="T11" fmla="*/ 2147483647 h 196"/>
              <a:gd name="T12" fmla="*/ 2147483647 w 332"/>
              <a:gd name="T13" fmla="*/ 2147483647 h 196"/>
              <a:gd name="T14" fmla="*/ 2147483647 w 332"/>
              <a:gd name="T15" fmla="*/ 2147483647 h 196"/>
              <a:gd name="T16" fmla="*/ 2147483647 w 332"/>
              <a:gd name="T17" fmla="*/ 2147483647 h 196"/>
              <a:gd name="T18" fmla="*/ 2147483647 w 332"/>
              <a:gd name="T19" fmla="*/ 2147483647 h 196"/>
              <a:gd name="T20" fmla="*/ 2147483647 w 332"/>
              <a:gd name="T21" fmla="*/ 2147483647 h 196"/>
              <a:gd name="T22" fmla="*/ 2147483647 w 332"/>
              <a:gd name="T23" fmla="*/ 0 h 196"/>
              <a:gd name="T24" fmla="*/ 2147483647 w 332"/>
              <a:gd name="T25" fmla="*/ 0 h 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"/>
              <a:gd name="T40" fmla="*/ 0 h 196"/>
              <a:gd name="T41" fmla="*/ 332 w 332"/>
              <a:gd name="T42" fmla="*/ 196 h 1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" h="196">
                <a:moveTo>
                  <a:pt x="143" y="0"/>
                </a:moveTo>
                <a:lnTo>
                  <a:pt x="143" y="80"/>
                </a:lnTo>
                <a:lnTo>
                  <a:pt x="0" y="80"/>
                </a:lnTo>
                <a:lnTo>
                  <a:pt x="0" y="114"/>
                </a:lnTo>
                <a:lnTo>
                  <a:pt x="143" y="114"/>
                </a:lnTo>
                <a:lnTo>
                  <a:pt x="143" y="196"/>
                </a:lnTo>
                <a:lnTo>
                  <a:pt x="187" y="196"/>
                </a:lnTo>
                <a:lnTo>
                  <a:pt x="187" y="114"/>
                </a:lnTo>
                <a:lnTo>
                  <a:pt x="332" y="114"/>
                </a:lnTo>
                <a:lnTo>
                  <a:pt x="332" y="80"/>
                </a:lnTo>
                <a:lnTo>
                  <a:pt x="187" y="80"/>
                </a:lnTo>
                <a:lnTo>
                  <a:pt x="187" y="0"/>
                </a:lnTo>
                <a:lnTo>
                  <a:pt x="143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91" name="Freeform 263"/>
          <p:cNvSpPr>
            <a:spLocks/>
          </p:cNvSpPr>
          <p:nvPr/>
        </p:nvSpPr>
        <p:spPr bwMode="auto">
          <a:xfrm>
            <a:off x="4760913" y="3636963"/>
            <a:ext cx="65087" cy="47625"/>
          </a:xfrm>
          <a:custGeom>
            <a:avLst/>
            <a:gdLst>
              <a:gd name="T0" fmla="*/ 2147483647 w 82"/>
              <a:gd name="T1" fmla="*/ 0 h 59"/>
              <a:gd name="T2" fmla="*/ 0 w 82"/>
              <a:gd name="T3" fmla="*/ 2147483647 h 59"/>
              <a:gd name="T4" fmla="*/ 2147483647 w 82"/>
              <a:gd name="T5" fmla="*/ 2147483647 h 59"/>
              <a:gd name="T6" fmla="*/ 2147483647 w 82"/>
              <a:gd name="T7" fmla="*/ 0 h 59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59"/>
              <a:gd name="T14" fmla="*/ 82 w 82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59">
                <a:moveTo>
                  <a:pt x="82" y="0"/>
                </a:moveTo>
                <a:lnTo>
                  <a:pt x="0" y="59"/>
                </a:lnTo>
                <a:lnTo>
                  <a:pt x="82" y="59"/>
                </a:lnTo>
                <a:lnTo>
                  <a:pt x="82" y="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92" name="Freeform 264"/>
          <p:cNvSpPr>
            <a:spLocks/>
          </p:cNvSpPr>
          <p:nvPr/>
        </p:nvSpPr>
        <p:spPr bwMode="auto">
          <a:xfrm>
            <a:off x="4562475" y="3636963"/>
            <a:ext cx="65088" cy="47625"/>
          </a:xfrm>
          <a:custGeom>
            <a:avLst/>
            <a:gdLst>
              <a:gd name="T0" fmla="*/ 0 w 82"/>
              <a:gd name="T1" fmla="*/ 0 h 59"/>
              <a:gd name="T2" fmla="*/ 2147483647 w 82"/>
              <a:gd name="T3" fmla="*/ 2147483647 h 59"/>
              <a:gd name="T4" fmla="*/ 0 w 82"/>
              <a:gd name="T5" fmla="*/ 2147483647 h 59"/>
              <a:gd name="T6" fmla="*/ 0 w 82"/>
              <a:gd name="T7" fmla="*/ 0 h 59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59"/>
              <a:gd name="T14" fmla="*/ 82 w 82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59">
                <a:moveTo>
                  <a:pt x="0" y="0"/>
                </a:moveTo>
                <a:lnTo>
                  <a:pt x="82" y="59"/>
                </a:lnTo>
                <a:lnTo>
                  <a:pt x="0" y="59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93" name="Freeform 265"/>
          <p:cNvSpPr>
            <a:spLocks/>
          </p:cNvSpPr>
          <p:nvPr/>
        </p:nvSpPr>
        <p:spPr bwMode="auto">
          <a:xfrm>
            <a:off x="4760913" y="3711575"/>
            <a:ext cx="65087" cy="47625"/>
          </a:xfrm>
          <a:custGeom>
            <a:avLst/>
            <a:gdLst>
              <a:gd name="T0" fmla="*/ 2147483647 w 82"/>
              <a:gd name="T1" fmla="*/ 2147483647 h 59"/>
              <a:gd name="T2" fmla="*/ 0 w 82"/>
              <a:gd name="T3" fmla="*/ 0 h 59"/>
              <a:gd name="T4" fmla="*/ 2147483647 w 82"/>
              <a:gd name="T5" fmla="*/ 0 h 59"/>
              <a:gd name="T6" fmla="*/ 2147483647 w 82"/>
              <a:gd name="T7" fmla="*/ 2147483647 h 59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59"/>
              <a:gd name="T14" fmla="*/ 82 w 82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59">
                <a:moveTo>
                  <a:pt x="82" y="59"/>
                </a:moveTo>
                <a:lnTo>
                  <a:pt x="0" y="0"/>
                </a:lnTo>
                <a:lnTo>
                  <a:pt x="82" y="0"/>
                </a:lnTo>
                <a:lnTo>
                  <a:pt x="82" y="59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94" name="Freeform 266"/>
          <p:cNvSpPr>
            <a:spLocks/>
          </p:cNvSpPr>
          <p:nvPr/>
        </p:nvSpPr>
        <p:spPr bwMode="auto">
          <a:xfrm>
            <a:off x="4562475" y="3711575"/>
            <a:ext cx="65088" cy="47625"/>
          </a:xfrm>
          <a:custGeom>
            <a:avLst/>
            <a:gdLst>
              <a:gd name="T0" fmla="*/ 0 w 82"/>
              <a:gd name="T1" fmla="*/ 2147483647 h 59"/>
              <a:gd name="T2" fmla="*/ 2147483647 w 82"/>
              <a:gd name="T3" fmla="*/ 0 h 59"/>
              <a:gd name="T4" fmla="*/ 0 w 82"/>
              <a:gd name="T5" fmla="*/ 0 h 59"/>
              <a:gd name="T6" fmla="*/ 0 w 82"/>
              <a:gd name="T7" fmla="*/ 2147483647 h 59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59"/>
              <a:gd name="T14" fmla="*/ 82 w 82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59">
                <a:moveTo>
                  <a:pt x="0" y="59"/>
                </a:moveTo>
                <a:lnTo>
                  <a:pt x="82" y="0"/>
                </a:lnTo>
                <a:lnTo>
                  <a:pt x="0" y="0"/>
                </a:lnTo>
                <a:lnTo>
                  <a:pt x="0" y="59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95" name="Freeform 267"/>
          <p:cNvSpPr>
            <a:spLocks/>
          </p:cNvSpPr>
          <p:nvPr/>
        </p:nvSpPr>
        <p:spPr bwMode="auto">
          <a:xfrm>
            <a:off x="4591050" y="3619500"/>
            <a:ext cx="82550" cy="55563"/>
          </a:xfrm>
          <a:custGeom>
            <a:avLst/>
            <a:gdLst>
              <a:gd name="T0" fmla="*/ 0 w 104"/>
              <a:gd name="T1" fmla="*/ 0 h 68"/>
              <a:gd name="T2" fmla="*/ 2147483647 w 104"/>
              <a:gd name="T3" fmla="*/ 2147483647 h 68"/>
              <a:gd name="T4" fmla="*/ 2147483647 w 104"/>
              <a:gd name="T5" fmla="*/ 0 h 68"/>
              <a:gd name="T6" fmla="*/ 0 w 104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68"/>
              <a:gd name="T14" fmla="*/ 104 w 104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68">
                <a:moveTo>
                  <a:pt x="0" y="0"/>
                </a:moveTo>
                <a:lnTo>
                  <a:pt x="104" y="68"/>
                </a:lnTo>
                <a:lnTo>
                  <a:pt x="1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96" name="Freeform 268"/>
          <p:cNvSpPr>
            <a:spLocks/>
          </p:cNvSpPr>
          <p:nvPr/>
        </p:nvSpPr>
        <p:spPr bwMode="auto">
          <a:xfrm>
            <a:off x="4714875" y="3619500"/>
            <a:ext cx="82550" cy="55563"/>
          </a:xfrm>
          <a:custGeom>
            <a:avLst/>
            <a:gdLst>
              <a:gd name="T0" fmla="*/ 2147483647 w 104"/>
              <a:gd name="T1" fmla="*/ 0 h 68"/>
              <a:gd name="T2" fmla="*/ 0 w 104"/>
              <a:gd name="T3" fmla="*/ 2147483647 h 68"/>
              <a:gd name="T4" fmla="*/ 0 w 104"/>
              <a:gd name="T5" fmla="*/ 0 h 68"/>
              <a:gd name="T6" fmla="*/ 2147483647 w 104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68"/>
              <a:gd name="T14" fmla="*/ 104 w 104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68">
                <a:moveTo>
                  <a:pt x="104" y="0"/>
                </a:moveTo>
                <a:lnTo>
                  <a:pt x="0" y="68"/>
                </a:lnTo>
                <a:lnTo>
                  <a:pt x="0" y="0"/>
                </a:lnTo>
                <a:lnTo>
                  <a:pt x="104" y="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97" name="Freeform 269"/>
          <p:cNvSpPr>
            <a:spLocks/>
          </p:cNvSpPr>
          <p:nvPr/>
        </p:nvSpPr>
        <p:spPr bwMode="auto">
          <a:xfrm>
            <a:off x="4591050" y="3722688"/>
            <a:ext cx="82550" cy="55562"/>
          </a:xfrm>
          <a:custGeom>
            <a:avLst/>
            <a:gdLst>
              <a:gd name="T0" fmla="*/ 0 w 104"/>
              <a:gd name="T1" fmla="*/ 2147483647 h 69"/>
              <a:gd name="T2" fmla="*/ 2147483647 w 104"/>
              <a:gd name="T3" fmla="*/ 0 h 69"/>
              <a:gd name="T4" fmla="*/ 2147483647 w 104"/>
              <a:gd name="T5" fmla="*/ 2147483647 h 69"/>
              <a:gd name="T6" fmla="*/ 0 w 104"/>
              <a:gd name="T7" fmla="*/ 2147483647 h 69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69"/>
              <a:gd name="T14" fmla="*/ 104 w 104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69">
                <a:moveTo>
                  <a:pt x="0" y="69"/>
                </a:moveTo>
                <a:lnTo>
                  <a:pt x="104" y="0"/>
                </a:lnTo>
                <a:lnTo>
                  <a:pt x="104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98" name="Freeform 270"/>
          <p:cNvSpPr>
            <a:spLocks/>
          </p:cNvSpPr>
          <p:nvPr/>
        </p:nvSpPr>
        <p:spPr bwMode="auto">
          <a:xfrm>
            <a:off x="4714875" y="3721100"/>
            <a:ext cx="82550" cy="57150"/>
          </a:xfrm>
          <a:custGeom>
            <a:avLst/>
            <a:gdLst>
              <a:gd name="T0" fmla="*/ 2147483647 w 104"/>
              <a:gd name="T1" fmla="*/ 2147483647 h 71"/>
              <a:gd name="T2" fmla="*/ 0 w 104"/>
              <a:gd name="T3" fmla="*/ 0 h 71"/>
              <a:gd name="T4" fmla="*/ 0 w 104"/>
              <a:gd name="T5" fmla="*/ 2147483647 h 71"/>
              <a:gd name="T6" fmla="*/ 2147483647 w 104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71"/>
              <a:gd name="T14" fmla="*/ 104 w 104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71">
                <a:moveTo>
                  <a:pt x="104" y="71"/>
                </a:moveTo>
                <a:lnTo>
                  <a:pt x="0" y="0"/>
                </a:lnTo>
                <a:lnTo>
                  <a:pt x="0" y="71"/>
                </a:lnTo>
                <a:lnTo>
                  <a:pt x="104" y="71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99" name="Freeform 271"/>
          <p:cNvSpPr>
            <a:spLocks/>
          </p:cNvSpPr>
          <p:nvPr/>
        </p:nvSpPr>
        <p:spPr bwMode="auto">
          <a:xfrm>
            <a:off x="4562475" y="3619500"/>
            <a:ext cx="92075" cy="63500"/>
          </a:xfrm>
          <a:custGeom>
            <a:avLst/>
            <a:gdLst>
              <a:gd name="T0" fmla="*/ 0 w 116"/>
              <a:gd name="T1" fmla="*/ 0 h 78"/>
              <a:gd name="T2" fmla="*/ 2147483647 w 116"/>
              <a:gd name="T3" fmla="*/ 2147483647 h 78"/>
              <a:gd name="T4" fmla="*/ 2147483647 w 116"/>
              <a:gd name="T5" fmla="*/ 2147483647 h 78"/>
              <a:gd name="T6" fmla="*/ 0 w 116"/>
              <a:gd name="T7" fmla="*/ 2147483647 h 78"/>
              <a:gd name="T8" fmla="*/ 0 w 116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"/>
              <a:gd name="T16" fmla="*/ 0 h 78"/>
              <a:gd name="T17" fmla="*/ 116 w 116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" h="78">
                <a:moveTo>
                  <a:pt x="0" y="0"/>
                </a:moveTo>
                <a:lnTo>
                  <a:pt x="116" y="78"/>
                </a:lnTo>
                <a:lnTo>
                  <a:pt x="90" y="78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00" name="Freeform 272"/>
          <p:cNvSpPr>
            <a:spLocks/>
          </p:cNvSpPr>
          <p:nvPr/>
        </p:nvSpPr>
        <p:spPr bwMode="auto">
          <a:xfrm>
            <a:off x="4562475" y="3711575"/>
            <a:ext cx="114300" cy="65088"/>
          </a:xfrm>
          <a:custGeom>
            <a:avLst/>
            <a:gdLst>
              <a:gd name="T0" fmla="*/ 2147483647 w 143"/>
              <a:gd name="T1" fmla="*/ 2147483647 h 80"/>
              <a:gd name="T2" fmla="*/ 2147483647 w 143"/>
              <a:gd name="T3" fmla="*/ 0 h 80"/>
              <a:gd name="T4" fmla="*/ 2147483647 w 143"/>
              <a:gd name="T5" fmla="*/ 0 h 80"/>
              <a:gd name="T6" fmla="*/ 0 w 143"/>
              <a:gd name="T7" fmla="*/ 2147483647 h 80"/>
              <a:gd name="T8" fmla="*/ 2147483647 w 143"/>
              <a:gd name="T9" fmla="*/ 2147483647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"/>
              <a:gd name="T16" fmla="*/ 0 h 80"/>
              <a:gd name="T17" fmla="*/ 143 w 143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" h="80">
                <a:moveTo>
                  <a:pt x="23" y="80"/>
                </a:moveTo>
                <a:lnTo>
                  <a:pt x="143" y="0"/>
                </a:lnTo>
                <a:lnTo>
                  <a:pt x="120" y="0"/>
                </a:lnTo>
                <a:lnTo>
                  <a:pt x="0" y="80"/>
                </a:lnTo>
                <a:lnTo>
                  <a:pt x="23" y="8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01" name="Freeform 273"/>
          <p:cNvSpPr>
            <a:spLocks/>
          </p:cNvSpPr>
          <p:nvPr/>
        </p:nvSpPr>
        <p:spPr bwMode="auto">
          <a:xfrm>
            <a:off x="4711700" y="3619500"/>
            <a:ext cx="114300" cy="63500"/>
          </a:xfrm>
          <a:custGeom>
            <a:avLst/>
            <a:gdLst>
              <a:gd name="T0" fmla="*/ 2147483647 w 143"/>
              <a:gd name="T1" fmla="*/ 0 h 78"/>
              <a:gd name="T2" fmla="*/ 0 w 143"/>
              <a:gd name="T3" fmla="*/ 2147483647 h 78"/>
              <a:gd name="T4" fmla="*/ 2147483647 w 143"/>
              <a:gd name="T5" fmla="*/ 2147483647 h 78"/>
              <a:gd name="T6" fmla="*/ 2147483647 w 143"/>
              <a:gd name="T7" fmla="*/ 0 h 78"/>
              <a:gd name="T8" fmla="*/ 2147483647 w 143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"/>
              <a:gd name="T16" fmla="*/ 0 h 78"/>
              <a:gd name="T17" fmla="*/ 143 w 143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" h="78">
                <a:moveTo>
                  <a:pt x="120" y="0"/>
                </a:moveTo>
                <a:lnTo>
                  <a:pt x="0" y="78"/>
                </a:lnTo>
                <a:lnTo>
                  <a:pt x="25" y="78"/>
                </a:lnTo>
                <a:lnTo>
                  <a:pt x="143" y="0"/>
                </a:lnTo>
                <a:lnTo>
                  <a:pt x="12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02" name="Freeform 274"/>
          <p:cNvSpPr>
            <a:spLocks/>
          </p:cNvSpPr>
          <p:nvPr/>
        </p:nvSpPr>
        <p:spPr bwMode="auto">
          <a:xfrm>
            <a:off x="4733925" y="3711575"/>
            <a:ext cx="92075" cy="65088"/>
          </a:xfrm>
          <a:custGeom>
            <a:avLst/>
            <a:gdLst>
              <a:gd name="T0" fmla="*/ 2147483647 w 116"/>
              <a:gd name="T1" fmla="*/ 2147483647 h 80"/>
              <a:gd name="T2" fmla="*/ 0 w 116"/>
              <a:gd name="T3" fmla="*/ 0 h 80"/>
              <a:gd name="T4" fmla="*/ 2147483647 w 116"/>
              <a:gd name="T5" fmla="*/ 0 h 80"/>
              <a:gd name="T6" fmla="*/ 2147483647 w 116"/>
              <a:gd name="T7" fmla="*/ 2147483647 h 80"/>
              <a:gd name="T8" fmla="*/ 2147483647 w 116"/>
              <a:gd name="T9" fmla="*/ 2147483647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"/>
              <a:gd name="T16" fmla="*/ 0 h 80"/>
              <a:gd name="T17" fmla="*/ 116 w 116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" h="80">
                <a:moveTo>
                  <a:pt x="116" y="80"/>
                </a:moveTo>
                <a:lnTo>
                  <a:pt x="0" y="0"/>
                </a:lnTo>
                <a:lnTo>
                  <a:pt x="26" y="0"/>
                </a:lnTo>
                <a:lnTo>
                  <a:pt x="116" y="65"/>
                </a:lnTo>
                <a:lnTo>
                  <a:pt x="116" y="8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03" name="Freeform 275"/>
          <p:cNvSpPr>
            <a:spLocks/>
          </p:cNvSpPr>
          <p:nvPr/>
        </p:nvSpPr>
        <p:spPr bwMode="auto">
          <a:xfrm>
            <a:off x="4654550" y="3789363"/>
            <a:ext cx="80963" cy="66675"/>
          </a:xfrm>
          <a:custGeom>
            <a:avLst/>
            <a:gdLst>
              <a:gd name="T0" fmla="*/ 2147483647 w 102"/>
              <a:gd name="T1" fmla="*/ 0 h 83"/>
              <a:gd name="T2" fmla="*/ 2147483647 w 102"/>
              <a:gd name="T3" fmla="*/ 2147483647 h 83"/>
              <a:gd name="T4" fmla="*/ 2147483647 w 102"/>
              <a:gd name="T5" fmla="*/ 2147483647 h 83"/>
              <a:gd name="T6" fmla="*/ 2147483647 w 102"/>
              <a:gd name="T7" fmla="*/ 2147483647 h 83"/>
              <a:gd name="T8" fmla="*/ 0 w 102"/>
              <a:gd name="T9" fmla="*/ 2147483647 h 83"/>
              <a:gd name="T10" fmla="*/ 2147483647 w 102"/>
              <a:gd name="T11" fmla="*/ 2147483647 h 83"/>
              <a:gd name="T12" fmla="*/ 2147483647 w 102"/>
              <a:gd name="T13" fmla="*/ 2147483647 h 83"/>
              <a:gd name="T14" fmla="*/ 2147483647 w 102"/>
              <a:gd name="T15" fmla="*/ 2147483647 h 83"/>
              <a:gd name="T16" fmla="*/ 2147483647 w 102"/>
              <a:gd name="T17" fmla="*/ 2147483647 h 83"/>
              <a:gd name="T18" fmla="*/ 2147483647 w 102"/>
              <a:gd name="T19" fmla="*/ 2147483647 h 83"/>
              <a:gd name="T20" fmla="*/ 2147483647 w 102"/>
              <a:gd name="T21" fmla="*/ 2147483647 h 83"/>
              <a:gd name="T22" fmla="*/ 2147483647 w 102"/>
              <a:gd name="T23" fmla="*/ 2147483647 h 83"/>
              <a:gd name="T24" fmla="*/ 2147483647 w 102"/>
              <a:gd name="T25" fmla="*/ 2147483647 h 83"/>
              <a:gd name="T26" fmla="*/ 2147483647 w 102"/>
              <a:gd name="T27" fmla="*/ 2147483647 h 83"/>
              <a:gd name="T28" fmla="*/ 2147483647 w 102"/>
              <a:gd name="T29" fmla="*/ 0 h 8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2"/>
              <a:gd name="T46" fmla="*/ 0 h 83"/>
              <a:gd name="T47" fmla="*/ 102 w 102"/>
              <a:gd name="T48" fmla="*/ 83 h 8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2" h="83">
                <a:moveTo>
                  <a:pt x="51" y="0"/>
                </a:moveTo>
                <a:lnTo>
                  <a:pt x="37" y="20"/>
                </a:lnTo>
                <a:lnTo>
                  <a:pt x="8" y="14"/>
                </a:lnTo>
                <a:lnTo>
                  <a:pt x="21" y="37"/>
                </a:lnTo>
                <a:lnTo>
                  <a:pt x="0" y="53"/>
                </a:lnTo>
                <a:lnTo>
                  <a:pt x="23" y="57"/>
                </a:lnTo>
                <a:lnTo>
                  <a:pt x="25" y="83"/>
                </a:lnTo>
                <a:lnTo>
                  <a:pt x="51" y="65"/>
                </a:lnTo>
                <a:lnTo>
                  <a:pt x="75" y="81"/>
                </a:lnTo>
                <a:lnTo>
                  <a:pt x="77" y="57"/>
                </a:lnTo>
                <a:lnTo>
                  <a:pt x="102" y="53"/>
                </a:lnTo>
                <a:lnTo>
                  <a:pt x="80" y="37"/>
                </a:lnTo>
                <a:lnTo>
                  <a:pt x="94" y="14"/>
                </a:lnTo>
                <a:lnTo>
                  <a:pt x="63" y="20"/>
                </a:lnTo>
                <a:lnTo>
                  <a:pt x="5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04" name="Freeform 276"/>
          <p:cNvSpPr>
            <a:spLocks/>
          </p:cNvSpPr>
          <p:nvPr/>
        </p:nvSpPr>
        <p:spPr bwMode="auto">
          <a:xfrm>
            <a:off x="4876800" y="3722688"/>
            <a:ext cx="60325" cy="47625"/>
          </a:xfrm>
          <a:custGeom>
            <a:avLst/>
            <a:gdLst>
              <a:gd name="T0" fmla="*/ 2147483647 w 77"/>
              <a:gd name="T1" fmla="*/ 0 h 59"/>
              <a:gd name="T2" fmla="*/ 2147483647 w 77"/>
              <a:gd name="T3" fmla="*/ 2147483647 h 59"/>
              <a:gd name="T4" fmla="*/ 2147483647 w 77"/>
              <a:gd name="T5" fmla="*/ 2147483647 h 59"/>
              <a:gd name="T6" fmla="*/ 2147483647 w 77"/>
              <a:gd name="T7" fmla="*/ 2147483647 h 59"/>
              <a:gd name="T8" fmla="*/ 0 w 77"/>
              <a:gd name="T9" fmla="*/ 2147483647 h 59"/>
              <a:gd name="T10" fmla="*/ 2147483647 w 77"/>
              <a:gd name="T11" fmla="*/ 2147483647 h 59"/>
              <a:gd name="T12" fmla="*/ 2147483647 w 77"/>
              <a:gd name="T13" fmla="*/ 2147483647 h 59"/>
              <a:gd name="T14" fmla="*/ 2147483647 w 77"/>
              <a:gd name="T15" fmla="*/ 2147483647 h 59"/>
              <a:gd name="T16" fmla="*/ 2147483647 w 77"/>
              <a:gd name="T17" fmla="*/ 2147483647 h 59"/>
              <a:gd name="T18" fmla="*/ 2147483647 w 77"/>
              <a:gd name="T19" fmla="*/ 2147483647 h 59"/>
              <a:gd name="T20" fmla="*/ 2147483647 w 77"/>
              <a:gd name="T21" fmla="*/ 2147483647 h 59"/>
              <a:gd name="T22" fmla="*/ 2147483647 w 77"/>
              <a:gd name="T23" fmla="*/ 2147483647 h 59"/>
              <a:gd name="T24" fmla="*/ 2147483647 w 77"/>
              <a:gd name="T25" fmla="*/ 2147483647 h 59"/>
              <a:gd name="T26" fmla="*/ 2147483647 w 77"/>
              <a:gd name="T27" fmla="*/ 2147483647 h 59"/>
              <a:gd name="T28" fmla="*/ 2147483647 w 77"/>
              <a:gd name="T29" fmla="*/ 0 h 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7"/>
              <a:gd name="T46" fmla="*/ 0 h 59"/>
              <a:gd name="T47" fmla="*/ 77 w 77"/>
              <a:gd name="T48" fmla="*/ 59 h 5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7" h="59">
                <a:moveTo>
                  <a:pt x="37" y="0"/>
                </a:moveTo>
                <a:lnTo>
                  <a:pt x="30" y="14"/>
                </a:lnTo>
                <a:lnTo>
                  <a:pt x="6" y="12"/>
                </a:lnTo>
                <a:lnTo>
                  <a:pt x="16" y="30"/>
                </a:lnTo>
                <a:lnTo>
                  <a:pt x="0" y="40"/>
                </a:lnTo>
                <a:lnTo>
                  <a:pt x="20" y="44"/>
                </a:lnTo>
                <a:lnTo>
                  <a:pt x="20" y="59"/>
                </a:lnTo>
                <a:lnTo>
                  <a:pt x="37" y="48"/>
                </a:lnTo>
                <a:lnTo>
                  <a:pt x="57" y="59"/>
                </a:lnTo>
                <a:lnTo>
                  <a:pt x="57" y="44"/>
                </a:lnTo>
                <a:lnTo>
                  <a:pt x="77" y="40"/>
                </a:lnTo>
                <a:lnTo>
                  <a:pt x="59" y="30"/>
                </a:lnTo>
                <a:lnTo>
                  <a:pt x="69" y="12"/>
                </a:lnTo>
                <a:lnTo>
                  <a:pt x="47" y="14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05" name="Freeform 277"/>
          <p:cNvSpPr>
            <a:spLocks/>
          </p:cNvSpPr>
          <p:nvPr/>
        </p:nvSpPr>
        <p:spPr bwMode="auto">
          <a:xfrm>
            <a:off x="4941888" y="3646488"/>
            <a:ext cx="60325" cy="47625"/>
          </a:xfrm>
          <a:custGeom>
            <a:avLst/>
            <a:gdLst>
              <a:gd name="T0" fmla="*/ 2147483647 w 76"/>
              <a:gd name="T1" fmla="*/ 0 h 59"/>
              <a:gd name="T2" fmla="*/ 2147483647 w 76"/>
              <a:gd name="T3" fmla="*/ 2147483647 h 59"/>
              <a:gd name="T4" fmla="*/ 2147483647 w 76"/>
              <a:gd name="T5" fmla="*/ 2147483647 h 59"/>
              <a:gd name="T6" fmla="*/ 2147483647 w 76"/>
              <a:gd name="T7" fmla="*/ 2147483647 h 59"/>
              <a:gd name="T8" fmla="*/ 0 w 76"/>
              <a:gd name="T9" fmla="*/ 2147483647 h 59"/>
              <a:gd name="T10" fmla="*/ 2147483647 w 76"/>
              <a:gd name="T11" fmla="*/ 2147483647 h 59"/>
              <a:gd name="T12" fmla="*/ 2147483647 w 76"/>
              <a:gd name="T13" fmla="*/ 2147483647 h 59"/>
              <a:gd name="T14" fmla="*/ 2147483647 w 76"/>
              <a:gd name="T15" fmla="*/ 2147483647 h 59"/>
              <a:gd name="T16" fmla="*/ 2147483647 w 76"/>
              <a:gd name="T17" fmla="*/ 2147483647 h 59"/>
              <a:gd name="T18" fmla="*/ 2147483647 w 76"/>
              <a:gd name="T19" fmla="*/ 2147483647 h 59"/>
              <a:gd name="T20" fmla="*/ 2147483647 w 76"/>
              <a:gd name="T21" fmla="*/ 2147483647 h 59"/>
              <a:gd name="T22" fmla="*/ 2147483647 w 76"/>
              <a:gd name="T23" fmla="*/ 2147483647 h 59"/>
              <a:gd name="T24" fmla="*/ 2147483647 w 76"/>
              <a:gd name="T25" fmla="*/ 2147483647 h 59"/>
              <a:gd name="T26" fmla="*/ 2147483647 w 76"/>
              <a:gd name="T27" fmla="*/ 2147483647 h 59"/>
              <a:gd name="T28" fmla="*/ 2147483647 w 76"/>
              <a:gd name="T29" fmla="*/ 0 h 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"/>
              <a:gd name="T46" fmla="*/ 0 h 59"/>
              <a:gd name="T47" fmla="*/ 76 w 76"/>
              <a:gd name="T48" fmla="*/ 59 h 5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" h="59">
                <a:moveTo>
                  <a:pt x="37" y="0"/>
                </a:moveTo>
                <a:lnTo>
                  <a:pt x="27" y="16"/>
                </a:lnTo>
                <a:lnTo>
                  <a:pt x="6" y="12"/>
                </a:lnTo>
                <a:lnTo>
                  <a:pt x="15" y="28"/>
                </a:lnTo>
                <a:lnTo>
                  <a:pt x="0" y="37"/>
                </a:lnTo>
                <a:lnTo>
                  <a:pt x="19" y="43"/>
                </a:lnTo>
                <a:lnTo>
                  <a:pt x="19" y="59"/>
                </a:lnTo>
                <a:lnTo>
                  <a:pt x="37" y="47"/>
                </a:lnTo>
                <a:lnTo>
                  <a:pt x="57" y="59"/>
                </a:lnTo>
                <a:lnTo>
                  <a:pt x="57" y="43"/>
                </a:lnTo>
                <a:lnTo>
                  <a:pt x="76" y="37"/>
                </a:lnTo>
                <a:lnTo>
                  <a:pt x="61" y="28"/>
                </a:lnTo>
                <a:lnTo>
                  <a:pt x="69" y="12"/>
                </a:lnTo>
                <a:lnTo>
                  <a:pt x="47" y="16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06" name="Freeform 278"/>
          <p:cNvSpPr>
            <a:spLocks/>
          </p:cNvSpPr>
          <p:nvPr/>
        </p:nvSpPr>
        <p:spPr bwMode="auto">
          <a:xfrm>
            <a:off x="4943475" y="3817938"/>
            <a:ext cx="60325" cy="49212"/>
          </a:xfrm>
          <a:custGeom>
            <a:avLst/>
            <a:gdLst>
              <a:gd name="T0" fmla="*/ 2147483647 w 76"/>
              <a:gd name="T1" fmla="*/ 0 h 61"/>
              <a:gd name="T2" fmla="*/ 2147483647 w 76"/>
              <a:gd name="T3" fmla="*/ 2147483647 h 61"/>
              <a:gd name="T4" fmla="*/ 2147483647 w 76"/>
              <a:gd name="T5" fmla="*/ 2147483647 h 61"/>
              <a:gd name="T6" fmla="*/ 2147483647 w 76"/>
              <a:gd name="T7" fmla="*/ 2147483647 h 61"/>
              <a:gd name="T8" fmla="*/ 0 w 76"/>
              <a:gd name="T9" fmla="*/ 2147483647 h 61"/>
              <a:gd name="T10" fmla="*/ 2147483647 w 76"/>
              <a:gd name="T11" fmla="*/ 2147483647 h 61"/>
              <a:gd name="T12" fmla="*/ 2147483647 w 76"/>
              <a:gd name="T13" fmla="*/ 2147483647 h 61"/>
              <a:gd name="T14" fmla="*/ 2147483647 w 76"/>
              <a:gd name="T15" fmla="*/ 2147483647 h 61"/>
              <a:gd name="T16" fmla="*/ 2147483647 w 76"/>
              <a:gd name="T17" fmla="*/ 2147483647 h 61"/>
              <a:gd name="T18" fmla="*/ 2147483647 w 76"/>
              <a:gd name="T19" fmla="*/ 2147483647 h 61"/>
              <a:gd name="T20" fmla="*/ 2147483647 w 76"/>
              <a:gd name="T21" fmla="*/ 2147483647 h 61"/>
              <a:gd name="T22" fmla="*/ 2147483647 w 76"/>
              <a:gd name="T23" fmla="*/ 2147483647 h 61"/>
              <a:gd name="T24" fmla="*/ 2147483647 w 76"/>
              <a:gd name="T25" fmla="*/ 2147483647 h 61"/>
              <a:gd name="T26" fmla="*/ 2147483647 w 76"/>
              <a:gd name="T27" fmla="*/ 2147483647 h 61"/>
              <a:gd name="T28" fmla="*/ 2147483647 w 76"/>
              <a:gd name="T29" fmla="*/ 0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"/>
              <a:gd name="T46" fmla="*/ 0 h 61"/>
              <a:gd name="T47" fmla="*/ 76 w 76"/>
              <a:gd name="T48" fmla="*/ 61 h 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" h="61">
                <a:moveTo>
                  <a:pt x="37" y="0"/>
                </a:moveTo>
                <a:lnTo>
                  <a:pt x="29" y="16"/>
                </a:lnTo>
                <a:lnTo>
                  <a:pt x="6" y="14"/>
                </a:lnTo>
                <a:lnTo>
                  <a:pt x="15" y="30"/>
                </a:lnTo>
                <a:lnTo>
                  <a:pt x="0" y="40"/>
                </a:lnTo>
                <a:lnTo>
                  <a:pt x="19" y="44"/>
                </a:lnTo>
                <a:lnTo>
                  <a:pt x="19" y="61"/>
                </a:lnTo>
                <a:lnTo>
                  <a:pt x="37" y="50"/>
                </a:lnTo>
                <a:lnTo>
                  <a:pt x="57" y="61"/>
                </a:lnTo>
                <a:lnTo>
                  <a:pt x="57" y="44"/>
                </a:lnTo>
                <a:lnTo>
                  <a:pt x="76" y="40"/>
                </a:lnTo>
                <a:lnTo>
                  <a:pt x="61" y="30"/>
                </a:lnTo>
                <a:lnTo>
                  <a:pt x="71" y="14"/>
                </a:lnTo>
                <a:lnTo>
                  <a:pt x="47" y="16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07" name="Freeform 279"/>
          <p:cNvSpPr>
            <a:spLocks/>
          </p:cNvSpPr>
          <p:nvPr/>
        </p:nvSpPr>
        <p:spPr bwMode="auto">
          <a:xfrm>
            <a:off x="5010150" y="3762375"/>
            <a:ext cx="28575" cy="25400"/>
          </a:xfrm>
          <a:custGeom>
            <a:avLst/>
            <a:gdLst>
              <a:gd name="T0" fmla="*/ 2147483647 w 36"/>
              <a:gd name="T1" fmla="*/ 0 h 31"/>
              <a:gd name="T2" fmla="*/ 2147483647 w 36"/>
              <a:gd name="T3" fmla="*/ 2147483647 h 31"/>
              <a:gd name="T4" fmla="*/ 2147483647 w 36"/>
              <a:gd name="T5" fmla="*/ 2147483647 h 31"/>
              <a:gd name="T6" fmla="*/ 2147483647 w 36"/>
              <a:gd name="T7" fmla="*/ 2147483647 h 31"/>
              <a:gd name="T8" fmla="*/ 0 w 36"/>
              <a:gd name="T9" fmla="*/ 2147483647 h 31"/>
              <a:gd name="T10" fmla="*/ 2147483647 w 36"/>
              <a:gd name="T11" fmla="*/ 2147483647 h 31"/>
              <a:gd name="T12" fmla="*/ 2147483647 w 36"/>
              <a:gd name="T13" fmla="*/ 2147483647 h 31"/>
              <a:gd name="T14" fmla="*/ 2147483647 w 36"/>
              <a:gd name="T15" fmla="*/ 2147483647 h 31"/>
              <a:gd name="T16" fmla="*/ 2147483647 w 36"/>
              <a:gd name="T17" fmla="*/ 2147483647 h 31"/>
              <a:gd name="T18" fmla="*/ 2147483647 w 36"/>
              <a:gd name="T19" fmla="*/ 2147483647 h 31"/>
              <a:gd name="T20" fmla="*/ 2147483647 w 36"/>
              <a:gd name="T21" fmla="*/ 2147483647 h 31"/>
              <a:gd name="T22" fmla="*/ 2147483647 w 36"/>
              <a:gd name="T23" fmla="*/ 2147483647 h 31"/>
              <a:gd name="T24" fmla="*/ 2147483647 w 36"/>
              <a:gd name="T25" fmla="*/ 2147483647 h 31"/>
              <a:gd name="T26" fmla="*/ 2147483647 w 36"/>
              <a:gd name="T27" fmla="*/ 2147483647 h 31"/>
              <a:gd name="T28" fmla="*/ 2147483647 w 36"/>
              <a:gd name="T29" fmla="*/ 0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"/>
              <a:gd name="T46" fmla="*/ 0 h 31"/>
              <a:gd name="T47" fmla="*/ 36 w 36"/>
              <a:gd name="T48" fmla="*/ 31 h 3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" h="31">
                <a:moveTo>
                  <a:pt x="18" y="0"/>
                </a:moveTo>
                <a:lnTo>
                  <a:pt x="14" y="9"/>
                </a:lnTo>
                <a:lnTo>
                  <a:pt x="2" y="5"/>
                </a:lnTo>
                <a:lnTo>
                  <a:pt x="8" y="15"/>
                </a:lnTo>
                <a:lnTo>
                  <a:pt x="0" y="19"/>
                </a:lnTo>
                <a:lnTo>
                  <a:pt x="10" y="23"/>
                </a:lnTo>
                <a:lnTo>
                  <a:pt x="10" y="31"/>
                </a:lnTo>
                <a:lnTo>
                  <a:pt x="18" y="23"/>
                </a:lnTo>
                <a:lnTo>
                  <a:pt x="26" y="31"/>
                </a:lnTo>
                <a:lnTo>
                  <a:pt x="26" y="23"/>
                </a:lnTo>
                <a:lnTo>
                  <a:pt x="36" y="19"/>
                </a:lnTo>
                <a:lnTo>
                  <a:pt x="28" y="15"/>
                </a:lnTo>
                <a:lnTo>
                  <a:pt x="34" y="5"/>
                </a:lnTo>
                <a:lnTo>
                  <a:pt x="22" y="9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08" name="Freeform 280"/>
          <p:cNvSpPr>
            <a:spLocks/>
          </p:cNvSpPr>
          <p:nvPr/>
        </p:nvSpPr>
        <p:spPr bwMode="auto">
          <a:xfrm>
            <a:off x="5016500" y="3711575"/>
            <a:ext cx="60325" cy="49213"/>
          </a:xfrm>
          <a:custGeom>
            <a:avLst/>
            <a:gdLst>
              <a:gd name="T0" fmla="*/ 2147483647 w 77"/>
              <a:gd name="T1" fmla="*/ 0 h 61"/>
              <a:gd name="T2" fmla="*/ 2147483647 w 77"/>
              <a:gd name="T3" fmla="*/ 2147483647 h 61"/>
              <a:gd name="T4" fmla="*/ 2147483647 w 77"/>
              <a:gd name="T5" fmla="*/ 2147483647 h 61"/>
              <a:gd name="T6" fmla="*/ 2147483647 w 77"/>
              <a:gd name="T7" fmla="*/ 2147483647 h 61"/>
              <a:gd name="T8" fmla="*/ 0 w 77"/>
              <a:gd name="T9" fmla="*/ 2147483647 h 61"/>
              <a:gd name="T10" fmla="*/ 2147483647 w 77"/>
              <a:gd name="T11" fmla="*/ 2147483647 h 61"/>
              <a:gd name="T12" fmla="*/ 2147483647 w 77"/>
              <a:gd name="T13" fmla="*/ 2147483647 h 61"/>
              <a:gd name="T14" fmla="*/ 2147483647 w 77"/>
              <a:gd name="T15" fmla="*/ 2147483647 h 61"/>
              <a:gd name="T16" fmla="*/ 2147483647 w 77"/>
              <a:gd name="T17" fmla="*/ 2147483647 h 61"/>
              <a:gd name="T18" fmla="*/ 2147483647 w 77"/>
              <a:gd name="T19" fmla="*/ 2147483647 h 61"/>
              <a:gd name="T20" fmla="*/ 2147483647 w 77"/>
              <a:gd name="T21" fmla="*/ 2147483647 h 61"/>
              <a:gd name="T22" fmla="*/ 2147483647 w 77"/>
              <a:gd name="T23" fmla="*/ 2147483647 h 61"/>
              <a:gd name="T24" fmla="*/ 2147483647 w 77"/>
              <a:gd name="T25" fmla="*/ 2147483647 h 61"/>
              <a:gd name="T26" fmla="*/ 2147483647 w 77"/>
              <a:gd name="T27" fmla="*/ 2147483647 h 61"/>
              <a:gd name="T28" fmla="*/ 2147483647 w 77"/>
              <a:gd name="T29" fmla="*/ 0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7"/>
              <a:gd name="T46" fmla="*/ 0 h 61"/>
              <a:gd name="T47" fmla="*/ 77 w 77"/>
              <a:gd name="T48" fmla="*/ 61 h 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7" h="61">
                <a:moveTo>
                  <a:pt x="38" y="0"/>
                </a:moveTo>
                <a:lnTo>
                  <a:pt x="28" y="15"/>
                </a:lnTo>
                <a:lnTo>
                  <a:pt x="8" y="13"/>
                </a:lnTo>
                <a:lnTo>
                  <a:pt x="18" y="29"/>
                </a:lnTo>
                <a:lnTo>
                  <a:pt x="0" y="39"/>
                </a:lnTo>
                <a:lnTo>
                  <a:pt x="18" y="43"/>
                </a:lnTo>
                <a:lnTo>
                  <a:pt x="18" y="61"/>
                </a:lnTo>
                <a:lnTo>
                  <a:pt x="38" y="47"/>
                </a:lnTo>
                <a:lnTo>
                  <a:pt x="59" y="61"/>
                </a:lnTo>
                <a:lnTo>
                  <a:pt x="59" y="43"/>
                </a:lnTo>
                <a:lnTo>
                  <a:pt x="77" y="39"/>
                </a:lnTo>
                <a:lnTo>
                  <a:pt x="61" y="29"/>
                </a:lnTo>
                <a:lnTo>
                  <a:pt x="71" y="13"/>
                </a:lnTo>
                <a:lnTo>
                  <a:pt x="47" y="17"/>
                </a:lnTo>
                <a:lnTo>
                  <a:pt x="3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09" name="Rectangle 281"/>
          <p:cNvSpPr>
            <a:spLocks noChangeArrowheads="1"/>
          </p:cNvSpPr>
          <p:nvPr/>
        </p:nvSpPr>
        <p:spPr bwMode="auto">
          <a:xfrm>
            <a:off x="3767138" y="3663950"/>
            <a:ext cx="72548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0215" name="Rectangle 282"/>
          <p:cNvSpPr>
            <a:spLocks noChangeArrowheads="1"/>
          </p:cNvSpPr>
          <p:nvPr/>
        </p:nvSpPr>
        <p:spPr bwMode="auto">
          <a:xfrm>
            <a:off x="3779838" y="3660775"/>
            <a:ext cx="709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pt-BR" sz="1400" dirty="0" err="1"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  <a:ea typeface="MS PGothic" pitchFamily="34" charset="-128"/>
                <a:cs typeface="+mn-cs"/>
              </a:rPr>
              <a:t>Australia</a:t>
            </a:r>
            <a:endParaRPr lang="pt-BR" dirty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4311" name="Rectangle 283"/>
          <p:cNvSpPr>
            <a:spLocks noChangeArrowheads="1"/>
          </p:cNvSpPr>
          <p:nvPr/>
        </p:nvSpPr>
        <p:spPr bwMode="auto">
          <a:xfrm>
            <a:off x="5489575" y="2705100"/>
            <a:ext cx="419100" cy="88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12" name="Rectangle 284"/>
          <p:cNvSpPr>
            <a:spLocks noChangeArrowheads="1"/>
          </p:cNvSpPr>
          <p:nvPr/>
        </p:nvSpPr>
        <p:spPr bwMode="auto">
          <a:xfrm>
            <a:off x="5489575" y="2794000"/>
            <a:ext cx="419100" cy="88900"/>
          </a:xfrm>
          <a:prstGeom prst="rect">
            <a:avLst/>
          </a:prstGeom>
          <a:solidFill>
            <a:srgbClr val="3365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13" name="Rectangle 285"/>
          <p:cNvSpPr>
            <a:spLocks noChangeArrowheads="1"/>
          </p:cNvSpPr>
          <p:nvPr/>
        </p:nvSpPr>
        <p:spPr bwMode="auto">
          <a:xfrm>
            <a:off x="5489575" y="2882900"/>
            <a:ext cx="419100" cy="88900"/>
          </a:xfrm>
          <a:prstGeom prst="rect">
            <a:avLst/>
          </a:prstGeom>
          <a:solidFill>
            <a:srgbClr val="FC012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14" name="Rectangle 286"/>
          <p:cNvSpPr>
            <a:spLocks noChangeArrowheads="1"/>
          </p:cNvSpPr>
          <p:nvPr/>
        </p:nvSpPr>
        <p:spPr bwMode="auto">
          <a:xfrm>
            <a:off x="6034088" y="2800350"/>
            <a:ext cx="506412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15" name="Rectangle 287"/>
          <p:cNvSpPr>
            <a:spLocks noChangeArrowheads="1"/>
          </p:cNvSpPr>
          <p:nvPr/>
        </p:nvSpPr>
        <p:spPr bwMode="auto">
          <a:xfrm>
            <a:off x="6034088" y="2797175"/>
            <a:ext cx="5127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solidFill>
                  <a:srgbClr val="FFFFFF"/>
                </a:solidFill>
                <a:latin typeface="Trebuchet MS" pitchFamily="34" charset="0"/>
                <a:cs typeface="MS PGothic"/>
              </a:rPr>
              <a:t>Russia</a:t>
            </a:r>
            <a:endParaRPr lang="pt-BR">
              <a:cs typeface="MS PGothic"/>
            </a:endParaRPr>
          </a:p>
        </p:txBody>
      </p:sp>
      <p:sp>
        <p:nvSpPr>
          <p:cNvPr id="44316" name="Rectangle 288"/>
          <p:cNvSpPr>
            <a:spLocks noChangeArrowheads="1"/>
          </p:cNvSpPr>
          <p:nvPr/>
        </p:nvSpPr>
        <p:spPr bwMode="auto">
          <a:xfrm>
            <a:off x="5959475" y="3113088"/>
            <a:ext cx="3206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17" name="Rectangle 289"/>
          <p:cNvSpPr>
            <a:spLocks noChangeArrowheads="1"/>
          </p:cNvSpPr>
          <p:nvPr/>
        </p:nvSpPr>
        <p:spPr bwMode="auto">
          <a:xfrm>
            <a:off x="5959475" y="3109913"/>
            <a:ext cx="323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solidFill>
                  <a:srgbClr val="FFFFFF"/>
                </a:solidFill>
                <a:latin typeface="Trebuchet MS" pitchFamily="34" charset="0"/>
                <a:cs typeface="MS PGothic"/>
              </a:rPr>
              <a:t>USA</a:t>
            </a:r>
            <a:endParaRPr lang="pt-BR">
              <a:cs typeface="MS PGothic"/>
            </a:endParaRPr>
          </a:p>
        </p:txBody>
      </p:sp>
      <p:sp>
        <p:nvSpPr>
          <p:cNvPr id="44318" name="Rectangle 290"/>
          <p:cNvSpPr>
            <a:spLocks noChangeArrowheads="1"/>
          </p:cNvSpPr>
          <p:nvPr/>
        </p:nvSpPr>
        <p:spPr bwMode="auto">
          <a:xfrm>
            <a:off x="6046788" y="3467100"/>
            <a:ext cx="803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19" name="Rectangle 291"/>
          <p:cNvSpPr>
            <a:spLocks noChangeArrowheads="1"/>
          </p:cNvSpPr>
          <p:nvPr/>
        </p:nvSpPr>
        <p:spPr bwMode="auto">
          <a:xfrm>
            <a:off x="6181725" y="3462338"/>
            <a:ext cx="544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u="sng">
                <a:solidFill>
                  <a:srgbClr val="000000"/>
                </a:solidFill>
                <a:latin typeface="Trebuchet MS" pitchFamily="34" charset="0"/>
                <a:cs typeface="MS PGothic"/>
              </a:rPr>
              <a:t>Brazil</a:t>
            </a:r>
            <a:endParaRPr lang="pt-BR" u="sng">
              <a:cs typeface="MS PGothic"/>
            </a:endParaRPr>
          </a:p>
        </p:txBody>
      </p:sp>
      <p:sp>
        <p:nvSpPr>
          <p:cNvPr id="44320" name="Rectangle 292"/>
          <p:cNvSpPr>
            <a:spLocks noChangeArrowheads="1"/>
          </p:cNvSpPr>
          <p:nvPr/>
        </p:nvSpPr>
        <p:spPr bwMode="auto">
          <a:xfrm>
            <a:off x="5978525" y="3916363"/>
            <a:ext cx="46037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21" name="Rectangle 293"/>
          <p:cNvSpPr>
            <a:spLocks noChangeArrowheads="1"/>
          </p:cNvSpPr>
          <p:nvPr/>
        </p:nvSpPr>
        <p:spPr bwMode="auto">
          <a:xfrm>
            <a:off x="5978525" y="3913188"/>
            <a:ext cx="466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solidFill>
                  <a:srgbClr val="FFFFFF"/>
                </a:solidFill>
                <a:latin typeface="Trebuchet MS" pitchFamily="34" charset="0"/>
                <a:cs typeface="MS PGothic"/>
              </a:rPr>
              <a:t>China</a:t>
            </a:r>
            <a:endParaRPr lang="pt-BR">
              <a:cs typeface="MS PGothic"/>
            </a:endParaRPr>
          </a:p>
        </p:txBody>
      </p:sp>
      <p:sp>
        <p:nvSpPr>
          <p:cNvPr id="44322" name="Rectangle 294"/>
          <p:cNvSpPr>
            <a:spLocks noChangeArrowheads="1"/>
          </p:cNvSpPr>
          <p:nvPr/>
        </p:nvSpPr>
        <p:spPr bwMode="auto">
          <a:xfrm>
            <a:off x="6707188" y="4186238"/>
            <a:ext cx="439737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23" name="Oval 295"/>
          <p:cNvSpPr>
            <a:spLocks noChangeArrowheads="1"/>
          </p:cNvSpPr>
          <p:nvPr/>
        </p:nvSpPr>
        <p:spPr bwMode="auto">
          <a:xfrm>
            <a:off x="6846888" y="4244975"/>
            <a:ext cx="163512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24" name="Rectangle 296"/>
          <p:cNvSpPr>
            <a:spLocks noChangeArrowheads="1"/>
          </p:cNvSpPr>
          <p:nvPr/>
        </p:nvSpPr>
        <p:spPr bwMode="auto">
          <a:xfrm>
            <a:off x="7261225" y="4244975"/>
            <a:ext cx="482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25" name="Rectangle 297"/>
          <p:cNvSpPr>
            <a:spLocks noChangeArrowheads="1"/>
          </p:cNvSpPr>
          <p:nvPr/>
        </p:nvSpPr>
        <p:spPr bwMode="auto">
          <a:xfrm>
            <a:off x="7313613" y="4241800"/>
            <a:ext cx="4937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solidFill>
                  <a:srgbClr val="FFFFFF"/>
                </a:solidFill>
                <a:latin typeface="Trebuchet MS" pitchFamily="34" charset="0"/>
                <a:cs typeface="MS PGothic"/>
              </a:rPr>
              <a:t>Japan</a:t>
            </a:r>
            <a:endParaRPr lang="pt-BR">
              <a:cs typeface="MS PGothic"/>
            </a:endParaRPr>
          </a:p>
        </p:txBody>
      </p:sp>
      <p:sp>
        <p:nvSpPr>
          <p:cNvPr id="44326" name="Rectangle 298"/>
          <p:cNvSpPr>
            <a:spLocks noChangeArrowheads="1"/>
          </p:cNvSpPr>
          <p:nvPr/>
        </p:nvSpPr>
        <p:spPr bwMode="auto">
          <a:xfrm>
            <a:off x="6870700" y="2257425"/>
            <a:ext cx="9159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27" name="Rectangle 299"/>
          <p:cNvSpPr>
            <a:spLocks noChangeArrowheads="1"/>
          </p:cNvSpPr>
          <p:nvPr/>
        </p:nvSpPr>
        <p:spPr bwMode="auto">
          <a:xfrm>
            <a:off x="6870700" y="2254250"/>
            <a:ext cx="9286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solidFill>
                  <a:srgbClr val="FFFFFF"/>
                </a:solidFill>
                <a:latin typeface="Trebuchet MS" pitchFamily="34" charset="0"/>
                <a:cs typeface="MS PGothic"/>
              </a:rPr>
              <a:t>Bangladesh</a:t>
            </a:r>
            <a:endParaRPr lang="pt-BR">
              <a:cs typeface="MS PGothic"/>
            </a:endParaRPr>
          </a:p>
        </p:txBody>
      </p:sp>
      <p:sp>
        <p:nvSpPr>
          <p:cNvPr id="44328" name="Rectangle 300"/>
          <p:cNvSpPr>
            <a:spLocks noChangeArrowheads="1"/>
          </p:cNvSpPr>
          <p:nvPr/>
        </p:nvSpPr>
        <p:spPr bwMode="auto">
          <a:xfrm>
            <a:off x="7359650" y="2640013"/>
            <a:ext cx="5778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29" name="Rectangle 301"/>
          <p:cNvSpPr>
            <a:spLocks noChangeArrowheads="1"/>
          </p:cNvSpPr>
          <p:nvPr/>
        </p:nvSpPr>
        <p:spPr bwMode="auto">
          <a:xfrm>
            <a:off x="7359650" y="2636838"/>
            <a:ext cx="585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solidFill>
                  <a:srgbClr val="FFFFFF"/>
                </a:solidFill>
                <a:latin typeface="Trebuchet MS" pitchFamily="34" charset="0"/>
                <a:cs typeface="MS PGothic"/>
              </a:rPr>
              <a:t>Nigeria</a:t>
            </a:r>
            <a:endParaRPr lang="pt-BR">
              <a:cs typeface="MS PGothic"/>
            </a:endParaRPr>
          </a:p>
        </p:txBody>
      </p:sp>
      <p:sp>
        <p:nvSpPr>
          <p:cNvPr id="44330" name="Rectangle 302"/>
          <p:cNvSpPr>
            <a:spLocks noChangeArrowheads="1"/>
          </p:cNvSpPr>
          <p:nvPr/>
        </p:nvSpPr>
        <p:spPr bwMode="auto">
          <a:xfrm>
            <a:off x="7466013" y="3051175"/>
            <a:ext cx="6858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31" name="Rectangle 303"/>
          <p:cNvSpPr>
            <a:spLocks noChangeArrowheads="1"/>
          </p:cNvSpPr>
          <p:nvPr/>
        </p:nvSpPr>
        <p:spPr bwMode="auto">
          <a:xfrm>
            <a:off x="7466013" y="3049588"/>
            <a:ext cx="695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solidFill>
                  <a:srgbClr val="FFFFFF"/>
                </a:solidFill>
                <a:latin typeface="Trebuchet MS" pitchFamily="34" charset="0"/>
                <a:cs typeface="MS PGothic"/>
              </a:rPr>
              <a:t>Pakistan</a:t>
            </a:r>
            <a:endParaRPr lang="pt-BR">
              <a:cs typeface="MS PGothic"/>
            </a:endParaRPr>
          </a:p>
        </p:txBody>
      </p:sp>
      <p:sp>
        <p:nvSpPr>
          <p:cNvPr id="44332" name="Rectangle 304"/>
          <p:cNvSpPr>
            <a:spLocks noChangeArrowheads="1"/>
          </p:cNvSpPr>
          <p:nvPr/>
        </p:nvSpPr>
        <p:spPr bwMode="auto">
          <a:xfrm>
            <a:off x="7635875" y="3376613"/>
            <a:ext cx="77628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33" name="Rectangle 305"/>
          <p:cNvSpPr>
            <a:spLocks noChangeArrowheads="1"/>
          </p:cNvSpPr>
          <p:nvPr/>
        </p:nvSpPr>
        <p:spPr bwMode="auto">
          <a:xfrm>
            <a:off x="7635875" y="3373438"/>
            <a:ext cx="787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solidFill>
                  <a:srgbClr val="FFFFFF"/>
                </a:solidFill>
                <a:latin typeface="Trebuchet MS" pitchFamily="34" charset="0"/>
                <a:cs typeface="MS PGothic"/>
              </a:rPr>
              <a:t>Indonesia</a:t>
            </a:r>
            <a:endParaRPr lang="pt-BR">
              <a:cs typeface="MS PGothic"/>
            </a:endParaRPr>
          </a:p>
        </p:txBody>
      </p:sp>
      <p:sp>
        <p:nvSpPr>
          <p:cNvPr id="44334" name="Rectangle 306"/>
          <p:cNvSpPr>
            <a:spLocks noChangeArrowheads="1"/>
          </p:cNvSpPr>
          <p:nvPr/>
        </p:nvSpPr>
        <p:spPr bwMode="auto">
          <a:xfrm>
            <a:off x="4667250" y="4157663"/>
            <a:ext cx="466725" cy="242887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35" name="Rectangle 307"/>
          <p:cNvSpPr>
            <a:spLocks noChangeArrowheads="1"/>
          </p:cNvSpPr>
          <p:nvPr/>
        </p:nvSpPr>
        <p:spPr bwMode="auto">
          <a:xfrm>
            <a:off x="4789488" y="4157663"/>
            <a:ext cx="219075" cy="241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36" name="Freeform 308"/>
          <p:cNvSpPr>
            <a:spLocks/>
          </p:cNvSpPr>
          <p:nvPr/>
        </p:nvSpPr>
        <p:spPr bwMode="auto">
          <a:xfrm>
            <a:off x="4806950" y="4179888"/>
            <a:ext cx="174625" cy="193675"/>
          </a:xfrm>
          <a:custGeom>
            <a:avLst/>
            <a:gdLst>
              <a:gd name="T0" fmla="*/ 0 w 220"/>
              <a:gd name="T1" fmla="*/ 2147483647 h 243"/>
              <a:gd name="T2" fmla="*/ 2147483647 w 220"/>
              <a:gd name="T3" fmla="*/ 2147483647 h 243"/>
              <a:gd name="T4" fmla="*/ 2147483647 w 220"/>
              <a:gd name="T5" fmla="*/ 2147483647 h 243"/>
              <a:gd name="T6" fmla="*/ 2147483647 w 220"/>
              <a:gd name="T7" fmla="*/ 2147483647 h 243"/>
              <a:gd name="T8" fmla="*/ 2147483647 w 220"/>
              <a:gd name="T9" fmla="*/ 2147483647 h 243"/>
              <a:gd name="T10" fmla="*/ 2147483647 w 220"/>
              <a:gd name="T11" fmla="*/ 2147483647 h 243"/>
              <a:gd name="T12" fmla="*/ 2147483647 w 220"/>
              <a:gd name="T13" fmla="*/ 2147483647 h 243"/>
              <a:gd name="T14" fmla="*/ 2147483647 w 220"/>
              <a:gd name="T15" fmla="*/ 2147483647 h 243"/>
              <a:gd name="T16" fmla="*/ 2147483647 w 220"/>
              <a:gd name="T17" fmla="*/ 2147483647 h 243"/>
              <a:gd name="T18" fmla="*/ 2147483647 w 220"/>
              <a:gd name="T19" fmla="*/ 2147483647 h 243"/>
              <a:gd name="T20" fmla="*/ 2147483647 w 220"/>
              <a:gd name="T21" fmla="*/ 2147483647 h 243"/>
              <a:gd name="T22" fmla="*/ 2147483647 w 220"/>
              <a:gd name="T23" fmla="*/ 2147483647 h 243"/>
              <a:gd name="T24" fmla="*/ 2147483647 w 220"/>
              <a:gd name="T25" fmla="*/ 2147483647 h 243"/>
              <a:gd name="T26" fmla="*/ 2147483647 w 220"/>
              <a:gd name="T27" fmla="*/ 2147483647 h 243"/>
              <a:gd name="T28" fmla="*/ 2147483647 w 220"/>
              <a:gd name="T29" fmla="*/ 2147483647 h 243"/>
              <a:gd name="T30" fmla="*/ 2147483647 w 220"/>
              <a:gd name="T31" fmla="*/ 2147483647 h 243"/>
              <a:gd name="T32" fmla="*/ 2147483647 w 220"/>
              <a:gd name="T33" fmla="*/ 2147483647 h 243"/>
              <a:gd name="T34" fmla="*/ 2147483647 w 220"/>
              <a:gd name="T35" fmla="*/ 2147483647 h 243"/>
              <a:gd name="T36" fmla="*/ 2147483647 w 220"/>
              <a:gd name="T37" fmla="*/ 2147483647 h 243"/>
              <a:gd name="T38" fmla="*/ 2147483647 w 220"/>
              <a:gd name="T39" fmla="*/ 2147483647 h 243"/>
              <a:gd name="T40" fmla="*/ 2147483647 w 220"/>
              <a:gd name="T41" fmla="*/ 2147483647 h 243"/>
              <a:gd name="T42" fmla="*/ 2147483647 w 220"/>
              <a:gd name="T43" fmla="*/ 2147483647 h 243"/>
              <a:gd name="T44" fmla="*/ 2147483647 w 220"/>
              <a:gd name="T45" fmla="*/ 2147483647 h 243"/>
              <a:gd name="T46" fmla="*/ 2147483647 w 220"/>
              <a:gd name="T47" fmla="*/ 2147483647 h 243"/>
              <a:gd name="T48" fmla="*/ 2147483647 w 220"/>
              <a:gd name="T49" fmla="*/ 2147483647 h 243"/>
              <a:gd name="T50" fmla="*/ 2147483647 w 220"/>
              <a:gd name="T51" fmla="*/ 2147483647 h 243"/>
              <a:gd name="T52" fmla="*/ 2147483647 w 220"/>
              <a:gd name="T53" fmla="*/ 2147483647 h 243"/>
              <a:gd name="T54" fmla="*/ 2147483647 w 220"/>
              <a:gd name="T55" fmla="*/ 2147483647 h 243"/>
              <a:gd name="T56" fmla="*/ 2147483647 w 220"/>
              <a:gd name="T57" fmla="*/ 2147483647 h 243"/>
              <a:gd name="T58" fmla="*/ 2147483647 w 220"/>
              <a:gd name="T59" fmla="*/ 2147483647 h 243"/>
              <a:gd name="T60" fmla="*/ 2147483647 w 220"/>
              <a:gd name="T61" fmla="*/ 2147483647 h 243"/>
              <a:gd name="T62" fmla="*/ 2147483647 w 220"/>
              <a:gd name="T63" fmla="*/ 2147483647 h 243"/>
              <a:gd name="T64" fmla="*/ 2147483647 w 220"/>
              <a:gd name="T65" fmla="*/ 2147483647 h 243"/>
              <a:gd name="T66" fmla="*/ 2147483647 w 220"/>
              <a:gd name="T67" fmla="*/ 0 h 243"/>
              <a:gd name="T68" fmla="*/ 2147483647 w 220"/>
              <a:gd name="T69" fmla="*/ 2147483647 h 243"/>
              <a:gd name="T70" fmla="*/ 2147483647 w 220"/>
              <a:gd name="T71" fmla="*/ 2147483647 h 243"/>
              <a:gd name="T72" fmla="*/ 2147483647 w 220"/>
              <a:gd name="T73" fmla="*/ 2147483647 h 243"/>
              <a:gd name="T74" fmla="*/ 2147483647 w 220"/>
              <a:gd name="T75" fmla="*/ 2147483647 h 243"/>
              <a:gd name="T76" fmla="*/ 2147483647 w 220"/>
              <a:gd name="T77" fmla="*/ 2147483647 h 243"/>
              <a:gd name="T78" fmla="*/ 2147483647 w 220"/>
              <a:gd name="T79" fmla="*/ 2147483647 h 243"/>
              <a:gd name="T80" fmla="*/ 2147483647 w 220"/>
              <a:gd name="T81" fmla="*/ 2147483647 h 243"/>
              <a:gd name="T82" fmla="*/ 2147483647 w 220"/>
              <a:gd name="T83" fmla="*/ 2147483647 h 243"/>
              <a:gd name="T84" fmla="*/ 2147483647 w 220"/>
              <a:gd name="T85" fmla="*/ 2147483647 h 243"/>
              <a:gd name="T86" fmla="*/ 2147483647 w 220"/>
              <a:gd name="T87" fmla="*/ 2147483647 h 243"/>
              <a:gd name="T88" fmla="*/ 2147483647 w 220"/>
              <a:gd name="T89" fmla="*/ 2147483647 h 243"/>
              <a:gd name="T90" fmla="*/ 2147483647 w 220"/>
              <a:gd name="T91" fmla="*/ 2147483647 h 243"/>
              <a:gd name="T92" fmla="*/ 2147483647 w 220"/>
              <a:gd name="T93" fmla="*/ 2147483647 h 243"/>
              <a:gd name="T94" fmla="*/ 2147483647 w 220"/>
              <a:gd name="T95" fmla="*/ 2147483647 h 243"/>
              <a:gd name="T96" fmla="*/ 2147483647 w 220"/>
              <a:gd name="T97" fmla="*/ 2147483647 h 243"/>
              <a:gd name="T98" fmla="*/ 2147483647 w 220"/>
              <a:gd name="T99" fmla="*/ 2147483647 h 243"/>
              <a:gd name="T100" fmla="*/ 2147483647 w 220"/>
              <a:gd name="T101" fmla="*/ 2147483647 h 243"/>
              <a:gd name="T102" fmla="*/ 0 w 220"/>
              <a:gd name="T103" fmla="*/ 2147483647 h 24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0"/>
              <a:gd name="T157" fmla="*/ 0 h 243"/>
              <a:gd name="T158" fmla="*/ 220 w 220"/>
              <a:gd name="T159" fmla="*/ 243 h 24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0" h="243">
                <a:moveTo>
                  <a:pt x="0" y="135"/>
                </a:moveTo>
                <a:lnTo>
                  <a:pt x="59" y="179"/>
                </a:lnTo>
                <a:lnTo>
                  <a:pt x="63" y="182"/>
                </a:lnTo>
                <a:lnTo>
                  <a:pt x="59" y="188"/>
                </a:lnTo>
                <a:lnTo>
                  <a:pt x="51" y="196"/>
                </a:lnTo>
                <a:lnTo>
                  <a:pt x="102" y="182"/>
                </a:lnTo>
                <a:lnTo>
                  <a:pt x="104" y="182"/>
                </a:lnTo>
                <a:lnTo>
                  <a:pt x="106" y="243"/>
                </a:lnTo>
                <a:lnTo>
                  <a:pt x="114" y="243"/>
                </a:lnTo>
                <a:lnTo>
                  <a:pt x="114" y="182"/>
                </a:lnTo>
                <a:lnTo>
                  <a:pt x="118" y="182"/>
                </a:lnTo>
                <a:lnTo>
                  <a:pt x="169" y="196"/>
                </a:lnTo>
                <a:lnTo>
                  <a:pt x="161" y="188"/>
                </a:lnTo>
                <a:lnTo>
                  <a:pt x="161" y="182"/>
                </a:lnTo>
                <a:lnTo>
                  <a:pt x="161" y="179"/>
                </a:lnTo>
                <a:lnTo>
                  <a:pt x="220" y="135"/>
                </a:lnTo>
                <a:lnTo>
                  <a:pt x="210" y="133"/>
                </a:lnTo>
                <a:lnTo>
                  <a:pt x="204" y="129"/>
                </a:lnTo>
                <a:lnTo>
                  <a:pt x="202" y="121"/>
                </a:lnTo>
                <a:lnTo>
                  <a:pt x="204" y="116"/>
                </a:lnTo>
                <a:lnTo>
                  <a:pt x="218" y="86"/>
                </a:lnTo>
                <a:lnTo>
                  <a:pt x="194" y="94"/>
                </a:lnTo>
                <a:lnTo>
                  <a:pt x="186" y="92"/>
                </a:lnTo>
                <a:lnTo>
                  <a:pt x="182" y="88"/>
                </a:lnTo>
                <a:lnTo>
                  <a:pt x="177" y="68"/>
                </a:lnTo>
                <a:lnTo>
                  <a:pt x="147" y="94"/>
                </a:lnTo>
                <a:lnTo>
                  <a:pt x="143" y="98"/>
                </a:lnTo>
                <a:lnTo>
                  <a:pt x="143" y="92"/>
                </a:lnTo>
                <a:lnTo>
                  <a:pt x="151" y="31"/>
                </a:lnTo>
                <a:lnTo>
                  <a:pt x="141" y="41"/>
                </a:lnTo>
                <a:lnTo>
                  <a:pt x="133" y="41"/>
                </a:lnTo>
                <a:lnTo>
                  <a:pt x="127" y="41"/>
                </a:lnTo>
                <a:lnTo>
                  <a:pt x="123" y="35"/>
                </a:lnTo>
                <a:lnTo>
                  <a:pt x="110" y="0"/>
                </a:lnTo>
                <a:lnTo>
                  <a:pt x="98" y="35"/>
                </a:lnTo>
                <a:lnTo>
                  <a:pt x="92" y="43"/>
                </a:lnTo>
                <a:lnTo>
                  <a:pt x="86" y="41"/>
                </a:lnTo>
                <a:lnTo>
                  <a:pt x="78" y="39"/>
                </a:lnTo>
                <a:lnTo>
                  <a:pt x="66" y="31"/>
                </a:lnTo>
                <a:lnTo>
                  <a:pt x="76" y="88"/>
                </a:lnTo>
                <a:lnTo>
                  <a:pt x="76" y="94"/>
                </a:lnTo>
                <a:lnTo>
                  <a:pt x="70" y="90"/>
                </a:lnTo>
                <a:lnTo>
                  <a:pt x="43" y="68"/>
                </a:lnTo>
                <a:lnTo>
                  <a:pt x="37" y="88"/>
                </a:lnTo>
                <a:lnTo>
                  <a:pt x="33" y="92"/>
                </a:lnTo>
                <a:lnTo>
                  <a:pt x="29" y="94"/>
                </a:lnTo>
                <a:lnTo>
                  <a:pt x="4" y="88"/>
                </a:lnTo>
                <a:lnTo>
                  <a:pt x="15" y="116"/>
                </a:lnTo>
                <a:lnTo>
                  <a:pt x="17" y="123"/>
                </a:lnTo>
                <a:lnTo>
                  <a:pt x="17" y="129"/>
                </a:lnTo>
                <a:lnTo>
                  <a:pt x="13" y="133"/>
                </a:lnTo>
                <a:lnTo>
                  <a:pt x="0" y="13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37" name="Rectangle 309"/>
          <p:cNvSpPr>
            <a:spLocks noChangeArrowheads="1"/>
          </p:cNvSpPr>
          <p:nvPr/>
        </p:nvSpPr>
        <p:spPr bwMode="auto">
          <a:xfrm>
            <a:off x="3973513" y="4184650"/>
            <a:ext cx="595312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38" name="Rectangle 310"/>
          <p:cNvSpPr>
            <a:spLocks noChangeArrowheads="1"/>
          </p:cNvSpPr>
          <p:nvPr/>
        </p:nvSpPr>
        <p:spPr bwMode="auto">
          <a:xfrm>
            <a:off x="3973513" y="4181475"/>
            <a:ext cx="603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solidFill>
                  <a:srgbClr val="FFFFFF"/>
                </a:solidFill>
                <a:latin typeface="Trebuchet MS" pitchFamily="34" charset="0"/>
                <a:cs typeface="MS PGothic"/>
              </a:rPr>
              <a:t>Canada</a:t>
            </a:r>
            <a:endParaRPr lang="pt-BR">
              <a:cs typeface="MS PGothic"/>
            </a:endParaRPr>
          </a:p>
        </p:txBody>
      </p:sp>
      <p:sp>
        <p:nvSpPr>
          <p:cNvPr id="44339" name="Rectangle 311"/>
          <p:cNvSpPr>
            <a:spLocks noChangeArrowheads="1"/>
          </p:cNvSpPr>
          <p:nvPr/>
        </p:nvSpPr>
        <p:spPr bwMode="auto">
          <a:xfrm>
            <a:off x="4437063" y="4833938"/>
            <a:ext cx="461962" cy="292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40" name="Rectangle 312"/>
          <p:cNvSpPr>
            <a:spLocks noChangeArrowheads="1"/>
          </p:cNvSpPr>
          <p:nvPr/>
        </p:nvSpPr>
        <p:spPr bwMode="auto">
          <a:xfrm>
            <a:off x="4437063" y="4833938"/>
            <a:ext cx="153987" cy="2921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41" name="Freeform 313"/>
          <p:cNvSpPr>
            <a:spLocks/>
          </p:cNvSpPr>
          <p:nvPr/>
        </p:nvSpPr>
        <p:spPr bwMode="auto">
          <a:xfrm>
            <a:off x="4745038" y="4833938"/>
            <a:ext cx="153987" cy="292100"/>
          </a:xfrm>
          <a:custGeom>
            <a:avLst/>
            <a:gdLst>
              <a:gd name="T0" fmla="*/ 2147483647 w 195"/>
              <a:gd name="T1" fmla="*/ 0 h 367"/>
              <a:gd name="T2" fmla="*/ 2147483647 w 195"/>
              <a:gd name="T3" fmla="*/ 2147483647 h 367"/>
              <a:gd name="T4" fmla="*/ 2147483647 w 195"/>
              <a:gd name="T5" fmla="*/ 2147483647 h 367"/>
              <a:gd name="T6" fmla="*/ 0 w 195"/>
              <a:gd name="T7" fmla="*/ 2147483647 h 367"/>
              <a:gd name="T8" fmla="*/ 0 w 195"/>
              <a:gd name="T9" fmla="*/ 0 h 367"/>
              <a:gd name="T10" fmla="*/ 2147483647 w 195"/>
              <a:gd name="T11" fmla="*/ 0 h 3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5"/>
              <a:gd name="T19" fmla="*/ 0 h 367"/>
              <a:gd name="T20" fmla="*/ 195 w 195"/>
              <a:gd name="T21" fmla="*/ 367 h 3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5" h="367">
                <a:moveTo>
                  <a:pt x="195" y="0"/>
                </a:moveTo>
                <a:lnTo>
                  <a:pt x="195" y="367"/>
                </a:lnTo>
                <a:lnTo>
                  <a:pt x="47" y="367"/>
                </a:lnTo>
                <a:lnTo>
                  <a:pt x="0" y="367"/>
                </a:lnTo>
                <a:lnTo>
                  <a:pt x="0" y="0"/>
                </a:lnTo>
                <a:lnTo>
                  <a:pt x="195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42" name="Rectangle 314"/>
          <p:cNvSpPr>
            <a:spLocks noChangeArrowheads="1"/>
          </p:cNvSpPr>
          <p:nvPr/>
        </p:nvSpPr>
        <p:spPr bwMode="auto">
          <a:xfrm>
            <a:off x="3783013" y="4849813"/>
            <a:ext cx="557212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43" name="Rectangle 315"/>
          <p:cNvSpPr>
            <a:spLocks noChangeArrowheads="1"/>
          </p:cNvSpPr>
          <p:nvPr/>
        </p:nvSpPr>
        <p:spPr bwMode="auto">
          <a:xfrm>
            <a:off x="3617913" y="4846638"/>
            <a:ext cx="571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latin typeface="Trebuchet MS" pitchFamily="34" charset="0"/>
                <a:cs typeface="MS PGothic"/>
              </a:rPr>
              <a:t>France</a:t>
            </a:r>
          </a:p>
        </p:txBody>
      </p:sp>
      <p:sp>
        <p:nvSpPr>
          <p:cNvPr id="44344" name="Rectangle 316"/>
          <p:cNvSpPr>
            <a:spLocks noChangeArrowheads="1"/>
          </p:cNvSpPr>
          <p:nvPr/>
        </p:nvSpPr>
        <p:spPr bwMode="auto">
          <a:xfrm>
            <a:off x="4702175" y="5278438"/>
            <a:ext cx="438150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45" name="Rectangle 317"/>
          <p:cNvSpPr>
            <a:spLocks noChangeArrowheads="1"/>
          </p:cNvSpPr>
          <p:nvPr/>
        </p:nvSpPr>
        <p:spPr bwMode="auto">
          <a:xfrm>
            <a:off x="4702175" y="5456238"/>
            <a:ext cx="438150" cy="920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46" name="Rectangle 318"/>
          <p:cNvSpPr>
            <a:spLocks noChangeArrowheads="1"/>
          </p:cNvSpPr>
          <p:nvPr/>
        </p:nvSpPr>
        <p:spPr bwMode="auto">
          <a:xfrm>
            <a:off x="4702175" y="5367338"/>
            <a:ext cx="438150" cy="920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47" name="Rectangle 319"/>
          <p:cNvSpPr>
            <a:spLocks noChangeArrowheads="1"/>
          </p:cNvSpPr>
          <p:nvPr/>
        </p:nvSpPr>
        <p:spPr bwMode="auto">
          <a:xfrm>
            <a:off x="3760788" y="5343525"/>
            <a:ext cx="80803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48" name="Rectangle 320"/>
          <p:cNvSpPr>
            <a:spLocks noChangeArrowheads="1"/>
          </p:cNvSpPr>
          <p:nvPr/>
        </p:nvSpPr>
        <p:spPr bwMode="auto">
          <a:xfrm>
            <a:off x="3757613" y="5299075"/>
            <a:ext cx="7508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latin typeface="Trebuchet MS" pitchFamily="34" charset="0"/>
                <a:cs typeface="MS PGothic"/>
              </a:rPr>
              <a:t>Germany</a:t>
            </a:r>
          </a:p>
        </p:txBody>
      </p:sp>
      <p:sp>
        <p:nvSpPr>
          <p:cNvPr id="44349" name="Rectangle 321"/>
          <p:cNvSpPr>
            <a:spLocks noChangeArrowheads="1"/>
          </p:cNvSpPr>
          <p:nvPr/>
        </p:nvSpPr>
        <p:spPr bwMode="auto">
          <a:xfrm>
            <a:off x="5272088" y="5502275"/>
            <a:ext cx="500062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50" name="Rectangle 322"/>
          <p:cNvSpPr>
            <a:spLocks noChangeArrowheads="1"/>
          </p:cNvSpPr>
          <p:nvPr/>
        </p:nvSpPr>
        <p:spPr bwMode="auto">
          <a:xfrm>
            <a:off x="5272088" y="5495925"/>
            <a:ext cx="166687" cy="3238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51" name="Rectangle 323"/>
          <p:cNvSpPr>
            <a:spLocks noChangeArrowheads="1"/>
          </p:cNvSpPr>
          <p:nvPr/>
        </p:nvSpPr>
        <p:spPr bwMode="auto">
          <a:xfrm>
            <a:off x="5605463" y="5495925"/>
            <a:ext cx="166687" cy="3238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52" name="Rectangle 324"/>
          <p:cNvSpPr>
            <a:spLocks noChangeArrowheads="1"/>
          </p:cNvSpPr>
          <p:nvPr/>
        </p:nvSpPr>
        <p:spPr bwMode="auto">
          <a:xfrm>
            <a:off x="5829300" y="5178425"/>
            <a:ext cx="4095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53" name="Rectangle 325"/>
          <p:cNvSpPr>
            <a:spLocks noChangeArrowheads="1"/>
          </p:cNvSpPr>
          <p:nvPr/>
        </p:nvSpPr>
        <p:spPr bwMode="auto">
          <a:xfrm>
            <a:off x="5872163" y="5570538"/>
            <a:ext cx="355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solidFill>
                  <a:schemeClr val="bg1"/>
                </a:solidFill>
                <a:latin typeface="Trebuchet MS" pitchFamily="34" charset="0"/>
                <a:cs typeface="MS PGothic"/>
              </a:rPr>
              <a:t>Italy</a:t>
            </a:r>
          </a:p>
        </p:txBody>
      </p:sp>
      <p:sp>
        <p:nvSpPr>
          <p:cNvPr id="44354" name="Rectangle 326"/>
          <p:cNvSpPr>
            <a:spLocks noChangeArrowheads="1"/>
          </p:cNvSpPr>
          <p:nvPr/>
        </p:nvSpPr>
        <p:spPr bwMode="auto">
          <a:xfrm>
            <a:off x="5316538" y="5029200"/>
            <a:ext cx="438150" cy="2714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55" name="Rectangle 327"/>
          <p:cNvSpPr>
            <a:spLocks noChangeArrowheads="1"/>
          </p:cNvSpPr>
          <p:nvPr/>
        </p:nvSpPr>
        <p:spPr bwMode="auto">
          <a:xfrm>
            <a:off x="5324475" y="5233988"/>
            <a:ext cx="438150" cy="66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56" name="Rectangle 328"/>
          <p:cNvSpPr>
            <a:spLocks noChangeArrowheads="1"/>
          </p:cNvSpPr>
          <p:nvPr/>
        </p:nvSpPr>
        <p:spPr bwMode="auto">
          <a:xfrm>
            <a:off x="5324475" y="5021263"/>
            <a:ext cx="438150" cy="66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57" name="Rectangle 329"/>
          <p:cNvSpPr>
            <a:spLocks noChangeArrowheads="1"/>
          </p:cNvSpPr>
          <p:nvPr/>
        </p:nvSpPr>
        <p:spPr bwMode="auto">
          <a:xfrm>
            <a:off x="5534025" y="4729163"/>
            <a:ext cx="6699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58" name="Rectangle 330"/>
          <p:cNvSpPr>
            <a:spLocks noChangeArrowheads="1"/>
          </p:cNvSpPr>
          <p:nvPr/>
        </p:nvSpPr>
        <p:spPr bwMode="auto">
          <a:xfrm>
            <a:off x="5781675" y="5073650"/>
            <a:ext cx="446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solidFill>
                  <a:schemeClr val="bg1"/>
                </a:solidFill>
                <a:latin typeface="Trebuchet MS" pitchFamily="34" charset="0"/>
                <a:cs typeface="MS PGothic"/>
              </a:rPr>
              <a:t>Spain</a:t>
            </a:r>
          </a:p>
        </p:txBody>
      </p:sp>
      <p:grpSp>
        <p:nvGrpSpPr>
          <p:cNvPr id="44359" name="Group 331"/>
          <p:cNvGrpSpPr>
            <a:grpSpLocks/>
          </p:cNvGrpSpPr>
          <p:nvPr/>
        </p:nvGrpSpPr>
        <p:grpSpPr bwMode="auto">
          <a:xfrm>
            <a:off x="6219825" y="4386263"/>
            <a:ext cx="427038" cy="265112"/>
            <a:chOff x="3103" y="2689"/>
            <a:chExt cx="269" cy="167"/>
          </a:xfrm>
        </p:grpSpPr>
        <p:pic>
          <p:nvPicPr>
            <p:cNvPr id="44436" name="Picture 3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3" y="2689"/>
              <a:ext cx="269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437" name="Picture 3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03" y="2689"/>
              <a:ext cx="269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360" name="Rectangle 334"/>
          <p:cNvSpPr>
            <a:spLocks noChangeArrowheads="1"/>
          </p:cNvSpPr>
          <p:nvPr/>
        </p:nvSpPr>
        <p:spPr bwMode="auto">
          <a:xfrm>
            <a:off x="6461125" y="4416425"/>
            <a:ext cx="11334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61" name="Rectangle 335"/>
          <p:cNvSpPr>
            <a:spLocks noChangeArrowheads="1"/>
          </p:cNvSpPr>
          <p:nvPr/>
        </p:nvSpPr>
        <p:spPr bwMode="auto">
          <a:xfrm>
            <a:off x="6743700" y="4457700"/>
            <a:ext cx="574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solidFill>
                  <a:srgbClr val="FFFFFF"/>
                </a:solidFill>
                <a:latin typeface="Trebuchet MS" pitchFamily="34" charset="0"/>
                <a:cs typeface="MS PGothic"/>
              </a:rPr>
              <a:t>Mexico</a:t>
            </a:r>
            <a:endParaRPr lang="pt-BR">
              <a:cs typeface="MS PGothic"/>
            </a:endParaRPr>
          </a:p>
        </p:txBody>
      </p:sp>
      <p:pic>
        <p:nvPicPr>
          <p:cNvPr id="44362" name="Picture 3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4581525"/>
            <a:ext cx="5365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63" name="Rectangle 337"/>
          <p:cNvSpPr>
            <a:spLocks noChangeArrowheads="1"/>
          </p:cNvSpPr>
          <p:nvPr/>
        </p:nvSpPr>
        <p:spPr bwMode="auto">
          <a:xfrm>
            <a:off x="5859463" y="5514975"/>
            <a:ext cx="1258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64" name="Rectangle 338"/>
          <p:cNvSpPr>
            <a:spLocks noChangeArrowheads="1"/>
          </p:cNvSpPr>
          <p:nvPr/>
        </p:nvSpPr>
        <p:spPr bwMode="auto">
          <a:xfrm>
            <a:off x="5884863" y="4649788"/>
            <a:ext cx="487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 u="sng">
                <a:latin typeface="Trebuchet MS" pitchFamily="34" charset="0"/>
                <a:cs typeface="MS PGothic"/>
              </a:rPr>
              <a:t>Korea</a:t>
            </a:r>
          </a:p>
        </p:txBody>
      </p:sp>
      <p:grpSp>
        <p:nvGrpSpPr>
          <p:cNvPr id="44365" name="Group 339"/>
          <p:cNvGrpSpPr>
            <a:grpSpLocks/>
          </p:cNvGrpSpPr>
          <p:nvPr/>
        </p:nvGrpSpPr>
        <p:grpSpPr bwMode="auto">
          <a:xfrm>
            <a:off x="6532563" y="4832350"/>
            <a:ext cx="500062" cy="333375"/>
            <a:chOff x="3300" y="2970"/>
            <a:chExt cx="315" cy="210"/>
          </a:xfrm>
        </p:grpSpPr>
        <p:pic>
          <p:nvPicPr>
            <p:cNvPr id="44434" name="Picture 34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00" y="2970"/>
              <a:ext cx="315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435" name="Picture 3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00" y="2970"/>
              <a:ext cx="315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366" name="Rectangle 342"/>
          <p:cNvSpPr>
            <a:spLocks noChangeArrowheads="1"/>
          </p:cNvSpPr>
          <p:nvPr/>
        </p:nvSpPr>
        <p:spPr bwMode="auto">
          <a:xfrm>
            <a:off x="7043738" y="4803775"/>
            <a:ext cx="11699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67" name="Rectangle 343"/>
          <p:cNvSpPr>
            <a:spLocks noChangeArrowheads="1"/>
          </p:cNvSpPr>
          <p:nvPr/>
        </p:nvSpPr>
        <p:spPr bwMode="auto">
          <a:xfrm>
            <a:off x="7129463" y="4845050"/>
            <a:ext cx="10144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latin typeface="Trebuchet MS" pitchFamily="34" charset="0"/>
                <a:cs typeface="MS PGothic"/>
              </a:rPr>
              <a:t>Netherlands</a:t>
            </a:r>
            <a:endParaRPr lang="pt-BR">
              <a:cs typeface="MS PGothic"/>
            </a:endParaRPr>
          </a:p>
        </p:txBody>
      </p:sp>
      <p:sp>
        <p:nvSpPr>
          <p:cNvPr id="44368" name="Oval 344"/>
          <p:cNvSpPr>
            <a:spLocks noChangeArrowheads="1"/>
          </p:cNvSpPr>
          <p:nvPr/>
        </p:nvSpPr>
        <p:spPr bwMode="auto">
          <a:xfrm>
            <a:off x="6899275" y="3979863"/>
            <a:ext cx="95250" cy="90487"/>
          </a:xfrm>
          <a:prstGeom prst="ellipse">
            <a:avLst/>
          </a:prstGeom>
          <a:solidFill>
            <a:srgbClr val="808080"/>
          </a:solidFill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69" name="Freeform 345"/>
          <p:cNvSpPr>
            <a:spLocks/>
          </p:cNvSpPr>
          <p:nvPr/>
        </p:nvSpPr>
        <p:spPr bwMode="auto">
          <a:xfrm>
            <a:off x="6932613" y="3984625"/>
            <a:ext cx="12700" cy="36513"/>
          </a:xfrm>
          <a:custGeom>
            <a:avLst/>
            <a:gdLst>
              <a:gd name="T0" fmla="*/ 2147483647 w 16"/>
              <a:gd name="T1" fmla="*/ 0 h 45"/>
              <a:gd name="T2" fmla="*/ 2147483647 w 16"/>
              <a:gd name="T3" fmla="*/ 2147483647 h 45"/>
              <a:gd name="T4" fmla="*/ 0 w 16"/>
              <a:gd name="T5" fmla="*/ 2147483647 h 45"/>
              <a:gd name="T6" fmla="*/ 2147483647 w 16"/>
              <a:gd name="T7" fmla="*/ 2147483647 h 45"/>
              <a:gd name="T8" fmla="*/ 2147483647 w 16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45"/>
              <a:gd name="T17" fmla="*/ 16 w 16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45">
                <a:moveTo>
                  <a:pt x="14" y="0"/>
                </a:moveTo>
                <a:lnTo>
                  <a:pt x="16" y="45"/>
                </a:lnTo>
                <a:lnTo>
                  <a:pt x="0" y="2"/>
                </a:lnTo>
                <a:lnTo>
                  <a:pt x="8" y="8"/>
                </a:lnTo>
                <a:lnTo>
                  <a:pt x="14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70" name="Freeform 346"/>
          <p:cNvSpPr>
            <a:spLocks/>
          </p:cNvSpPr>
          <p:nvPr/>
        </p:nvSpPr>
        <p:spPr bwMode="auto">
          <a:xfrm>
            <a:off x="6904038" y="4019550"/>
            <a:ext cx="38100" cy="9525"/>
          </a:xfrm>
          <a:custGeom>
            <a:avLst/>
            <a:gdLst>
              <a:gd name="T0" fmla="*/ 2147483647 w 47"/>
              <a:gd name="T1" fmla="*/ 2147483647 h 12"/>
              <a:gd name="T2" fmla="*/ 0 w 47"/>
              <a:gd name="T3" fmla="*/ 2147483647 h 12"/>
              <a:gd name="T4" fmla="*/ 2147483647 w 47"/>
              <a:gd name="T5" fmla="*/ 2147483647 h 12"/>
              <a:gd name="T6" fmla="*/ 0 w 47"/>
              <a:gd name="T7" fmla="*/ 0 h 12"/>
              <a:gd name="T8" fmla="*/ 2147483647 w 47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12"/>
              <a:gd name="T17" fmla="*/ 47 w 47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12">
                <a:moveTo>
                  <a:pt x="47" y="6"/>
                </a:moveTo>
                <a:lnTo>
                  <a:pt x="0" y="12"/>
                </a:lnTo>
                <a:lnTo>
                  <a:pt x="6" y="6"/>
                </a:lnTo>
                <a:lnTo>
                  <a:pt x="0" y="0"/>
                </a:lnTo>
                <a:lnTo>
                  <a:pt x="47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71" name="Freeform 347"/>
          <p:cNvSpPr>
            <a:spLocks/>
          </p:cNvSpPr>
          <p:nvPr/>
        </p:nvSpPr>
        <p:spPr bwMode="auto">
          <a:xfrm>
            <a:off x="6919913" y="3987800"/>
            <a:ext cx="23812" cy="31750"/>
          </a:xfrm>
          <a:custGeom>
            <a:avLst/>
            <a:gdLst>
              <a:gd name="T0" fmla="*/ 2147483647 w 29"/>
              <a:gd name="T1" fmla="*/ 2147483647 h 39"/>
              <a:gd name="T2" fmla="*/ 2147483647 w 29"/>
              <a:gd name="T3" fmla="*/ 0 h 39"/>
              <a:gd name="T4" fmla="*/ 2147483647 w 29"/>
              <a:gd name="T5" fmla="*/ 2147483647 h 39"/>
              <a:gd name="T6" fmla="*/ 0 w 29"/>
              <a:gd name="T7" fmla="*/ 2147483647 h 39"/>
              <a:gd name="T8" fmla="*/ 2147483647 w 29"/>
              <a:gd name="T9" fmla="*/ 2147483647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39"/>
              <a:gd name="T17" fmla="*/ 29 w 29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39">
                <a:moveTo>
                  <a:pt x="29" y="39"/>
                </a:moveTo>
                <a:lnTo>
                  <a:pt x="12" y="0"/>
                </a:lnTo>
                <a:lnTo>
                  <a:pt x="8" y="6"/>
                </a:lnTo>
                <a:lnTo>
                  <a:pt x="0" y="6"/>
                </a:lnTo>
                <a:lnTo>
                  <a:pt x="29" y="39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72" name="Freeform 348"/>
          <p:cNvSpPr>
            <a:spLocks/>
          </p:cNvSpPr>
          <p:nvPr/>
        </p:nvSpPr>
        <p:spPr bwMode="auto">
          <a:xfrm>
            <a:off x="6910388" y="3995738"/>
            <a:ext cx="33337" cy="26987"/>
          </a:xfrm>
          <a:custGeom>
            <a:avLst/>
            <a:gdLst>
              <a:gd name="T0" fmla="*/ 2147483647 w 41"/>
              <a:gd name="T1" fmla="*/ 2147483647 h 33"/>
              <a:gd name="T2" fmla="*/ 2147483647 w 41"/>
              <a:gd name="T3" fmla="*/ 0 h 33"/>
              <a:gd name="T4" fmla="*/ 2147483647 w 41"/>
              <a:gd name="T5" fmla="*/ 2147483647 h 33"/>
              <a:gd name="T6" fmla="*/ 0 w 41"/>
              <a:gd name="T7" fmla="*/ 2147483647 h 33"/>
              <a:gd name="T8" fmla="*/ 2147483647 w 41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3"/>
              <a:gd name="T17" fmla="*/ 41 w 41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3">
                <a:moveTo>
                  <a:pt x="41" y="33"/>
                </a:moveTo>
                <a:lnTo>
                  <a:pt x="8" y="0"/>
                </a:lnTo>
                <a:lnTo>
                  <a:pt x="8" y="7"/>
                </a:lnTo>
                <a:lnTo>
                  <a:pt x="0" y="9"/>
                </a:lnTo>
                <a:lnTo>
                  <a:pt x="41" y="33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73" name="Freeform 349"/>
          <p:cNvSpPr>
            <a:spLocks/>
          </p:cNvSpPr>
          <p:nvPr/>
        </p:nvSpPr>
        <p:spPr bwMode="auto">
          <a:xfrm>
            <a:off x="6905625" y="4006850"/>
            <a:ext cx="36513" cy="17463"/>
          </a:xfrm>
          <a:custGeom>
            <a:avLst/>
            <a:gdLst>
              <a:gd name="T0" fmla="*/ 2147483647 w 45"/>
              <a:gd name="T1" fmla="*/ 2147483647 h 22"/>
              <a:gd name="T2" fmla="*/ 2147483647 w 45"/>
              <a:gd name="T3" fmla="*/ 0 h 22"/>
              <a:gd name="T4" fmla="*/ 2147483647 w 45"/>
              <a:gd name="T5" fmla="*/ 2147483647 h 22"/>
              <a:gd name="T6" fmla="*/ 0 w 45"/>
              <a:gd name="T7" fmla="*/ 2147483647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45" y="22"/>
                </a:moveTo>
                <a:lnTo>
                  <a:pt x="4" y="0"/>
                </a:lnTo>
                <a:lnTo>
                  <a:pt x="6" y="8"/>
                </a:lnTo>
                <a:lnTo>
                  <a:pt x="0" y="10"/>
                </a:lnTo>
                <a:lnTo>
                  <a:pt x="45" y="2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74" name="Freeform 350"/>
          <p:cNvSpPr>
            <a:spLocks/>
          </p:cNvSpPr>
          <p:nvPr/>
        </p:nvSpPr>
        <p:spPr bwMode="auto">
          <a:xfrm>
            <a:off x="6934200" y="4027488"/>
            <a:ext cx="11113" cy="36512"/>
          </a:xfrm>
          <a:custGeom>
            <a:avLst/>
            <a:gdLst>
              <a:gd name="T0" fmla="*/ 2147483647 w 14"/>
              <a:gd name="T1" fmla="*/ 2147483647 h 45"/>
              <a:gd name="T2" fmla="*/ 2147483647 w 14"/>
              <a:gd name="T3" fmla="*/ 0 h 45"/>
              <a:gd name="T4" fmla="*/ 0 w 14"/>
              <a:gd name="T5" fmla="*/ 2147483647 h 45"/>
              <a:gd name="T6" fmla="*/ 2147483647 w 14"/>
              <a:gd name="T7" fmla="*/ 2147483647 h 45"/>
              <a:gd name="T8" fmla="*/ 2147483647 w 14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45"/>
              <a:gd name="T17" fmla="*/ 14 w 1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45">
                <a:moveTo>
                  <a:pt x="12" y="45"/>
                </a:moveTo>
                <a:lnTo>
                  <a:pt x="14" y="0"/>
                </a:lnTo>
                <a:lnTo>
                  <a:pt x="0" y="41"/>
                </a:lnTo>
                <a:lnTo>
                  <a:pt x="6" y="37"/>
                </a:lnTo>
                <a:lnTo>
                  <a:pt x="12" y="4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75" name="Freeform 351"/>
          <p:cNvSpPr>
            <a:spLocks/>
          </p:cNvSpPr>
          <p:nvPr/>
        </p:nvSpPr>
        <p:spPr bwMode="auto">
          <a:xfrm>
            <a:off x="6919913" y="4027488"/>
            <a:ext cx="23812" cy="31750"/>
          </a:xfrm>
          <a:custGeom>
            <a:avLst/>
            <a:gdLst>
              <a:gd name="T0" fmla="*/ 2147483647 w 29"/>
              <a:gd name="T1" fmla="*/ 0 h 39"/>
              <a:gd name="T2" fmla="*/ 2147483647 w 29"/>
              <a:gd name="T3" fmla="*/ 2147483647 h 39"/>
              <a:gd name="T4" fmla="*/ 2147483647 w 29"/>
              <a:gd name="T5" fmla="*/ 2147483647 h 39"/>
              <a:gd name="T6" fmla="*/ 0 w 29"/>
              <a:gd name="T7" fmla="*/ 2147483647 h 39"/>
              <a:gd name="T8" fmla="*/ 2147483647 w 29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39"/>
              <a:gd name="T17" fmla="*/ 29 w 29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39">
                <a:moveTo>
                  <a:pt x="29" y="0"/>
                </a:moveTo>
                <a:lnTo>
                  <a:pt x="10" y="39"/>
                </a:lnTo>
                <a:lnTo>
                  <a:pt x="8" y="33"/>
                </a:lnTo>
                <a:lnTo>
                  <a:pt x="0" y="33"/>
                </a:lnTo>
                <a:lnTo>
                  <a:pt x="29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76" name="Freeform 352"/>
          <p:cNvSpPr>
            <a:spLocks/>
          </p:cNvSpPr>
          <p:nvPr/>
        </p:nvSpPr>
        <p:spPr bwMode="auto">
          <a:xfrm>
            <a:off x="6910388" y="4027488"/>
            <a:ext cx="31750" cy="25400"/>
          </a:xfrm>
          <a:custGeom>
            <a:avLst/>
            <a:gdLst>
              <a:gd name="T0" fmla="*/ 2147483647 w 39"/>
              <a:gd name="T1" fmla="*/ 0 h 31"/>
              <a:gd name="T2" fmla="*/ 2147483647 w 39"/>
              <a:gd name="T3" fmla="*/ 2147483647 h 31"/>
              <a:gd name="T4" fmla="*/ 2147483647 w 39"/>
              <a:gd name="T5" fmla="*/ 2147483647 h 31"/>
              <a:gd name="T6" fmla="*/ 0 w 39"/>
              <a:gd name="T7" fmla="*/ 2147483647 h 31"/>
              <a:gd name="T8" fmla="*/ 2147483647 w 39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31"/>
              <a:gd name="T17" fmla="*/ 39 w 39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31">
                <a:moveTo>
                  <a:pt x="39" y="0"/>
                </a:moveTo>
                <a:lnTo>
                  <a:pt x="8" y="31"/>
                </a:lnTo>
                <a:lnTo>
                  <a:pt x="8" y="25"/>
                </a:lnTo>
                <a:lnTo>
                  <a:pt x="0" y="21"/>
                </a:lnTo>
                <a:lnTo>
                  <a:pt x="39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77" name="Freeform 353"/>
          <p:cNvSpPr>
            <a:spLocks/>
          </p:cNvSpPr>
          <p:nvPr/>
        </p:nvSpPr>
        <p:spPr bwMode="auto">
          <a:xfrm>
            <a:off x="6904038" y="4025900"/>
            <a:ext cx="38100" cy="15875"/>
          </a:xfrm>
          <a:custGeom>
            <a:avLst/>
            <a:gdLst>
              <a:gd name="T0" fmla="*/ 2147483647 w 47"/>
              <a:gd name="T1" fmla="*/ 0 h 20"/>
              <a:gd name="T2" fmla="*/ 2147483647 w 47"/>
              <a:gd name="T3" fmla="*/ 2147483647 h 20"/>
              <a:gd name="T4" fmla="*/ 2147483647 w 47"/>
              <a:gd name="T5" fmla="*/ 2147483647 h 20"/>
              <a:gd name="T6" fmla="*/ 0 w 47"/>
              <a:gd name="T7" fmla="*/ 2147483647 h 20"/>
              <a:gd name="T8" fmla="*/ 2147483647 w 47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20"/>
              <a:gd name="T17" fmla="*/ 47 w 47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20">
                <a:moveTo>
                  <a:pt x="47" y="0"/>
                </a:moveTo>
                <a:lnTo>
                  <a:pt x="4" y="20"/>
                </a:lnTo>
                <a:lnTo>
                  <a:pt x="8" y="12"/>
                </a:lnTo>
                <a:lnTo>
                  <a:pt x="0" y="10"/>
                </a:lnTo>
                <a:lnTo>
                  <a:pt x="47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78" name="Freeform 354"/>
          <p:cNvSpPr>
            <a:spLocks/>
          </p:cNvSpPr>
          <p:nvPr/>
        </p:nvSpPr>
        <p:spPr bwMode="auto">
          <a:xfrm>
            <a:off x="6945313" y="3984625"/>
            <a:ext cx="12700" cy="36513"/>
          </a:xfrm>
          <a:custGeom>
            <a:avLst/>
            <a:gdLst>
              <a:gd name="T0" fmla="*/ 2147483647 w 18"/>
              <a:gd name="T1" fmla="*/ 0 h 45"/>
              <a:gd name="T2" fmla="*/ 0 w 18"/>
              <a:gd name="T3" fmla="*/ 2147483647 h 45"/>
              <a:gd name="T4" fmla="*/ 2147483647 w 18"/>
              <a:gd name="T5" fmla="*/ 2147483647 h 45"/>
              <a:gd name="T6" fmla="*/ 2147483647 w 18"/>
              <a:gd name="T7" fmla="*/ 2147483647 h 45"/>
              <a:gd name="T8" fmla="*/ 2147483647 w 18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45"/>
              <a:gd name="T17" fmla="*/ 18 w 18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45">
                <a:moveTo>
                  <a:pt x="4" y="0"/>
                </a:moveTo>
                <a:lnTo>
                  <a:pt x="0" y="45"/>
                </a:lnTo>
                <a:lnTo>
                  <a:pt x="18" y="2"/>
                </a:lnTo>
                <a:lnTo>
                  <a:pt x="8" y="8"/>
                </a:lnTo>
                <a:lnTo>
                  <a:pt x="4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79" name="Freeform 355"/>
          <p:cNvSpPr>
            <a:spLocks/>
          </p:cNvSpPr>
          <p:nvPr/>
        </p:nvSpPr>
        <p:spPr bwMode="auto">
          <a:xfrm>
            <a:off x="6950075" y="4019550"/>
            <a:ext cx="36513" cy="9525"/>
          </a:xfrm>
          <a:custGeom>
            <a:avLst/>
            <a:gdLst>
              <a:gd name="T0" fmla="*/ 0 w 47"/>
              <a:gd name="T1" fmla="*/ 2147483647 h 12"/>
              <a:gd name="T2" fmla="*/ 2147483647 w 47"/>
              <a:gd name="T3" fmla="*/ 2147483647 h 12"/>
              <a:gd name="T4" fmla="*/ 2147483647 w 47"/>
              <a:gd name="T5" fmla="*/ 2147483647 h 12"/>
              <a:gd name="T6" fmla="*/ 2147483647 w 47"/>
              <a:gd name="T7" fmla="*/ 0 h 12"/>
              <a:gd name="T8" fmla="*/ 0 w 47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12"/>
              <a:gd name="T17" fmla="*/ 47 w 47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12">
                <a:moveTo>
                  <a:pt x="0" y="6"/>
                </a:moveTo>
                <a:lnTo>
                  <a:pt x="47" y="12"/>
                </a:lnTo>
                <a:lnTo>
                  <a:pt x="39" y="6"/>
                </a:lnTo>
                <a:lnTo>
                  <a:pt x="45" y="0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80" name="Freeform 356"/>
          <p:cNvSpPr>
            <a:spLocks/>
          </p:cNvSpPr>
          <p:nvPr/>
        </p:nvSpPr>
        <p:spPr bwMode="auto">
          <a:xfrm>
            <a:off x="6948488" y="3987800"/>
            <a:ext cx="22225" cy="31750"/>
          </a:xfrm>
          <a:custGeom>
            <a:avLst/>
            <a:gdLst>
              <a:gd name="T0" fmla="*/ 0 w 30"/>
              <a:gd name="T1" fmla="*/ 2147483647 h 39"/>
              <a:gd name="T2" fmla="*/ 2147483647 w 30"/>
              <a:gd name="T3" fmla="*/ 0 h 39"/>
              <a:gd name="T4" fmla="*/ 2147483647 w 30"/>
              <a:gd name="T5" fmla="*/ 2147483647 h 39"/>
              <a:gd name="T6" fmla="*/ 2147483647 w 30"/>
              <a:gd name="T7" fmla="*/ 2147483647 h 39"/>
              <a:gd name="T8" fmla="*/ 0 w 30"/>
              <a:gd name="T9" fmla="*/ 2147483647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9"/>
              <a:gd name="T17" fmla="*/ 30 w 30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9">
                <a:moveTo>
                  <a:pt x="0" y="39"/>
                </a:moveTo>
                <a:lnTo>
                  <a:pt x="20" y="0"/>
                </a:lnTo>
                <a:lnTo>
                  <a:pt x="20" y="6"/>
                </a:lnTo>
                <a:lnTo>
                  <a:pt x="30" y="6"/>
                </a:lnTo>
                <a:lnTo>
                  <a:pt x="0" y="39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81" name="Freeform 357"/>
          <p:cNvSpPr>
            <a:spLocks/>
          </p:cNvSpPr>
          <p:nvPr/>
        </p:nvSpPr>
        <p:spPr bwMode="auto">
          <a:xfrm>
            <a:off x="6950075" y="3995738"/>
            <a:ext cx="30163" cy="26987"/>
          </a:xfrm>
          <a:custGeom>
            <a:avLst/>
            <a:gdLst>
              <a:gd name="T0" fmla="*/ 0 w 39"/>
              <a:gd name="T1" fmla="*/ 2147483647 h 33"/>
              <a:gd name="T2" fmla="*/ 2147483647 w 39"/>
              <a:gd name="T3" fmla="*/ 0 h 33"/>
              <a:gd name="T4" fmla="*/ 2147483647 w 39"/>
              <a:gd name="T5" fmla="*/ 2147483647 h 33"/>
              <a:gd name="T6" fmla="*/ 2147483647 w 39"/>
              <a:gd name="T7" fmla="*/ 2147483647 h 33"/>
              <a:gd name="T8" fmla="*/ 0 w 39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33"/>
              <a:gd name="T17" fmla="*/ 39 w 39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33">
                <a:moveTo>
                  <a:pt x="0" y="33"/>
                </a:moveTo>
                <a:lnTo>
                  <a:pt x="32" y="0"/>
                </a:lnTo>
                <a:lnTo>
                  <a:pt x="32" y="7"/>
                </a:lnTo>
                <a:lnTo>
                  <a:pt x="39" y="9"/>
                </a:lnTo>
                <a:lnTo>
                  <a:pt x="0" y="33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82" name="Freeform 358"/>
          <p:cNvSpPr>
            <a:spLocks/>
          </p:cNvSpPr>
          <p:nvPr/>
        </p:nvSpPr>
        <p:spPr bwMode="auto">
          <a:xfrm>
            <a:off x="6950075" y="4006850"/>
            <a:ext cx="36513" cy="17463"/>
          </a:xfrm>
          <a:custGeom>
            <a:avLst/>
            <a:gdLst>
              <a:gd name="T0" fmla="*/ 0 w 47"/>
              <a:gd name="T1" fmla="*/ 2147483647 h 22"/>
              <a:gd name="T2" fmla="*/ 2147483647 w 47"/>
              <a:gd name="T3" fmla="*/ 0 h 22"/>
              <a:gd name="T4" fmla="*/ 2147483647 w 47"/>
              <a:gd name="T5" fmla="*/ 2147483647 h 22"/>
              <a:gd name="T6" fmla="*/ 2147483647 w 47"/>
              <a:gd name="T7" fmla="*/ 2147483647 h 22"/>
              <a:gd name="T8" fmla="*/ 0 w 47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22"/>
              <a:gd name="T17" fmla="*/ 47 w 47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22">
                <a:moveTo>
                  <a:pt x="0" y="22"/>
                </a:moveTo>
                <a:lnTo>
                  <a:pt x="43" y="0"/>
                </a:lnTo>
                <a:lnTo>
                  <a:pt x="39" y="8"/>
                </a:lnTo>
                <a:lnTo>
                  <a:pt x="47" y="10"/>
                </a:lnTo>
                <a:lnTo>
                  <a:pt x="0" y="2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83" name="Freeform 359"/>
          <p:cNvSpPr>
            <a:spLocks/>
          </p:cNvSpPr>
          <p:nvPr/>
        </p:nvSpPr>
        <p:spPr bwMode="auto">
          <a:xfrm>
            <a:off x="6945313" y="4027488"/>
            <a:ext cx="11112" cy="36512"/>
          </a:xfrm>
          <a:custGeom>
            <a:avLst/>
            <a:gdLst>
              <a:gd name="T0" fmla="*/ 2147483647 w 16"/>
              <a:gd name="T1" fmla="*/ 2147483647 h 45"/>
              <a:gd name="T2" fmla="*/ 0 w 16"/>
              <a:gd name="T3" fmla="*/ 0 h 45"/>
              <a:gd name="T4" fmla="*/ 2147483647 w 16"/>
              <a:gd name="T5" fmla="*/ 2147483647 h 45"/>
              <a:gd name="T6" fmla="*/ 2147483647 w 16"/>
              <a:gd name="T7" fmla="*/ 2147483647 h 45"/>
              <a:gd name="T8" fmla="*/ 2147483647 w 16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45"/>
              <a:gd name="T17" fmla="*/ 16 w 16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45">
                <a:moveTo>
                  <a:pt x="4" y="45"/>
                </a:moveTo>
                <a:lnTo>
                  <a:pt x="0" y="0"/>
                </a:lnTo>
                <a:lnTo>
                  <a:pt x="16" y="41"/>
                </a:lnTo>
                <a:lnTo>
                  <a:pt x="8" y="37"/>
                </a:lnTo>
                <a:lnTo>
                  <a:pt x="4" y="4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84" name="Freeform 360"/>
          <p:cNvSpPr>
            <a:spLocks/>
          </p:cNvSpPr>
          <p:nvPr/>
        </p:nvSpPr>
        <p:spPr bwMode="auto">
          <a:xfrm>
            <a:off x="6948488" y="4027488"/>
            <a:ext cx="22225" cy="31750"/>
          </a:xfrm>
          <a:custGeom>
            <a:avLst/>
            <a:gdLst>
              <a:gd name="T0" fmla="*/ 0 w 30"/>
              <a:gd name="T1" fmla="*/ 0 h 39"/>
              <a:gd name="T2" fmla="*/ 2147483647 w 30"/>
              <a:gd name="T3" fmla="*/ 2147483647 h 39"/>
              <a:gd name="T4" fmla="*/ 2147483647 w 30"/>
              <a:gd name="T5" fmla="*/ 2147483647 h 39"/>
              <a:gd name="T6" fmla="*/ 2147483647 w 30"/>
              <a:gd name="T7" fmla="*/ 2147483647 h 39"/>
              <a:gd name="T8" fmla="*/ 0 w 30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9"/>
              <a:gd name="T17" fmla="*/ 30 w 30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9">
                <a:moveTo>
                  <a:pt x="0" y="0"/>
                </a:moveTo>
                <a:lnTo>
                  <a:pt x="20" y="39"/>
                </a:lnTo>
                <a:lnTo>
                  <a:pt x="20" y="33"/>
                </a:lnTo>
                <a:lnTo>
                  <a:pt x="30" y="3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85" name="Freeform 361"/>
          <p:cNvSpPr>
            <a:spLocks/>
          </p:cNvSpPr>
          <p:nvPr/>
        </p:nvSpPr>
        <p:spPr bwMode="auto">
          <a:xfrm>
            <a:off x="6950075" y="4027488"/>
            <a:ext cx="30163" cy="25400"/>
          </a:xfrm>
          <a:custGeom>
            <a:avLst/>
            <a:gdLst>
              <a:gd name="T0" fmla="*/ 0 w 39"/>
              <a:gd name="T1" fmla="*/ 0 h 31"/>
              <a:gd name="T2" fmla="*/ 2147483647 w 39"/>
              <a:gd name="T3" fmla="*/ 2147483647 h 31"/>
              <a:gd name="T4" fmla="*/ 2147483647 w 39"/>
              <a:gd name="T5" fmla="*/ 2147483647 h 31"/>
              <a:gd name="T6" fmla="*/ 2147483647 w 39"/>
              <a:gd name="T7" fmla="*/ 2147483647 h 31"/>
              <a:gd name="T8" fmla="*/ 0 w 39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31"/>
              <a:gd name="T17" fmla="*/ 39 w 39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31">
                <a:moveTo>
                  <a:pt x="0" y="0"/>
                </a:moveTo>
                <a:lnTo>
                  <a:pt x="32" y="31"/>
                </a:lnTo>
                <a:lnTo>
                  <a:pt x="32" y="25"/>
                </a:lnTo>
                <a:lnTo>
                  <a:pt x="39" y="2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86" name="Freeform 362"/>
          <p:cNvSpPr>
            <a:spLocks/>
          </p:cNvSpPr>
          <p:nvPr/>
        </p:nvSpPr>
        <p:spPr bwMode="auto">
          <a:xfrm>
            <a:off x="6950075" y="4025900"/>
            <a:ext cx="36513" cy="15875"/>
          </a:xfrm>
          <a:custGeom>
            <a:avLst/>
            <a:gdLst>
              <a:gd name="T0" fmla="*/ 0 w 47"/>
              <a:gd name="T1" fmla="*/ 0 h 20"/>
              <a:gd name="T2" fmla="*/ 2147483647 w 47"/>
              <a:gd name="T3" fmla="*/ 2147483647 h 20"/>
              <a:gd name="T4" fmla="*/ 2147483647 w 47"/>
              <a:gd name="T5" fmla="*/ 2147483647 h 20"/>
              <a:gd name="T6" fmla="*/ 2147483647 w 47"/>
              <a:gd name="T7" fmla="*/ 2147483647 h 20"/>
              <a:gd name="T8" fmla="*/ 0 w 47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20"/>
              <a:gd name="T17" fmla="*/ 47 w 47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20">
                <a:moveTo>
                  <a:pt x="0" y="0"/>
                </a:moveTo>
                <a:lnTo>
                  <a:pt x="43" y="20"/>
                </a:lnTo>
                <a:lnTo>
                  <a:pt x="39" y="12"/>
                </a:lnTo>
                <a:lnTo>
                  <a:pt x="47" y="1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87" name="Rectangle 363"/>
          <p:cNvSpPr>
            <a:spLocks noChangeArrowheads="1"/>
          </p:cNvSpPr>
          <p:nvPr/>
        </p:nvSpPr>
        <p:spPr bwMode="auto">
          <a:xfrm>
            <a:off x="6681788" y="3830638"/>
            <a:ext cx="433387" cy="277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88" name="Oval 364"/>
          <p:cNvSpPr>
            <a:spLocks noChangeArrowheads="1"/>
          </p:cNvSpPr>
          <p:nvPr/>
        </p:nvSpPr>
        <p:spPr bwMode="auto">
          <a:xfrm>
            <a:off x="6845300" y="3925888"/>
            <a:ext cx="93663" cy="88900"/>
          </a:xfrm>
          <a:prstGeom prst="ellipse">
            <a:avLst/>
          </a:prstGeom>
          <a:solidFill>
            <a:srgbClr val="0000FF"/>
          </a:solidFill>
          <a:ln w="1588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389" name="Freeform 365"/>
          <p:cNvSpPr>
            <a:spLocks/>
          </p:cNvSpPr>
          <p:nvPr/>
        </p:nvSpPr>
        <p:spPr bwMode="auto">
          <a:xfrm>
            <a:off x="6877050" y="3930650"/>
            <a:ext cx="12700" cy="34925"/>
          </a:xfrm>
          <a:custGeom>
            <a:avLst/>
            <a:gdLst>
              <a:gd name="T0" fmla="*/ 2147483647 w 15"/>
              <a:gd name="T1" fmla="*/ 0 h 43"/>
              <a:gd name="T2" fmla="*/ 2147483647 w 15"/>
              <a:gd name="T3" fmla="*/ 2147483647 h 43"/>
              <a:gd name="T4" fmla="*/ 0 w 15"/>
              <a:gd name="T5" fmla="*/ 2147483647 h 43"/>
              <a:gd name="T6" fmla="*/ 2147483647 w 15"/>
              <a:gd name="T7" fmla="*/ 2147483647 h 43"/>
              <a:gd name="T8" fmla="*/ 2147483647 w 15"/>
              <a:gd name="T9" fmla="*/ 0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43"/>
              <a:gd name="T17" fmla="*/ 15 w 15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43">
                <a:moveTo>
                  <a:pt x="13" y="0"/>
                </a:moveTo>
                <a:lnTo>
                  <a:pt x="15" y="43"/>
                </a:lnTo>
                <a:lnTo>
                  <a:pt x="0" y="2"/>
                </a:lnTo>
                <a:lnTo>
                  <a:pt x="7" y="6"/>
                </a:lnTo>
                <a:lnTo>
                  <a:pt x="1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90" name="Freeform 366"/>
          <p:cNvSpPr>
            <a:spLocks/>
          </p:cNvSpPr>
          <p:nvPr/>
        </p:nvSpPr>
        <p:spPr bwMode="auto">
          <a:xfrm>
            <a:off x="6850063" y="3963988"/>
            <a:ext cx="36512" cy="9525"/>
          </a:xfrm>
          <a:custGeom>
            <a:avLst/>
            <a:gdLst>
              <a:gd name="T0" fmla="*/ 2147483647 w 47"/>
              <a:gd name="T1" fmla="*/ 2147483647 h 12"/>
              <a:gd name="T2" fmla="*/ 0 w 47"/>
              <a:gd name="T3" fmla="*/ 2147483647 h 12"/>
              <a:gd name="T4" fmla="*/ 2147483647 w 47"/>
              <a:gd name="T5" fmla="*/ 2147483647 h 12"/>
              <a:gd name="T6" fmla="*/ 0 w 47"/>
              <a:gd name="T7" fmla="*/ 0 h 12"/>
              <a:gd name="T8" fmla="*/ 2147483647 w 47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12"/>
              <a:gd name="T17" fmla="*/ 47 w 47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12">
                <a:moveTo>
                  <a:pt x="47" y="6"/>
                </a:moveTo>
                <a:lnTo>
                  <a:pt x="0" y="12"/>
                </a:lnTo>
                <a:lnTo>
                  <a:pt x="6" y="6"/>
                </a:lnTo>
                <a:lnTo>
                  <a:pt x="0" y="0"/>
                </a:lnTo>
                <a:lnTo>
                  <a:pt x="47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91" name="Freeform 367"/>
          <p:cNvSpPr>
            <a:spLocks/>
          </p:cNvSpPr>
          <p:nvPr/>
        </p:nvSpPr>
        <p:spPr bwMode="auto">
          <a:xfrm>
            <a:off x="6864350" y="3933825"/>
            <a:ext cx="23813" cy="31750"/>
          </a:xfrm>
          <a:custGeom>
            <a:avLst/>
            <a:gdLst>
              <a:gd name="T0" fmla="*/ 2147483647 w 29"/>
              <a:gd name="T1" fmla="*/ 2147483647 h 39"/>
              <a:gd name="T2" fmla="*/ 2147483647 w 29"/>
              <a:gd name="T3" fmla="*/ 0 h 39"/>
              <a:gd name="T4" fmla="*/ 2147483647 w 29"/>
              <a:gd name="T5" fmla="*/ 2147483647 h 39"/>
              <a:gd name="T6" fmla="*/ 0 w 29"/>
              <a:gd name="T7" fmla="*/ 2147483647 h 39"/>
              <a:gd name="T8" fmla="*/ 2147483647 w 29"/>
              <a:gd name="T9" fmla="*/ 2147483647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39"/>
              <a:gd name="T17" fmla="*/ 29 w 29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39">
                <a:moveTo>
                  <a:pt x="29" y="39"/>
                </a:moveTo>
                <a:lnTo>
                  <a:pt x="10" y="0"/>
                </a:lnTo>
                <a:lnTo>
                  <a:pt x="8" y="6"/>
                </a:lnTo>
                <a:lnTo>
                  <a:pt x="0" y="6"/>
                </a:lnTo>
                <a:lnTo>
                  <a:pt x="29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92" name="Freeform 368"/>
          <p:cNvSpPr>
            <a:spLocks/>
          </p:cNvSpPr>
          <p:nvPr/>
        </p:nvSpPr>
        <p:spPr bwMode="auto">
          <a:xfrm>
            <a:off x="6856413" y="3940175"/>
            <a:ext cx="31750" cy="26988"/>
          </a:xfrm>
          <a:custGeom>
            <a:avLst/>
            <a:gdLst>
              <a:gd name="T0" fmla="*/ 2147483647 w 41"/>
              <a:gd name="T1" fmla="*/ 2147483647 h 33"/>
              <a:gd name="T2" fmla="*/ 2147483647 w 41"/>
              <a:gd name="T3" fmla="*/ 0 h 33"/>
              <a:gd name="T4" fmla="*/ 2147483647 w 41"/>
              <a:gd name="T5" fmla="*/ 2147483647 h 33"/>
              <a:gd name="T6" fmla="*/ 0 w 41"/>
              <a:gd name="T7" fmla="*/ 2147483647 h 33"/>
              <a:gd name="T8" fmla="*/ 2147483647 w 41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3"/>
              <a:gd name="T17" fmla="*/ 41 w 41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3">
                <a:moveTo>
                  <a:pt x="41" y="33"/>
                </a:moveTo>
                <a:lnTo>
                  <a:pt x="10" y="0"/>
                </a:lnTo>
                <a:lnTo>
                  <a:pt x="10" y="8"/>
                </a:lnTo>
                <a:lnTo>
                  <a:pt x="0" y="10"/>
                </a:lnTo>
                <a:lnTo>
                  <a:pt x="4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93" name="Freeform 369"/>
          <p:cNvSpPr>
            <a:spLocks/>
          </p:cNvSpPr>
          <p:nvPr/>
        </p:nvSpPr>
        <p:spPr bwMode="auto">
          <a:xfrm>
            <a:off x="6851650" y="3951288"/>
            <a:ext cx="34925" cy="19050"/>
          </a:xfrm>
          <a:custGeom>
            <a:avLst/>
            <a:gdLst>
              <a:gd name="T0" fmla="*/ 2147483647 w 45"/>
              <a:gd name="T1" fmla="*/ 2147483647 h 23"/>
              <a:gd name="T2" fmla="*/ 2147483647 w 45"/>
              <a:gd name="T3" fmla="*/ 0 h 23"/>
              <a:gd name="T4" fmla="*/ 2147483647 w 45"/>
              <a:gd name="T5" fmla="*/ 2147483647 h 23"/>
              <a:gd name="T6" fmla="*/ 0 w 45"/>
              <a:gd name="T7" fmla="*/ 2147483647 h 23"/>
              <a:gd name="T8" fmla="*/ 2147483647 w 45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3"/>
              <a:gd name="T17" fmla="*/ 45 w 45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3">
                <a:moveTo>
                  <a:pt x="45" y="23"/>
                </a:moveTo>
                <a:lnTo>
                  <a:pt x="4" y="0"/>
                </a:lnTo>
                <a:lnTo>
                  <a:pt x="6" y="9"/>
                </a:lnTo>
                <a:lnTo>
                  <a:pt x="0" y="11"/>
                </a:lnTo>
                <a:lnTo>
                  <a:pt x="45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94" name="Freeform 370"/>
          <p:cNvSpPr>
            <a:spLocks/>
          </p:cNvSpPr>
          <p:nvPr/>
        </p:nvSpPr>
        <p:spPr bwMode="auto">
          <a:xfrm>
            <a:off x="6877050" y="3973513"/>
            <a:ext cx="12700" cy="34925"/>
          </a:xfrm>
          <a:custGeom>
            <a:avLst/>
            <a:gdLst>
              <a:gd name="T0" fmla="*/ 2147483647 w 15"/>
              <a:gd name="T1" fmla="*/ 2147483647 h 45"/>
              <a:gd name="T2" fmla="*/ 2147483647 w 15"/>
              <a:gd name="T3" fmla="*/ 0 h 45"/>
              <a:gd name="T4" fmla="*/ 0 w 15"/>
              <a:gd name="T5" fmla="*/ 2147483647 h 45"/>
              <a:gd name="T6" fmla="*/ 2147483647 w 15"/>
              <a:gd name="T7" fmla="*/ 2147483647 h 45"/>
              <a:gd name="T8" fmla="*/ 2147483647 w 15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45"/>
              <a:gd name="T17" fmla="*/ 15 w 15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45">
                <a:moveTo>
                  <a:pt x="11" y="45"/>
                </a:moveTo>
                <a:lnTo>
                  <a:pt x="15" y="0"/>
                </a:lnTo>
                <a:lnTo>
                  <a:pt x="0" y="41"/>
                </a:lnTo>
                <a:lnTo>
                  <a:pt x="7" y="37"/>
                </a:lnTo>
                <a:lnTo>
                  <a:pt x="11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95" name="Freeform 371"/>
          <p:cNvSpPr>
            <a:spLocks/>
          </p:cNvSpPr>
          <p:nvPr/>
        </p:nvSpPr>
        <p:spPr bwMode="auto">
          <a:xfrm>
            <a:off x="6864350" y="3973513"/>
            <a:ext cx="23813" cy="30162"/>
          </a:xfrm>
          <a:custGeom>
            <a:avLst/>
            <a:gdLst>
              <a:gd name="T0" fmla="*/ 2147483647 w 29"/>
              <a:gd name="T1" fmla="*/ 0 h 39"/>
              <a:gd name="T2" fmla="*/ 2147483647 w 29"/>
              <a:gd name="T3" fmla="*/ 2147483647 h 39"/>
              <a:gd name="T4" fmla="*/ 2147483647 w 29"/>
              <a:gd name="T5" fmla="*/ 2147483647 h 39"/>
              <a:gd name="T6" fmla="*/ 0 w 29"/>
              <a:gd name="T7" fmla="*/ 2147483647 h 39"/>
              <a:gd name="T8" fmla="*/ 2147483647 w 29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39"/>
              <a:gd name="T17" fmla="*/ 29 w 29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39">
                <a:moveTo>
                  <a:pt x="29" y="0"/>
                </a:moveTo>
                <a:lnTo>
                  <a:pt x="12" y="39"/>
                </a:lnTo>
                <a:lnTo>
                  <a:pt x="8" y="31"/>
                </a:lnTo>
                <a:lnTo>
                  <a:pt x="0" y="31"/>
                </a:lnTo>
                <a:lnTo>
                  <a:pt x="2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96" name="Freeform 372"/>
          <p:cNvSpPr>
            <a:spLocks/>
          </p:cNvSpPr>
          <p:nvPr/>
        </p:nvSpPr>
        <p:spPr bwMode="auto">
          <a:xfrm>
            <a:off x="6856413" y="3971925"/>
            <a:ext cx="31750" cy="25400"/>
          </a:xfrm>
          <a:custGeom>
            <a:avLst/>
            <a:gdLst>
              <a:gd name="T0" fmla="*/ 2147483647 w 41"/>
              <a:gd name="T1" fmla="*/ 0 h 33"/>
              <a:gd name="T2" fmla="*/ 2147483647 w 41"/>
              <a:gd name="T3" fmla="*/ 2147483647 h 33"/>
              <a:gd name="T4" fmla="*/ 2147483647 w 41"/>
              <a:gd name="T5" fmla="*/ 2147483647 h 33"/>
              <a:gd name="T6" fmla="*/ 0 w 41"/>
              <a:gd name="T7" fmla="*/ 2147483647 h 33"/>
              <a:gd name="T8" fmla="*/ 2147483647 w 41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3"/>
              <a:gd name="T17" fmla="*/ 41 w 41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3">
                <a:moveTo>
                  <a:pt x="41" y="0"/>
                </a:moveTo>
                <a:lnTo>
                  <a:pt x="10" y="33"/>
                </a:lnTo>
                <a:lnTo>
                  <a:pt x="10" y="26"/>
                </a:lnTo>
                <a:lnTo>
                  <a:pt x="0" y="24"/>
                </a:lnTo>
                <a:lnTo>
                  <a:pt x="4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97" name="Freeform 373"/>
          <p:cNvSpPr>
            <a:spLocks/>
          </p:cNvSpPr>
          <p:nvPr/>
        </p:nvSpPr>
        <p:spPr bwMode="auto">
          <a:xfrm>
            <a:off x="6850063" y="3970338"/>
            <a:ext cx="36512" cy="15875"/>
          </a:xfrm>
          <a:custGeom>
            <a:avLst/>
            <a:gdLst>
              <a:gd name="T0" fmla="*/ 2147483647 w 47"/>
              <a:gd name="T1" fmla="*/ 0 h 22"/>
              <a:gd name="T2" fmla="*/ 2147483647 w 47"/>
              <a:gd name="T3" fmla="*/ 2147483647 h 22"/>
              <a:gd name="T4" fmla="*/ 2147483647 w 47"/>
              <a:gd name="T5" fmla="*/ 2147483647 h 22"/>
              <a:gd name="T6" fmla="*/ 0 w 47"/>
              <a:gd name="T7" fmla="*/ 2147483647 h 22"/>
              <a:gd name="T8" fmla="*/ 2147483647 w 47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22"/>
              <a:gd name="T17" fmla="*/ 47 w 47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22">
                <a:moveTo>
                  <a:pt x="47" y="0"/>
                </a:moveTo>
                <a:lnTo>
                  <a:pt x="4" y="22"/>
                </a:lnTo>
                <a:lnTo>
                  <a:pt x="8" y="14"/>
                </a:lnTo>
                <a:lnTo>
                  <a:pt x="0" y="10"/>
                </a:lnTo>
                <a:lnTo>
                  <a:pt x="4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98" name="Freeform 374"/>
          <p:cNvSpPr>
            <a:spLocks/>
          </p:cNvSpPr>
          <p:nvPr/>
        </p:nvSpPr>
        <p:spPr bwMode="auto">
          <a:xfrm>
            <a:off x="6891338" y="3930650"/>
            <a:ext cx="12700" cy="34925"/>
          </a:xfrm>
          <a:custGeom>
            <a:avLst/>
            <a:gdLst>
              <a:gd name="T0" fmla="*/ 2147483647 w 16"/>
              <a:gd name="T1" fmla="*/ 0 h 43"/>
              <a:gd name="T2" fmla="*/ 0 w 16"/>
              <a:gd name="T3" fmla="*/ 2147483647 h 43"/>
              <a:gd name="T4" fmla="*/ 2147483647 w 16"/>
              <a:gd name="T5" fmla="*/ 2147483647 h 43"/>
              <a:gd name="T6" fmla="*/ 2147483647 w 16"/>
              <a:gd name="T7" fmla="*/ 2147483647 h 43"/>
              <a:gd name="T8" fmla="*/ 2147483647 w 16"/>
              <a:gd name="T9" fmla="*/ 0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43"/>
              <a:gd name="T17" fmla="*/ 16 w 16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43">
                <a:moveTo>
                  <a:pt x="2" y="0"/>
                </a:moveTo>
                <a:lnTo>
                  <a:pt x="0" y="43"/>
                </a:lnTo>
                <a:lnTo>
                  <a:pt x="16" y="2"/>
                </a:lnTo>
                <a:lnTo>
                  <a:pt x="8" y="6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99" name="Freeform 375"/>
          <p:cNvSpPr>
            <a:spLocks/>
          </p:cNvSpPr>
          <p:nvPr/>
        </p:nvSpPr>
        <p:spPr bwMode="auto">
          <a:xfrm>
            <a:off x="6894513" y="3963988"/>
            <a:ext cx="38100" cy="9525"/>
          </a:xfrm>
          <a:custGeom>
            <a:avLst/>
            <a:gdLst>
              <a:gd name="T0" fmla="*/ 0 w 47"/>
              <a:gd name="T1" fmla="*/ 2147483647 h 12"/>
              <a:gd name="T2" fmla="*/ 2147483647 w 47"/>
              <a:gd name="T3" fmla="*/ 2147483647 h 12"/>
              <a:gd name="T4" fmla="*/ 2147483647 w 47"/>
              <a:gd name="T5" fmla="*/ 2147483647 h 12"/>
              <a:gd name="T6" fmla="*/ 2147483647 w 47"/>
              <a:gd name="T7" fmla="*/ 0 h 12"/>
              <a:gd name="T8" fmla="*/ 0 w 47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12"/>
              <a:gd name="T17" fmla="*/ 47 w 47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12">
                <a:moveTo>
                  <a:pt x="0" y="6"/>
                </a:moveTo>
                <a:lnTo>
                  <a:pt x="47" y="12"/>
                </a:lnTo>
                <a:lnTo>
                  <a:pt x="40" y="6"/>
                </a:lnTo>
                <a:lnTo>
                  <a:pt x="47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00" name="Freeform 376"/>
          <p:cNvSpPr>
            <a:spLocks/>
          </p:cNvSpPr>
          <p:nvPr/>
        </p:nvSpPr>
        <p:spPr bwMode="auto">
          <a:xfrm>
            <a:off x="6891338" y="3933825"/>
            <a:ext cx="25400" cy="31750"/>
          </a:xfrm>
          <a:custGeom>
            <a:avLst/>
            <a:gdLst>
              <a:gd name="T0" fmla="*/ 0 w 32"/>
              <a:gd name="T1" fmla="*/ 2147483647 h 39"/>
              <a:gd name="T2" fmla="*/ 2147483647 w 32"/>
              <a:gd name="T3" fmla="*/ 0 h 39"/>
              <a:gd name="T4" fmla="*/ 2147483647 w 32"/>
              <a:gd name="T5" fmla="*/ 2147483647 h 39"/>
              <a:gd name="T6" fmla="*/ 2147483647 w 32"/>
              <a:gd name="T7" fmla="*/ 2147483647 h 39"/>
              <a:gd name="T8" fmla="*/ 0 w 32"/>
              <a:gd name="T9" fmla="*/ 2147483647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39"/>
              <a:gd name="T17" fmla="*/ 32 w 32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39">
                <a:moveTo>
                  <a:pt x="0" y="39"/>
                </a:moveTo>
                <a:lnTo>
                  <a:pt x="20" y="0"/>
                </a:lnTo>
                <a:lnTo>
                  <a:pt x="22" y="6"/>
                </a:lnTo>
                <a:lnTo>
                  <a:pt x="32" y="6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01" name="Freeform 377"/>
          <p:cNvSpPr>
            <a:spLocks/>
          </p:cNvSpPr>
          <p:nvPr/>
        </p:nvSpPr>
        <p:spPr bwMode="auto">
          <a:xfrm>
            <a:off x="6892925" y="3940175"/>
            <a:ext cx="33338" cy="26988"/>
          </a:xfrm>
          <a:custGeom>
            <a:avLst/>
            <a:gdLst>
              <a:gd name="T0" fmla="*/ 0 w 42"/>
              <a:gd name="T1" fmla="*/ 2147483647 h 33"/>
              <a:gd name="T2" fmla="*/ 2147483647 w 42"/>
              <a:gd name="T3" fmla="*/ 0 h 33"/>
              <a:gd name="T4" fmla="*/ 2147483647 w 42"/>
              <a:gd name="T5" fmla="*/ 2147483647 h 33"/>
              <a:gd name="T6" fmla="*/ 2147483647 w 42"/>
              <a:gd name="T7" fmla="*/ 2147483647 h 33"/>
              <a:gd name="T8" fmla="*/ 0 w 42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3"/>
              <a:gd name="T17" fmla="*/ 42 w 42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3">
                <a:moveTo>
                  <a:pt x="0" y="33"/>
                </a:moveTo>
                <a:lnTo>
                  <a:pt x="34" y="0"/>
                </a:lnTo>
                <a:lnTo>
                  <a:pt x="34" y="8"/>
                </a:lnTo>
                <a:lnTo>
                  <a:pt x="42" y="10"/>
                </a:ln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02" name="Freeform 378"/>
          <p:cNvSpPr>
            <a:spLocks/>
          </p:cNvSpPr>
          <p:nvPr/>
        </p:nvSpPr>
        <p:spPr bwMode="auto">
          <a:xfrm>
            <a:off x="6894513" y="3951288"/>
            <a:ext cx="36512" cy="19050"/>
          </a:xfrm>
          <a:custGeom>
            <a:avLst/>
            <a:gdLst>
              <a:gd name="T0" fmla="*/ 0 w 45"/>
              <a:gd name="T1" fmla="*/ 2147483647 h 23"/>
              <a:gd name="T2" fmla="*/ 2147483647 w 45"/>
              <a:gd name="T3" fmla="*/ 0 h 23"/>
              <a:gd name="T4" fmla="*/ 2147483647 w 45"/>
              <a:gd name="T5" fmla="*/ 2147483647 h 23"/>
              <a:gd name="T6" fmla="*/ 2147483647 w 45"/>
              <a:gd name="T7" fmla="*/ 2147483647 h 23"/>
              <a:gd name="T8" fmla="*/ 0 w 45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3"/>
              <a:gd name="T17" fmla="*/ 45 w 45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3">
                <a:moveTo>
                  <a:pt x="0" y="23"/>
                </a:moveTo>
                <a:lnTo>
                  <a:pt x="42" y="0"/>
                </a:lnTo>
                <a:lnTo>
                  <a:pt x="38" y="9"/>
                </a:lnTo>
                <a:lnTo>
                  <a:pt x="45" y="11"/>
                </a:lnTo>
                <a:lnTo>
                  <a:pt x="0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03" name="Freeform 379"/>
          <p:cNvSpPr>
            <a:spLocks/>
          </p:cNvSpPr>
          <p:nvPr/>
        </p:nvSpPr>
        <p:spPr bwMode="auto">
          <a:xfrm>
            <a:off x="6891338" y="3973513"/>
            <a:ext cx="12700" cy="34925"/>
          </a:xfrm>
          <a:custGeom>
            <a:avLst/>
            <a:gdLst>
              <a:gd name="T0" fmla="*/ 2147483647 w 16"/>
              <a:gd name="T1" fmla="*/ 2147483647 h 45"/>
              <a:gd name="T2" fmla="*/ 0 w 16"/>
              <a:gd name="T3" fmla="*/ 0 h 45"/>
              <a:gd name="T4" fmla="*/ 2147483647 w 16"/>
              <a:gd name="T5" fmla="*/ 2147483647 h 45"/>
              <a:gd name="T6" fmla="*/ 2147483647 w 16"/>
              <a:gd name="T7" fmla="*/ 2147483647 h 45"/>
              <a:gd name="T8" fmla="*/ 2147483647 w 16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45"/>
              <a:gd name="T17" fmla="*/ 16 w 16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45">
                <a:moveTo>
                  <a:pt x="2" y="45"/>
                </a:moveTo>
                <a:lnTo>
                  <a:pt x="0" y="0"/>
                </a:lnTo>
                <a:lnTo>
                  <a:pt x="16" y="41"/>
                </a:lnTo>
                <a:lnTo>
                  <a:pt x="8" y="37"/>
                </a:lnTo>
                <a:lnTo>
                  <a:pt x="2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04" name="Freeform 380"/>
          <p:cNvSpPr>
            <a:spLocks/>
          </p:cNvSpPr>
          <p:nvPr/>
        </p:nvSpPr>
        <p:spPr bwMode="auto">
          <a:xfrm>
            <a:off x="6891338" y="3973513"/>
            <a:ext cx="25400" cy="30162"/>
          </a:xfrm>
          <a:custGeom>
            <a:avLst/>
            <a:gdLst>
              <a:gd name="T0" fmla="*/ 0 w 32"/>
              <a:gd name="T1" fmla="*/ 0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2147483647 w 32"/>
              <a:gd name="T7" fmla="*/ 2147483647 h 39"/>
              <a:gd name="T8" fmla="*/ 0 w 32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39"/>
              <a:gd name="T17" fmla="*/ 32 w 32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39">
                <a:moveTo>
                  <a:pt x="0" y="0"/>
                </a:moveTo>
                <a:lnTo>
                  <a:pt x="22" y="39"/>
                </a:lnTo>
                <a:lnTo>
                  <a:pt x="24" y="31"/>
                </a:lnTo>
                <a:lnTo>
                  <a:pt x="32" y="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05" name="Freeform 381"/>
          <p:cNvSpPr>
            <a:spLocks/>
          </p:cNvSpPr>
          <p:nvPr/>
        </p:nvSpPr>
        <p:spPr bwMode="auto">
          <a:xfrm>
            <a:off x="6892925" y="3971925"/>
            <a:ext cx="33338" cy="25400"/>
          </a:xfrm>
          <a:custGeom>
            <a:avLst/>
            <a:gdLst>
              <a:gd name="T0" fmla="*/ 0 w 42"/>
              <a:gd name="T1" fmla="*/ 0 h 33"/>
              <a:gd name="T2" fmla="*/ 2147483647 w 42"/>
              <a:gd name="T3" fmla="*/ 2147483647 h 33"/>
              <a:gd name="T4" fmla="*/ 2147483647 w 42"/>
              <a:gd name="T5" fmla="*/ 2147483647 h 33"/>
              <a:gd name="T6" fmla="*/ 2147483647 w 42"/>
              <a:gd name="T7" fmla="*/ 2147483647 h 33"/>
              <a:gd name="T8" fmla="*/ 0 w 42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3"/>
              <a:gd name="T17" fmla="*/ 42 w 42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3">
                <a:moveTo>
                  <a:pt x="0" y="0"/>
                </a:moveTo>
                <a:lnTo>
                  <a:pt x="34" y="33"/>
                </a:lnTo>
                <a:lnTo>
                  <a:pt x="34" y="26"/>
                </a:lnTo>
                <a:lnTo>
                  <a:pt x="42" y="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06" name="Freeform 382"/>
          <p:cNvSpPr>
            <a:spLocks/>
          </p:cNvSpPr>
          <p:nvPr/>
        </p:nvSpPr>
        <p:spPr bwMode="auto">
          <a:xfrm>
            <a:off x="6894513" y="3970338"/>
            <a:ext cx="38100" cy="15875"/>
          </a:xfrm>
          <a:custGeom>
            <a:avLst/>
            <a:gdLst>
              <a:gd name="T0" fmla="*/ 0 w 47"/>
              <a:gd name="T1" fmla="*/ 0 h 22"/>
              <a:gd name="T2" fmla="*/ 2147483647 w 47"/>
              <a:gd name="T3" fmla="*/ 2147483647 h 22"/>
              <a:gd name="T4" fmla="*/ 2147483647 w 47"/>
              <a:gd name="T5" fmla="*/ 2147483647 h 22"/>
              <a:gd name="T6" fmla="*/ 2147483647 w 47"/>
              <a:gd name="T7" fmla="*/ 2147483647 h 22"/>
              <a:gd name="T8" fmla="*/ 0 w 47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22"/>
              <a:gd name="T17" fmla="*/ 47 w 47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22">
                <a:moveTo>
                  <a:pt x="0" y="0"/>
                </a:moveTo>
                <a:lnTo>
                  <a:pt x="44" y="22"/>
                </a:lnTo>
                <a:lnTo>
                  <a:pt x="38" y="14"/>
                </a:lnTo>
                <a:lnTo>
                  <a:pt x="47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07" name="Rectangle 383"/>
          <p:cNvSpPr>
            <a:spLocks noChangeArrowheads="1"/>
          </p:cNvSpPr>
          <p:nvPr/>
        </p:nvSpPr>
        <p:spPr bwMode="auto">
          <a:xfrm>
            <a:off x="6681788" y="4016375"/>
            <a:ext cx="433387" cy="920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408" name="Rectangle 384"/>
          <p:cNvSpPr>
            <a:spLocks noChangeArrowheads="1"/>
          </p:cNvSpPr>
          <p:nvPr/>
        </p:nvSpPr>
        <p:spPr bwMode="auto">
          <a:xfrm>
            <a:off x="6681788" y="3830638"/>
            <a:ext cx="433387" cy="92075"/>
          </a:xfrm>
          <a:prstGeom prst="rect">
            <a:avLst/>
          </a:prstGeom>
          <a:solidFill>
            <a:srgbClr val="FF5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409" name="Rectangle 385"/>
          <p:cNvSpPr>
            <a:spLocks noChangeArrowheads="1"/>
          </p:cNvSpPr>
          <p:nvPr/>
        </p:nvSpPr>
        <p:spPr bwMode="auto">
          <a:xfrm>
            <a:off x="7248525" y="3916363"/>
            <a:ext cx="4000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44410" name="Rectangle 386"/>
          <p:cNvSpPr>
            <a:spLocks noChangeArrowheads="1"/>
          </p:cNvSpPr>
          <p:nvPr/>
        </p:nvSpPr>
        <p:spPr bwMode="auto">
          <a:xfrm>
            <a:off x="7248525" y="3913188"/>
            <a:ext cx="4048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solidFill>
                  <a:srgbClr val="FFFFFF"/>
                </a:solidFill>
                <a:latin typeface="Trebuchet MS" pitchFamily="34" charset="0"/>
                <a:cs typeface="MS PGothic"/>
              </a:rPr>
              <a:t>India</a:t>
            </a:r>
            <a:endParaRPr lang="pt-BR">
              <a:cs typeface="MS PGothic"/>
            </a:endParaRPr>
          </a:p>
        </p:txBody>
      </p:sp>
      <p:sp>
        <p:nvSpPr>
          <p:cNvPr id="44411" name="Freeform 387"/>
          <p:cNvSpPr>
            <a:spLocks/>
          </p:cNvSpPr>
          <p:nvPr/>
        </p:nvSpPr>
        <p:spPr bwMode="auto">
          <a:xfrm>
            <a:off x="6302375" y="5416550"/>
            <a:ext cx="120650" cy="66675"/>
          </a:xfrm>
          <a:custGeom>
            <a:avLst/>
            <a:gdLst>
              <a:gd name="T0" fmla="*/ 0 w 154"/>
              <a:gd name="T1" fmla="*/ 0 h 83"/>
              <a:gd name="T2" fmla="*/ 2147483647 w 154"/>
              <a:gd name="T3" fmla="*/ 2147483647 h 83"/>
              <a:gd name="T4" fmla="*/ 0 w 154"/>
              <a:gd name="T5" fmla="*/ 2147483647 h 83"/>
              <a:gd name="T6" fmla="*/ 0 w 154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154"/>
              <a:gd name="T13" fmla="*/ 0 h 83"/>
              <a:gd name="T14" fmla="*/ 154 w 154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" h="83">
                <a:moveTo>
                  <a:pt x="0" y="0"/>
                </a:moveTo>
                <a:lnTo>
                  <a:pt x="154" y="83"/>
                </a:lnTo>
                <a:lnTo>
                  <a:pt x="0" y="8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12" name="Freeform 388"/>
          <p:cNvSpPr>
            <a:spLocks/>
          </p:cNvSpPr>
          <p:nvPr/>
        </p:nvSpPr>
        <p:spPr bwMode="auto">
          <a:xfrm>
            <a:off x="6362700" y="5386388"/>
            <a:ext cx="161925" cy="79375"/>
          </a:xfrm>
          <a:custGeom>
            <a:avLst/>
            <a:gdLst>
              <a:gd name="T0" fmla="*/ 0 w 205"/>
              <a:gd name="T1" fmla="*/ 0 h 100"/>
              <a:gd name="T2" fmla="*/ 2147483647 w 205"/>
              <a:gd name="T3" fmla="*/ 2147483647 h 100"/>
              <a:gd name="T4" fmla="*/ 2147483647 w 205"/>
              <a:gd name="T5" fmla="*/ 0 h 100"/>
              <a:gd name="T6" fmla="*/ 0 w 205"/>
              <a:gd name="T7" fmla="*/ 0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205"/>
              <a:gd name="T13" fmla="*/ 0 h 100"/>
              <a:gd name="T14" fmla="*/ 205 w 205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" h="100">
                <a:moveTo>
                  <a:pt x="0" y="0"/>
                </a:moveTo>
                <a:lnTo>
                  <a:pt x="205" y="100"/>
                </a:lnTo>
                <a:lnTo>
                  <a:pt x="205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13" name="Freeform 389"/>
          <p:cNvSpPr>
            <a:spLocks/>
          </p:cNvSpPr>
          <p:nvPr/>
        </p:nvSpPr>
        <p:spPr bwMode="auto">
          <a:xfrm>
            <a:off x="6635750" y="5386388"/>
            <a:ext cx="161925" cy="79375"/>
          </a:xfrm>
          <a:custGeom>
            <a:avLst/>
            <a:gdLst>
              <a:gd name="T0" fmla="*/ 2147483647 w 205"/>
              <a:gd name="T1" fmla="*/ 0 h 100"/>
              <a:gd name="T2" fmla="*/ 0 w 205"/>
              <a:gd name="T3" fmla="*/ 2147483647 h 100"/>
              <a:gd name="T4" fmla="*/ 0 w 205"/>
              <a:gd name="T5" fmla="*/ 0 h 100"/>
              <a:gd name="T6" fmla="*/ 2147483647 w 205"/>
              <a:gd name="T7" fmla="*/ 0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205"/>
              <a:gd name="T13" fmla="*/ 0 h 100"/>
              <a:gd name="T14" fmla="*/ 205 w 205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" h="100">
                <a:moveTo>
                  <a:pt x="205" y="0"/>
                </a:moveTo>
                <a:lnTo>
                  <a:pt x="0" y="100"/>
                </a:lnTo>
                <a:lnTo>
                  <a:pt x="0" y="0"/>
                </a:lnTo>
                <a:lnTo>
                  <a:pt x="205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14" name="Freeform 390"/>
          <p:cNvSpPr>
            <a:spLocks/>
          </p:cNvSpPr>
          <p:nvPr/>
        </p:nvSpPr>
        <p:spPr bwMode="auto">
          <a:xfrm>
            <a:off x="6302375" y="5386388"/>
            <a:ext cx="182563" cy="95250"/>
          </a:xfrm>
          <a:custGeom>
            <a:avLst/>
            <a:gdLst>
              <a:gd name="T0" fmla="*/ 0 w 230"/>
              <a:gd name="T1" fmla="*/ 0 h 120"/>
              <a:gd name="T2" fmla="*/ 2147483647 w 230"/>
              <a:gd name="T3" fmla="*/ 2147483647 h 120"/>
              <a:gd name="T4" fmla="*/ 2147483647 w 230"/>
              <a:gd name="T5" fmla="*/ 2147483647 h 120"/>
              <a:gd name="T6" fmla="*/ 0 w 230"/>
              <a:gd name="T7" fmla="*/ 2147483647 h 120"/>
              <a:gd name="T8" fmla="*/ 0 w 230"/>
              <a:gd name="T9" fmla="*/ 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20"/>
              <a:gd name="T17" fmla="*/ 230 w 230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20">
                <a:moveTo>
                  <a:pt x="0" y="0"/>
                </a:moveTo>
                <a:lnTo>
                  <a:pt x="230" y="120"/>
                </a:lnTo>
                <a:lnTo>
                  <a:pt x="179" y="120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15" name="Freeform 391"/>
          <p:cNvSpPr>
            <a:spLocks/>
          </p:cNvSpPr>
          <p:nvPr/>
        </p:nvSpPr>
        <p:spPr bwMode="auto">
          <a:xfrm>
            <a:off x="6245225" y="5330825"/>
            <a:ext cx="558800" cy="258763"/>
          </a:xfrm>
          <a:custGeom>
            <a:avLst/>
            <a:gdLst>
              <a:gd name="T0" fmla="*/ 0 w 705"/>
              <a:gd name="T1" fmla="*/ 0 h 327"/>
              <a:gd name="T2" fmla="*/ 2147483647 w 705"/>
              <a:gd name="T3" fmla="*/ 0 h 327"/>
              <a:gd name="T4" fmla="*/ 2147483647 w 705"/>
              <a:gd name="T5" fmla="*/ 2147483647 h 327"/>
              <a:gd name="T6" fmla="*/ 2147483647 w 705"/>
              <a:gd name="T7" fmla="*/ 2147483647 h 327"/>
              <a:gd name="T8" fmla="*/ 0 w 705"/>
              <a:gd name="T9" fmla="*/ 0 h 3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5"/>
              <a:gd name="T16" fmla="*/ 0 h 327"/>
              <a:gd name="T17" fmla="*/ 705 w 705"/>
              <a:gd name="T18" fmla="*/ 327 h 3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5" h="327">
                <a:moveTo>
                  <a:pt x="0" y="0"/>
                </a:moveTo>
                <a:lnTo>
                  <a:pt x="705" y="0"/>
                </a:lnTo>
                <a:lnTo>
                  <a:pt x="705" y="327"/>
                </a:lnTo>
                <a:lnTo>
                  <a:pt x="4" y="3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16" name="Freeform 392"/>
          <p:cNvSpPr>
            <a:spLocks/>
          </p:cNvSpPr>
          <p:nvPr/>
        </p:nvSpPr>
        <p:spPr bwMode="auto">
          <a:xfrm>
            <a:off x="6245225" y="5330825"/>
            <a:ext cx="558800" cy="258763"/>
          </a:xfrm>
          <a:custGeom>
            <a:avLst/>
            <a:gdLst>
              <a:gd name="T0" fmla="*/ 2147483647 w 705"/>
              <a:gd name="T1" fmla="*/ 0 h 327"/>
              <a:gd name="T2" fmla="*/ 2147483647 w 705"/>
              <a:gd name="T3" fmla="*/ 2147483647 h 327"/>
              <a:gd name="T4" fmla="*/ 0 w 705"/>
              <a:gd name="T5" fmla="*/ 2147483647 h 327"/>
              <a:gd name="T6" fmla="*/ 0 w 705"/>
              <a:gd name="T7" fmla="*/ 2147483647 h 327"/>
              <a:gd name="T8" fmla="*/ 2147483647 w 705"/>
              <a:gd name="T9" fmla="*/ 2147483647 h 327"/>
              <a:gd name="T10" fmla="*/ 2147483647 w 705"/>
              <a:gd name="T11" fmla="*/ 2147483647 h 327"/>
              <a:gd name="T12" fmla="*/ 2147483647 w 705"/>
              <a:gd name="T13" fmla="*/ 2147483647 h 327"/>
              <a:gd name="T14" fmla="*/ 2147483647 w 705"/>
              <a:gd name="T15" fmla="*/ 2147483647 h 327"/>
              <a:gd name="T16" fmla="*/ 2147483647 w 705"/>
              <a:gd name="T17" fmla="*/ 2147483647 h 327"/>
              <a:gd name="T18" fmla="*/ 2147483647 w 705"/>
              <a:gd name="T19" fmla="*/ 2147483647 h 327"/>
              <a:gd name="T20" fmla="*/ 2147483647 w 705"/>
              <a:gd name="T21" fmla="*/ 2147483647 h 327"/>
              <a:gd name="T22" fmla="*/ 2147483647 w 705"/>
              <a:gd name="T23" fmla="*/ 0 h 327"/>
              <a:gd name="T24" fmla="*/ 2147483647 w 705"/>
              <a:gd name="T25" fmla="*/ 0 h 3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05"/>
              <a:gd name="T40" fmla="*/ 0 h 327"/>
              <a:gd name="T41" fmla="*/ 705 w 705"/>
              <a:gd name="T42" fmla="*/ 327 h 32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05" h="327">
                <a:moveTo>
                  <a:pt x="309" y="0"/>
                </a:moveTo>
                <a:lnTo>
                  <a:pt x="309" y="136"/>
                </a:lnTo>
                <a:lnTo>
                  <a:pt x="0" y="136"/>
                </a:lnTo>
                <a:lnTo>
                  <a:pt x="0" y="189"/>
                </a:lnTo>
                <a:lnTo>
                  <a:pt x="309" y="189"/>
                </a:lnTo>
                <a:lnTo>
                  <a:pt x="309" y="327"/>
                </a:lnTo>
                <a:lnTo>
                  <a:pt x="398" y="327"/>
                </a:lnTo>
                <a:lnTo>
                  <a:pt x="398" y="189"/>
                </a:lnTo>
                <a:lnTo>
                  <a:pt x="705" y="189"/>
                </a:lnTo>
                <a:lnTo>
                  <a:pt x="705" y="136"/>
                </a:lnTo>
                <a:lnTo>
                  <a:pt x="398" y="136"/>
                </a:lnTo>
                <a:lnTo>
                  <a:pt x="398" y="0"/>
                </a:lnTo>
                <a:lnTo>
                  <a:pt x="309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17" name="Freeform 393"/>
          <p:cNvSpPr>
            <a:spLocks/>
          </p:cNvSpPr>
          <p:nvPr/>
        </p:nvSpPr>
        <p:spPr bwMode="auto">
          <a:xfrm>
            <a:off x="6683375" y="5362575"/>
            <a:ext cx="120650" cy="65088"/>
          </a:xfrm>
          <a:custGeom>
            <a:avLst/>
            <a:gdLst>
              <a:gd name="T0" fmla="*/ 2147483647 w 154"/>
              <a:gd name="T1" fmla="*/ 0 h 82"/>
              <a:gd name="T2" fmla="*/ 0 w 154"/>
              <a:gd name="T3" fmla="*/ 2147483647 h 82"/>
              <a:gd name="T4" fmla="*/ 2147483647 w 154"/>
              <a:gd name="T5" fmla="*/ 2147483647 h 82"/>
              <a:gd name="T6" fmla="*/ 2147483647 w 154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154"/>
              <a:gd name="T13" fmla="*/ 0 h 82"/>
              <a:gd name="T14" fmla="*/ 154 w 154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" h="82">
                <a:moveTo>
                  <a:pt x="154" y="0"/>
                </a:moveTo>
                <a:lnTo>
                  <a:pt x="0" y="82"/>
                </a:lnTo>
                <a:lnTo>
                  <a:pt x="154" y="82"/>
                </a:lnTo>
                <a:lnTo>
                  <a:pt x="154" y="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18" name="Freeform 394"/>
          <p:cNvSpPr>
            <a:spLocks/>
          </p:cNvSpPr>
          <p:nvPr/>
        </p:nvSpPr>
        <p:spPr bwMode="auto">
          <a:xfrm>
            <a:off x="6245225" y="5362575"/>
            <a:ext cx="123825" cy="65088"/>
          </a:xfrm>
          <a:custGeom>
            <a:avLst/>
            <a:gdLst>
              <a:gd name="T0" fmla="*/ 0 w 156"/>
              <a:gd name="T1" fmla="*/ 0 h 82"/>
              <a:gd name="T2" fmla="*/ 2147483647 w 156"/>
              <a:gd name="T3" fmla="*/ 2147483647 h 82"/>
              <a:gd name="T4" fmla="*/ 0 w 156"/>
              <a:gd name="T5" fmla="*/ 2147483647 h 82"/>
              <a:gd name="T6" fmla="*/ 0 w 156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82"/>
              <a:gd name="T14" fmla="*/ 156 w 156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82">
                <a:moveTo>
                  <a:pt x="0" y="0"/>
                </a:moveTo>
                <a:lnTo>
                  <a:pt x="156" y="82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19" name="Freeform 395"/>
          <p:cNvSpPr>
            <a:spLocks/>
          </p:cNvSpPr>
          <p:nvPr/>
        </p:nvSpPr>
        <p:spPr bwMode="auto">
          <a:xfrm>
            <a:off x="6683375" y="5492750"/>
            <a:ext cx="120650" cy="66675"/>
          </a:xfrm>
          <a:custGeom>
            <a:avLst/>
            <a:gdLst>
              <a:gd name="T0" fmla="*/ 2147483647 w 154"/>
              <a:gd name="T1" fmla="*/ 2147483647 h 82"/>
              <a:gd name="T2" fmla="*/ 0 w 154"/>
              <a:gd name="T3" fmla="*/ 0 h 82"/>
              <a:gd name="T4" fmla="*/ 2147483647 w 154"/>
              <a:gd name="T5" fmla="*/ 0 h 82"/>
              <a:gd name="T6" fmla="*/ 2147483647 w 154"/>
              <a:gd name="T7" fmla="*/ 2147483647 h 82"/>
              <a:gd name="T8" fmla="*/ 0 60000 65536"/>
              <a:gd name="T9" fmla="*/ 0 60000 65536"/>
              <a:gd name="T10" fmla="*/ 0 60000 65536"/>
              <a:gd name="T11" fmla="*/ 0 60000 65536"/>
              <a:gd name="T12" fmla="*/ 0 w 154"/>
              <a:gd name="T13" fmla="*/ 0 h 82"/>
              <a:gd name="T14" fmla="*/ 154 w 154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" h="82">
                <a:moveTo>
                  <a:pt x="154" y="82"/>
                </a:moveTo>
                <a:lnTo>
                  <a:pt x="0" y="0"/>
                </a:lnTo>
                <a:lnTo>
                  <a:pt x="154" y="0"/>
                </a:lnTo>
                <a:lnTo>
                  <a:pt x="154" y="82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20" name="Freeform 396"/>
          <p:cNvSpPr>
            <a:spLocks/>
          </p:cNvSpPr>
          <p:nvPr/>
        </p:nvSpPr>
        <p:spPr bwMode="auto">
          <a:xfrm>
            <a:off x="6245225" y="5492750"/>
            <a:ext cx="123825" cy="66675"/>
          </a:xfrm>
          <a:custGeom>
            <a:avLst/>
            <a:gdLst>
              <a:gd name="T0" fmla="*/ 0 w 156"/>
              <a:gd name="T1" fmla="*/ 2147483647 h 82"/>
              <a:gd name="T2" fmla="*/ 2147483647 w 156"/>
              <a:gd name="T3" fmla="*/ 0 h 82"/>
              <a:gd name="T4" fmla="*/ 0 w 156"/>
              <a:gd name="T5" fmla="*/ 0 h 82"/>
              <a:gd name="T6" fmla="*/ 0 w 156"/>
              <a:gd name="T7" fmla="*/ 2147483647 h 82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82"/>
              <a:gd name="T14" fmla="*/ 156 w 156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82">
                <a:moveTo>
                  <a:pt x="0" y="82"/>
                </a:moveTo>
                <a:lnTo>
                  <a:pt x="156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21" name="Freeform 397"/>
          <p:cNvSpPr>
            <a:spLocks/>
          </p:cNvSpPr>
          <p:nvPr/>
        </p:nvSpPr>
        <p:spPr bwMode="auto">
          <a:xfrm>
            <a:off x="6307138" y="5330825"/>
            <a:ext cx="163512" cy="79375"/>
          </a:xfrm>
          <a:custGeom>
            <a:avLst/>
            <a:gdLst>
              <a:gd name="T0" fmla="*/ 0 w 207"/>
              <a:gd name="T1" fmla="*/ 0 h 101"/>
              <a:gd name="T2" fmla="*/ 2147483647 w 207"/>
              <a:gd name="T3" fmla="*/ 2147483647 h 101"/>
              <a:gd name="T4" fmla="*/ 2147483647 w 207"/>
              <a:gd name="T5" fmla="*/ 0 h 101"/>
              <a:gd name="T6" fmla="*/ 0 w 207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207"/>
              <a:gd name="T13" fmla="*/ 0 h 101"/>
              <a:gd name="T14" fmla="*/ 207 w 207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" h="101">
                <a:moveTo>
                  <a:pt x="0" y="0"/>
                </a:moveTo>
                <a:lnTo>
                  <a:pt x="207" y="101"/>
                </a:lnTo>
                <a:lnTo>
                  <a:pt x="2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22" name="Freeform 398"/>
          <p:cNvSpPr>
            <a:spLocks/>
          </p:cNvSpPr>
          <p:nvPr/>
        </p:nvSpPr>
        <p:spPr bwMode="auto">
          <a:xfrm>
            <a:off x="6581775" y="5330825"/>
            <a:ext cx="163513" cy="77788"/>
          </a:xfrm>
          <a:custGeom>
            <a:avLst/>
            <a:gdLst>
              <a:gd name="T0" fmla="*/ 2147483647 w 207"/>
              <a:gd name="T1" fmla="*/ 0 h 99"/>
              <a:gd name="T2" fmla="*/ 0 w 207"/>
              <a:gd name="T3" fmla="*/ 2147483647 h 99"/>
              <a:gd name="T4" fmla="*/ 0 w 207"/>
              <a:gd name="T5" fmla="*/ 0 h 99"/>
              <a:gd name="T6" fmla="*/ 2147483647 w 207"/>
              <a:gd name="T7" fmla="*/ 0 h 99"/>
              <a:gd name="T8" fmla="*/ 0 60000 65536"/>
              <a:gd name="T9" fmla="*/ 0 60000 65536"/>
              <a:gd name="T10" fmla="*/ 0 60000 65536"/>
              <a:gd name="T11" fmla="*/ 0 60000 65536"/>
              <a:gd name="T12" fmla="*/ 0 w 207"/>
              <a:gd name="T13" fmla="*/ 0 h 99"/>
              <a:gd name="T14" fmla="*/ 207 w 207"/>
              <a:gd name="T15" fmla="*/ 99 h 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" h="99">
                <a:moveTo>
                  <a:pt x="207" y="0"/>
                </a:moveTo>
                <a:lnTo>
                  <a:pt x="0" y="99"/>
                </a:lnTo>
                <a:lnTo>
                  <a:pt x="0" y="0"/>
                </a:lnTo>
                <a:lnTo>
                  <a:pt x="207" y="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23" name="Freeform 399"/>
          <p:cNvSpPr>
            <a:spLocks/>
          </p:cNvSpPr>
          <p:nvPr/>
        </p:nvSpPr>
        <p:spPr bwMode="auto">
          <a:xfrm>
            <a:off x="6307138" y="5510213"/>
            <a:ext cx="163512" cy="79375"/>
          </a:xfrm>
          <a:custGeom>
            <a:avLst/>
            <a:gdLst>
              <a:gd name="T0" fmla="*/ 0 w 207"/>
              <a:gd name="T1" fmla="*/ 2147483647 h 101"/>
              <a:gd name="T2" fmla="*/ 2147483647 w 207"/>
              <a:gd name="T3" fmla="*/ 0 h 101"/>
              <a:gd name="T4" fmla="*/ 2147483647 w 207"/>
              <a:gd name="T5" fmla="*/ 2147483647 h 101"/>
              <a:gd name="T6" fmla="*/ 0 w 207"/>
              <a:gd name="T7" fmla="*/ 2147483647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207"/>
              <a:gd name="T13" fmla="*/ 0 h 101"/>
              <a:gd name="T14" fmla="*/ 207 w 207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" h="101">
                <a:moveTo>
                  <a:pt x="0" y="101"/>
                </a:moveTo>
                <a:lnTo>
                  <a:pt x="207" y="0"/>
                </a:lnTo>
                <a:lnTo>
                  <a:pt x="207" y="101"/>
                </a:lnTo>
                <a:lnTo>
                  <a:pt x="0" y="101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24" name="Freeform 400"/>
          <p:cNvSpPr>
            <a:spLocks/>
          </p:cNvSpPr>
          <p:nvPr/>
        </p:nvSpPr>
        <p:spPr bwMode="auto">
          <a:xfrm>
            <a:off x="6581775" y="5510213"/>
            <a:ext cx="163513" cy="79375"/>
          </a:xfrm>
          <a:custGeom>
            <a:avLst/>
            <a:gdLst>
              <a:gd name="T0" fmla="*/ 2147483647 w 207"/>
              <a:gd name="T1" fmla="*/ 2147483647 h 101"/>
              <a:gd name="T2" fmla="*/ 0 w 207"/>
              <a:gd name="T3" fmla="*/ 0 h 101"/>
              <a:gd name="T4" fmla="*/ 0 w 207"/>
              <a:gd name="T5" fmla="*/ 2147483647 h 101"/>
              <a:gd name="T6" fmla="*/ 2147483647 w 207"/>
              <a:gd name="T7" fmla="*/ 2147483647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207"/>
              <a:gd name="T13" fmla="*/ 0 h 101"/>
              <a:gd name="T14" fmla="*/ 207 w 207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" h="101">
                <a:moveTo>
                  <a:pt x="207" y="101"/>
                </a:moveTo>
                <a:lnTo>
                  <a:pt x="0" y="0"/>
                </a:lnTo>
                <a:lnTo>
                  <a:pt x="0" y="101"/>
                </a:lnTo>
                <a:lnTo>
                  <a:pt x="207" y="101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25" name="Freeform 401"/>
          <p:cNvSpPr>
            <a:spLocks/>
          </p:cNvSpPr>
          <p:nvPr/>
        </p:nvSpPr>
        <p:spPr bwMode="auto">
          <a:xfrm>
            <a:off x="6245225" y="5330825"/>
            <a:ext cx="184150" cy="95250"/>
          </a:xfrm>
          <a:custGeom>
            <a:avLst/>
            <a:gdLst>
              <a:gd name="T0" fmla="*/ 0 w 233"/>
              <a:gd name="T1" fmla="*/ 0 h 120"/>
              <a:gd name="T2" fmla="*/ 2147483647 w 233"/>
              <a:gd name="T3" fmla="*/ 2147483647 h 120"/>
              <a:gd name="T4" fmla="*/ 2147483647 w 233"/>
              <a:gd name="T5" fmla="*/ 2147483647 h 120"/>
              <a:gd name="T6" fmla="*/ 0 w 233"/>
              <a:gd name="T7" fmla="*/ 2147483647 h 120"/>
              <a:gd name="T8" fmla="*/ 0 w 233"/>
              <a:gd name="T9" fmla="*/ 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3"/>
              <a:gd name="T16" fmla="*/ 0 h 120"/>
              <a:gd name="T17" fmla="*/ 233 w 233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3" h="120">
                <a:moveTo>
                  <a:pt x="0" y="0"/>
                </a:moveTo>
                <a:lnTo>
                  <a:pt x="233" y="120"/>
                </a:lnTo>
                <a:lnTo>
                  <a:pt x="179" y="120"/>
                </a:ln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26" name="Freeform 402"/>
          <p:cNvSpPr>
            <a:spLocks/>
          </p:cNvSpPr>
          <p:nvPr/>
        </p:nvSpPr>
        <p:spPr bwMode="auto">
          <a:xfrm>
            <a:off x="6245225" y="5494338"/>
            <a:ext cx="231775" cy="95250"/>
          </a:xfrm>
          <a:custGeom>
            <a:avLst/>
            <a:gdLst>
              <a:gd name="T0" fmla="*/ 2147483647 w 292"/>
              <a:gd name="T1" fmla="*/ 2147483647 h 120"/>
              <a:gd name="T2" fmla="*/ 2147483647 w 292"/>
              <a:gd name="T3" fmla="*/ 0 h 120"/>
              <a:gd name="T4" fmla="*/ 2147483647 w 292"/>
              <a:gd name="T5" fmla="*/ 0 h 120"/>
              <a:gd name="T6" fmla="*/ 0 w 292"/>
              <a:gd name="T7" fmla="*/ 2147483647 h 120"/>
              <a:gd name="T8" fmla="*/ 2147483647 w 292"/>
              <a:gd name="T9" fmla="*/ 2147483647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120"/>
              <a:gd name="T17" fmla="*/ 292 w 29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120">
                <a:moveTo>
                  <a:pt x="54" y="120"/>
                </a:moveTo>
                <a:lnTo>
                  <a:pt x="292" y="0"/>
                </a:lnTo>
                <a:lnTo>
                  <a:pt x="240" y="0"/>
                </a:lnTo>
                <a:lnTo>
                  <a:pt x="0" y="120"/>
                </a:lnTo>
                <a:lnTo>
                  <a:pt x="54" y="12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27" name="Freeform 403"/>
          <p:cNvSpPr>
            <a:spLocks/>
          </p:cNvSpPr>
          <p:nvPr/>
        </p:nvSpPr>
        <p:spPr bwMode="auto">
          <a:xfrm>
            <a:off x="6578600" y="5330825"/>
            <a:ext cx="223838" cy="93663"/>
          </a:xfrm>
          <a:custGeom>
            <a:avLst/>
            <a:gdLst>
              <a:gd name="T0" fmla="*/ 2147483647 w 284"/>
              <a:gd name="T1" fmla="*/ 0 h 118"/>
              <a:gd name="T2" fmla="*/ 0 w 284"/>
              <a:gd name="T3" fmla="*/ 2147483647 h 118"/>
              <a:gd name="T4" fmla="*/ 2147483647 w 284"/>
              <a:gd name="T5" fmla="*/ 2147483647 h 118"/>
              <a:gd name="T6" fmla="*/ 2147483647 w 284"/>
              <a:gd name="T7" fmla="*/ 0 h 118"/>
              <a:gd name="T8" fmla="*/ 2147483647 w 284"/>
              <a:gd name="T9" fmla="*/ 0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118"/>
              <a:gd name="T17" fmla="*/ 284 w 284"/>
              <a:gd name="T18" fmla="*/ 118 h 1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118">
                <a:moveTo>
                  <a:pt x="238" y="0"/>
                </a:moveTo>
                <a:lnTo>
                  <a:pt x="0" y="118"/>
                </a:lnTo>
                <a:lnTo>
                  <a:pt x="48" y="118"/>
                </a:lnTo>
                <a:lnTo>
                  <a:pt x="284" y="0"/>
                </a:lnTo>
                <a:lnTo>
                  <a:pt x="238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28" name="Freeform 404"/>
          <p:cNvSpPr>
            <a:spLocks/>
          </p:cNvSpPr>
          <p:nvPr/>
        </p:nvSpPr>
        <p:spPr bwMode="auto">
          <a:xfrm>
            <a:off x="6599238" y="5445125"/>
            <a:ext cx="184150" cy="95250"/>
          </a:xfrm>
          <a:custGeom>
            <a:avLst/>
            <a:gdLst>
              <a:gd name="T0" fmla="*/ 2147483647 w 230"/>
              <a:gd name="T1" fmla="*/ 2147483647 h 120"/>
              <a:gd name="T2" fmla="*/ 0 w 230"/>
              <a:gd name="T3" fmla="*/ 0 h 120"/>
              <a:gd name="T4" fmla="*/ 2147483647 w 230"/>
              <a:gd name="T5" fmla="*/ 0 h 120"/>
              <a:gd name="T6" fmla="*/ 2147483647 w 230"/>
              <a:gd name="T7" fmla="*/ 2147483647 h 120"/>
              <a:gd name="T8" fmla="*/ 2147483647 w 230"/>
              <a:gd name="T9" fmla="*/ 2147483647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20"/>
              <a:gd name="T17" fmla="*/ 230 w 230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20">
                <a:moveTo>
                  <a:pt x="230" y="120"/>
                </a:moveTo>
                <a:lnTo>
                  <a:pt x="0" y="0"/>
                </a:lnTo>
                <a:lnTo>
                  <a:pt x="49" y="0"/>
                </a:lnTo>
                <a:lnTo>
                  <a:pt x="230" y="94"/>
                </a:lnTo>
                <a:lnTo>
                  <a:pt x="230" y="12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29" name="Rectangle 406"/>
          <p:cNvSpPr>
            <a:spLocks noChangeArrowheads="1"/>
          </p:cNvSpPr>
          <p:nvPr/>
        </p:nvSpPr>
        <p:spPr bwMode="auto">
          <a:xfrm>
            <a:off x="7056438" y="5246688"/>
            <a:ext cx="230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solidFill>
                  <a:schemeClr val="bg1"/>
                </a:solidFill>
                <a:latin typeface="Trebuchet MS" pitchFamily="34" charset="0"/>
                <a:cs typeface="MS PGothic"/>
              </a:rPr>
              <a:t>UK</a:t>
            </a:r>
          </a:p>
        </p:txBody>
      </p:sp>
      <p:sp>
        <p:nvSpPr>
          <p:cNvPr id="10641" name="Rectangle 407"/>
          <p:cNvSpPr>
            <a:spLocks noChangeArrowheads="1"/>
          </p:cNvSpPr>
          <p:nvPr/>
        </p:nvSpPr>
        <p:spPr bwMode="auto">
          <a:xfrm>
            <a:off x="1331913" y="1905000"/>
            <a:ext cx="26035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  <a:ea typeface="MS PGothic" pitchFamily="34" charset="-128"/>
                <a:cs typeface="+mn-cs"/>
              </a:rPr>
              <a:t>Countries with area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  <a:ea typeface="MS PGothic" pitchFamily="34" charset="-128"/>
                <a:cs typeface="+mn-cs"/>
              </a:rPr>
              <a:t> &gt; 4 million km²</a:t>
            </a:r>
          </a:p>
        </p:txBody>
      </p:sp>
      <p:sp>
        <p:nvSpPr>
          <p:cNvPr id="44431" name="Rectangle 408"/>
          <p:cNvSpPr>
            <a:spLocks noChangeArrowheads="1"/>
          </p:cNvSpPr>
          <p:nvPr/>
        </p:nvSpPr>
        <p:spPr bwMode="auto">
          <a:xfrm>
            <a:off x="5659438" y="1416050"/>
            <a:ext cx="3406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>
                <a:solidFill>
                  <a:srgbClr val="3399FF"/>
                </a:solidFill>
                <a:latin typeface="Trebuchet MS" pitchFamily="34" charset="0"/>
                <a:cs typeface="MS PGothic"/>
              </a:rPr>
              <a:t>Countries with population</a:t>
            </a:r>
          </a:p>
          <a:p>
            <a:pPr algn="ctr" eaLnBrk="0" hangingPunct="0"/>
            <a:r>
              <a:rPr lang="en-US">
                <a:solidFill>
                  <a:srgbClr val="3399FF"/>
                </a:solidFill>
                <a:latin typeface="Trebuchet MS" pitchFamily="34" charset="0"/>
                <a:cs typeface="MS PGothic"/>
              </a:rPr>
              <a:t> &gt; 100 million</a:t>
            </a:r>
          </a:p>
        </p:txBody>
      </p:sp>
      <p:sp>
        <p:nvSpPr>
          <p:cNvPr id="44432" name="Rectangle 409"/>
          <p:cNvSpPr>
            <a:spLocks noChangeArrowheads="1"/>
          </p:cNvSpPr>
          <p:nvPr/>
        </p:nvSpPr>
        <p:spPr bwMode="auto">
          <a:xfrm>
            <a:off x="4189413" y="6045200"/>
            <a:ext cx="269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>
                <a:solidFill>
                  <a:srgbClr val="FF9900"/>
                </a:solidFill>
                <a:latin typeface="Trebuchet MS" pitchFamily="34" charset="0"/>
                <a:cs typeface="MS PGothic"/>
              </a:rPr>
              <a:t>Countries with GDP </a:t>
            </a:r>
            <a:br>
              <a:rPr lang="en-US">
                <a:solidFill>
                  <a:srgbClr val="FF9900"/>
                </a:solidFill>
                <a:latin typeface="Trebuchet MS" pitchFamily="34" charset="0"/>
                <a:cs typeface="MS PGothic"/>
              </a:rPr>
            </a:br>
            <a:r>
              <a:rPr lang="en-US">
                <a:solidFill>
                  <a:srgbClr val="FF9900"/>
                </a:solidFill>
                <a:latin typeface="Trebuchet MS" pitchFamily="34" charset="0"/>
                <a:cs typeface="MS PGothic"/>
              </a:rPr>
              <a:t>&gt; US$ 1 trillion</a:t>
            </a:r>
          </a:p>
        </p:txBody>
      </p:sp>
      <p:sp>
        <p:nvSpPr>
          <p:cNvPr id="44433" name="Rectangle 343"/>
          <p:cNvSpPr>
            <a:spLocks noChangeArrowheads="1"/>
          </p:cNvSpPr>
          <p:nvPr/>
        </p:nvSpPr>
        <p:spPr bwMode="auto">
          <a:xfrm>
            <a:off x="6948488" y="5373688"/>
            <a:ext cx="628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t-BR" sz="1400">
                <a:latin typeface="Trebuchet MS" pitchFamily="34" charset="0"/>
                <a:cs typeface="MS PGothic"/>
              </a:rPr>
              <a:t>England</a:t>
            </a:r>
            <a:endParaRPr lang="pt-BR">
              <a:cs typeface="MS PGothic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Brazilian remarks in market and production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713" y="1700213"/>
            <a:ext cx="7272337" cy="36052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Largest consumer market in Latin America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6600"/>
                </a:solidFill>
              </a:rPr>
              <a:t>3</a:t>
            </a:r>
            <a:r>
              <a:rPr lang="en-US" baseline="30000" dirty="0" smtClean="0">
                <a:solidFill>
                  <a:srgbClr val="FF6600"/>
                </a:solidFill>
              </a:rPr>
              <a:t>rd</a:t>
            </a:r>
            <a:r>
              <a:rPr lang="en-US" dirty="0" smtClean="0">
                <a:solidFill>
                  <a:srgbClr val="FF6600"/>
                </a:solidFill>
              </a:rPr>
              <a:t> largest market of cell phones</a:t>
            </a:r>
            <a:r>
              <a:rPr lang="en-US" dirty="0" smtClean="0"/>
              <a:t>, cosmetics and soft drinks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6600"/>
                </a:solidFill>
              </a:rPr>
              <a:t>5</a:t>
            </a:r>
            <a:r>
              <a:rPr lang="en-US" baseline="30000" dirty="0" smtClean="0">
                <a:solidFill>
                  <a:srgbClr val="FF6600"/>
                </a:solidFill>
              </a:rPr>
              <a:t>th</a:t>
            </a:r>
            <a:r>
              <a:rPr lang="en-US" dirty="0" smtClean="0">
                <a:solidFill>
                  <a:srgbClr val="FF6600"/>
                </a:solidFill>
              </a:rPr>
              <a:t> largest market of personal computers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6600"/>
                </a:solidFill>
              </a:rPr>
              <a:t>World’s 7</a:t>
            </a:r>
            <a:r>
              <a:rPr lang="en-US" baseline="30000" dirty="0" smtClean="0">
                <a:solidFill>
                  <a:srgbClr val="FF6600"/>
                </a:solidFill>
              </a:rPr>
              <a:t>th</a:t>
            </a:r>
            <a:r>
              <a:rPr lang="en-US" dirty="0" smtClean="0">
                <a:solidFill>
                  <a:srgbClr val="FF6600"/>
                </a:solidFill>
              </a:rPr>
              <a:t> largest manufacturer and 4</a:t>
            </a:r>
            <a:r>
              <a:rPr lang="en-US" baseline="30000" dirty="0" smtClean="0">
                <a:solidFill>
                  <a:srgbClr val="FF6600"/>
                </a:solidFill>
              </a:rPr>
              <a:t>th</a:t>
            </a:r>
            <a:r>
              <a:rPr lang="en-US" dirty="0" smtClean="0">
                <a:solidFill>
                  <a:srgbClr val="FF6600"/>
                </a:solidFill>
              </a:rPr>
              <a:t> largest consumer of automobiles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6600"/>
                </a:solidFill>
              </a:rPr>
              <a:t>World’s 4</a:t>
            </a:r>
            <a:r>
              <a:rPr lang="en-US" baseline="30000" dirty="0" smtClean="0">
                <a:solidFill>
                  <a:srgbClr val="FF6600"/>
                </a:solidFill>
              </a:rPr>
              <a:t>th</a:t>
            </a:r>
            <a:r>
              <a:rPr lang="en-US" dirty="0" smtClean="0">
                <a:solidFill>
                  <a:srgbClr val="FF6600"/>
                </a:solidFill>
              </a:rPr>
              <a:t> largest manufacturer of aircraft and top producer of models seating up to 120 passengers</a:t>
            </a:r>
          </a:p>
          <a:p>
            <a:pPr eaLnBrk="1" hangingPunct="1">
              <a:defRPr/>
            </a:pPr>
            <a:r>
              <a:rPr lang="en-US" dirty="0" smtClean="0"/>
              <a:t>Largest consumer market for renewable energies (UN)</a:t>
            </a:r>
          </a:p>
          <a:p>
            <a:pPr eaLnBrk="1" hangingPunct="1">
              <a:defRPr/>
            </a:pPr>
            <a:r>
              <a:rPr lang="en-US" dirty="0" smtClean="0"/>
              <a:t>Largest producer of biofuels</a:t>
            </a:r>
          </a:p>
        </p:txBody>
      </p:sp>
      <p:pic>
        <p:nvPicPr>
          <p:cNvPr id="46083" name="Picture 5" descr="Untitled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5305425"/>
            <a:ext cx="2009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427663"/>
            <a:ext cx="174466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7" descr="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150" y="5376863"/>
            <a:ext cx="18796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Brazilian remarks in market and production</a:t>
            </a:r>
          </a:p>
        </p:txBody>
      </p:sp>
      <p:sp>
        <p:nvSpPr>
          <p:cNvPr id="47106" name="Espaço Reservado para Conteúdo 2"/>
          <p:cNvSpPr>
            <a:spLocks noGrp="1"/>
          </p:cNvSpPr>
          <p:nvPr>
            <p:ph idx="1"/>
          </p:nvPr>
        </p:nvSpPr>
        <p:spPr>
          <a:xfrm>
            <a:off x="1763713" y="1700213"/>
            <a:ext cx="7272337" cy="3241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Top 5 producer of medical and dental equipment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Home to the world’s 10</a:t>
            </a:r>
            <a:r>
              <a:rPr lang="en-US" sz="2400" baseline="30000" smtClean="0"/>
              <a:t>th</a:t>
            </a:r>
            <a:r>
              <a:rPr lang="en-US" sz="2400" smtClean="0"/>
              <a:t> largest petroleum reserves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13</a:t>
            </a:r>
            <a:r>
              <a:rPr lang="en-US" sz="2400" baseline="30000" smtClean="0"/>
              <a:t>th</a:t>
            </a:r>
            <a:r>
              <a:rPr lang="en-US" sz="2400" smtClean="0"/>
              <a:t> largest producer of scientific articles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10</a:t>
            </a:r>
            <a:r>
              <a:rPr lang="en-US" sz="2400" baseline="30000" smtClean="0"/>
              <a:t>th</a:t>
            </a:r>
            <a:r>
              <a:rPr lang="en-US" sz="2400" smtClean="0"/>
              <a:t> largest industrial producer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Leader in production and exports of several agribusiness products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3</a:t>
            </a:r>
            <a:r>
              <a:rPr lang="en-US" sz="2400" baseline="30000" smtClean="0"/>
              <a:t>rd</a:t>
            </a:r>
            <a:r>
              <a:rPr lang="en-US" sz="2400" smtClean="0"/>
              <a:t> overall largest exporter of agricultural goods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47107" name="Picture 2" descr="Untitled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954588"/>
            <a:ext cx="21701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188" y="4976813"/>
            <a:ext cx="216058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Legacy 6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941888"/>
            <a:ext cx="2239962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Imagem 5" descr="biofu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788" y="1495425"/>
            <a:ext cx="1406525" cy="1382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0" name="Imagem 8" descr="eletroeletronico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8963" y="4238625"/>
            <a:ext cx="1873250" cy="139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1" name="CaixaDeTexto 8"/>
          <p:cNvSpPr txBox="1">
            <a:spLocks noChangeArrowheads="1"/>
          </p:cNvSpPr>
          <p:nvPr/>
        </p:nvSpPr>
        <p:spPr bwMode="auto">
          <a:xfrm>
            <a:off x="1579563" y="2943225"/>
            <a:ext cx="2686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222268"/>
                </a:solidFill>
                <a:cs typeface="MS PGothic"/>
              </a:rPr>
              <a:t>Biofuels &amp; Renewable Energy</a:t>
            </a:r>
          </a:p>
        </p:txBody>
      </p:sp>
      <p:sp>
        <p:nvSpPr>
          <p:cNvPr id="48132" name="CaixaDeTexto 9"/>
          <p:cNvSpPr txBox="1">
            <a:spLocks noChangeArrowheads="1"/>
          </p:cNvSpPr>
          <p:nvPr/>
        </p:nvSpPr>
        <p:spPr bwMode="auto">
          <a:xfrm>
            <a:off x="4211638" y="3286125"/>
            <a:ext cx="2378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222268"/>
                </a:solidFill>
                <a:cs typeface="MS PGothic"/>
              </a:rPr>
              <a:t>Infrastructure</a:t>
            </a:r>
          </a:p>
        </p:txBody>
      </p:sp>
      <p:sp>
        <p:nvSpPr>
          <p:cNvPr id="48133" name="CaixaDeTexto 10"/>
          <p:cNvSpPr txBox="1">
            <a:spLocks noChangeArrowheads="1"/>
          </p:cNvSpPr>
          <p:nvPr/>
        </p:nvSpPr>
        <p:spPr bwMode="auto">
          <a:xfrm>
            <a:off x="6586538" y="5686425"/>
            <a:ext cx="2643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222268"/>
                </a:solidFill>
                <a:cs typeface="MS PGothic"/>
              </a:rPr>
              <a:t>Electronic components</a:t>
            </a:r>
          </a:p>
        </p:txBody>
      </p:sp>
      <p:pic>
        <p:nvPicPr>
          <p:cNvPr id="48134" name="Imagem 10" descr="REAL ESTATE E HOTELARI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8813" y="1628775"/>
            <a:ext cx="1649412" cy="153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5" name="Imagem 11" descr="TIC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4850" y="4238625"/>
            <a:ext cx="1785938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6" name="Imagem 12" descr="PETROLE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050" y="4314825"/>
            <a:ext cx="16764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7" name="CaixaDeTexto 15"/>
          <p:cNvSpPr txBox="1">
            <a:spLocks noChangeArrowheads="1"/>
          </p:cNvSpPr>
          <p:nvPr/>
        </p:nvSpPr>
        <p:spPr bwMode="auto">
          <a:xfrm>
            <a:off x="1285875" y="6062663"/>
            <a:ext cx="3214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222268"/>
                </a:solidFill>
                <a:cs typeface="MS PGothic"/>
              </a:rPr>
              <a:t>Oil &amp; Gas</a:t>
            </a:r>
          </a:p>
        </p:txBody>
      </p:sp>
      <p:sp>
        <p:nvSpPr>
          <p:cNvPr id="48138" name="CaixaDeTexto 16"/>
          <p:cNvSpPr txBox="1">
            <a:spLocks noChangeArrowheads="1"/>
          </p:cNvSpPr>
          <p:nvPr/>
        </p:nvSpPr>
        <p:spPr bwMode="auto">
          <a:xfrm>
            <a:off x="6326188" y="3305175"/>
            <a:ext cx="3214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222268"/>
                </a:solidFill>
                <a:cs typeface="MS PGothic"/>
              </a:rPr>
              <a:t>RE and Tourism</a:t>
            </a:r>
          </a:p>
        </p:txBody>
      </p:sp>
      <p:sp>
        <p:nvSpPr>
          <p:cNvPr id="48139" name="CaixaDeTexto 17"/>
          <p:cNvSpPr txBox="1">
            <a:spLocks noChangeArrowheads="1"/>
          </p:cNvSpPr>
          <p:nvPr/>
        </p:nvSpPr>
        <p:spPr bwMode="auto">
          <a:xfrm>
            <a:off x="3805238" y="5991225"/>
            <a:ext cx="3214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222268"/>
                </a:solidFill>
                <a:cs typeface="MS PGothic"/>
              </a:rPr>
              <a:t>ICT</a:t>
            </a:r>
          </a:p>
        </p:txBody>
      </p:sp>
      <p:pic>
        <p:nvPicPr>
          <p:cNvPr id="48140" name="Picture 16" descr="http://www.eng.hawaii.edu/~panos/I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7900" y="1484313"/>
            <a:ext cx="1174750" cy="17510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814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Booming sectors</a:t>
            </a:r>
            <a:endParaRPr lang="pt-BR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Brazil at a Glance – Reasons to invest</a:t>
            </a:r>
          </a:p>
        </p:txBody>
      </p:sp>
      <p:sp>
        <p:nvSpPr>
          <p:cNvPr id="50178" name="Espaço Reservado para Conteúdo 2"/>
          <p:cNvSpPr>
            <a:spLocks noGrp="1"/>
          </p:cNvSpPr>
          <p:nvPr>
            <p:ph idx="1"/>
          </p:nvPr>
        </p:nvSpPr>
        <p:spPr>
          <a:xfrm>
            <a:off x="1692275" y="1700213"/>
            <a:ext cx="7343775" cy="49688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400" smtClean="0">
                <a:solidFill>
                  <a:srgbClr val="003366"/>
                </a:solidFill>
              </a:rPr>
              <a:t>1) Stable economic growth and social and environmental sustainability</a:t>
            </a:r>
            <a:r>
              <a:rPr lang="pt-BR" sz="1400" smtClean="0">
                <a:solidFill>
                  <a:srgbClr val="003366"/>
                </a:solidFill>
              </a:rPr>
              <a:t>:</a:t>
            </a:r>
            <a:endParaRPr lang="en-US" sz="1400" smtClean="0">
              <a:solidFill>
                <a:srgbClr val="003366"/>
              </a:solidFill>
            </a:endParaRPr>
          </a:p>
          <a:p>
            <a:pPr marL="0" indent="0" eaLnBrk="1" hangingPunct="1"/>
            <a:r>
              <a:rPr lang="en-US" sz="1400" smtClean="0"/>
              <a:t>The solid Brazilian economic basis lead the country to a development cycle, with growth in GDP, stable financial system and important social gains.</a:t>
            </a:r>
          </a:p>
          <a:p>
            <a:pPr lvl="1" eaLnBrk="1" hangingPunct="1"/>
            <a:endParaRPr lang="en-US" sz="1200" smtClean="0"/>
          </a:p>
          <a:p>
            <a:pPr marL="0" indent="0" eaLnBrk="1" hangingPunct="1">
              <a:buFontTx/>
              <a:buNone/>
            </a:pPr>
            <a:r>
              <a:rPr lang="en-US" sz="1400" smtClean="0">
                <a:solidFill>
                  <a:srgbClr val="003366"/>
                </a:solidFill>
              </a:rPr>
              <a:t>2) Macroeconomic and social structure for a period of long-term transformation:</a:t>
            </a:r>
          </a:p>
          <a:p>
            <a:pPr marL="0" indent="0" eaLnBrk="1" hangingPunct="1"/>
            <a:r>
              <a:rPr lang="en-US" sz="1400" smtClean="0"/>
              <a:t>Macroeconomic policies adopted in Brazil in recent years were effective and led to inflation under control, soundness in its external accounts and improved risk profile.</a:t>
            </a:r>
          </a:p>
          <a:p>
            <a:pPr lvl="1" eaLnBrk="1" hangingPunct="1"/>
            <a:endParaRPr lang="en-US" sz="1200" smtClean="0"/>
          </a:p>
          <a:p>
            <a:pPr marL="0" indent="0" eaLnBrk="1" hangingPunct="1">
              <a:buFontTx/>
              <a:buNone/>
            </a:pPr>
            <a:r>
              <a:rPr lang="en-US" sz="1400" smtClean="0">
                <a:solidFill>
                  <a:srgbClr val="003366"/>
                </a:solidFill>
              </a:rPr>
              <a:t>3) Brazil has a strong domestic market</a:t>
            </a:r>
            <a:r>
              <a:rPr lang="pt-BR" sz="1400" smtClean="0">
                <a:solidFill>
                  <a:srgbClr val="003366"/>
                </a:solidFill>
              </a:rPr>
              <a:t>:</a:t>
            </a:r>
          </a:p>
          <a:p>
            <a:pPr marL="0" indent="0" eaLnBrk="1" hangingPunct="1"/>
            <a:r>
              <a:rPr lang="en-US" sz="1400" smtClean="0"/>
              <a:t>With 192 million people, Brazil has a large and fast growing consumer market. Over the past 5 years, more than 24 million Brazilians moved out of poverty and another 27 million have been incorporated into classes A, B and C.</a:t>
            </a:r>
          </a:p>
          <a:p>
            <a:pPr lvl="1" eaLnBrk="1" hangingPunct="1"/>
            <a:endParaRPr lang="en-US" sz="1200" smtClean="0"/>
          </a:p>
          <a:p>
            <a:pPr marL="0" indent="0" eaLnBrk="1" hangingPunct="1">
              <a:buFontTx/>
              <a:buNone/>
            </a:pPr>
            <a:r>
              <a:rPr lang="en-US" sz="1400" smtClean="0">
                <a:solidFill>
                  <a:srgbClr val="003366"/>
                </a:solidFill>
              </a:rPr>
              <a:t>4) Cultural and natural wealth, vast and diverse population:</a:t>
            </a:r>
          </a:p>
          <a:p>
            <a:pPr marL="0" indent="0" eaLnBrk="1" hangingPunct="1"/>
            <a:r>
              <a:rPr lang="en-US" sz="1400" smtClean="0"/>
              <a:t>Brazil is a rich mix of cultures and ethnic groups, which shapes a plural and tolerant society. Large amount of natural resources available and over 300 million hectares of agricultural land in privileged geographic conditions are important to place Brazil as a key player in the international market.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Summary</a:t>
            </a: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</p:nvPr>
        </p:nvGraphicFramePr>
        <p:xfrm>
          <a:off x="1763713" y="1700213"/>
          <a:ext cx="7272337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928813" y="1908175"/>
            <a:ext cx="4111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359025" y="2636838"/>
            <a:ext cx="4127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555875" y="3357563"/>
            <a:ext cx="41275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339975" y="4868863"/>
            <a:ext cx="411163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5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555875" y="4140200"/>
            <a:ext cx="4111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4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28813" y="5589588"/>
            <a:ext cx="4127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Brazil at a Glance – Reasons to invest</a:t>
            </a:r>
          </a:p>
        </p:txBody>
      </p:sp>
      <p:sp>
        <p:nvSpPr>
          <p:cNvPr id="5120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solidFill>
                  <a:srgbClr val="003366"/>
                </a:solidFill>
              </a:rPr>
              <a:t>5) Foreign trade - opening up markets and multilateralism: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800" smtClean="0"/>
              <a:t>Being the largest economy in South America, Brazil has been consolidating its position as an important commercial platform, as exports of its products and services have doubled in only 4 years.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solidFill>
                  <a:srgbClr val="003366"/>
                </a:solidFill>
              </a:rPr>
              <a:t>6) The country of renewable, abundant and clean energy: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800" smtClean="0"/>
              <a:t>Brazilian energy is abundant and diverse. The country is self sufficient in oil and has several sources of clean energy such as hydro energy, wind power and ethanol. Today, 46% of energy production in Brazil is based on renewable sources.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pt-BR" sz="1800" smtClean="0">
                <a:solidFill>
                  <a:srgbClr val="003366"/>
                </a:solidFill>
              </a:rPr>
              <a:t>7) Democratic and institutional stability: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800" smtClean="0"/>
              <a:t>Since 2008, Brazil is classified as investment grade as the institutional environment ensures security to investors, who can also count on a modern and efficient financial system. Moreover, foreign investors have security and legal permission to send profits to their home countries, and foreign capital is considered as if it were national.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8000">
                  <a:lumMod val="100000"/>
                </a:srgbClr>
              </a:gs>
              <a:gs pos="100000">
                <a:srgbClr val="FFFF00">
                  <a:lumMod val="9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2228" name="Picture 37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0488" y="3487738"/>
            <a:ext cx="1654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b="1" dirty="0" smtClean="0">
                <a:solidFill>
                  <a:schemeClr val="accent6">
                    <a:lumMod val="75000"/>
                  </a:schemeClr>
                </a:solidFill>
              </a:rPr>
              <a:t>More than 90% of the largest MNCs have been in Brazil for a long time</a:t>
            </a:r>
          </a:p>
        </p:txBody>
      </p:sp>
      <p:pic>
        <p:nvPicPr>
          <p:cNvPr id="52230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192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4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1113" y="3352800"/>
            <a:ext cx="9779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5">
            <a:hlinkClick r:id="rId8"/>
          </p:cNvPr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" y="216535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6">
            <a:hlinkClick r:id="rId10"/>
          </p:cNvPr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30863" y="1035050"/>
            <a:ext cx="946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8">
            <a:hlinkClick r:id="rId12"/>
          </p:cNvPr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27350" y="2057400"/>
            <a:ext cx="9969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9">
            <a:hlinkClick r:id="rId14"/>
          </p:cNvPr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76375" y="1046163"/>
            <a:ext cx="12668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0">
            <a:hlinkClick r:id="rId16"/>
          </p:cNvPr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83063" y="1154113"/>
            <a:ext cx="11017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1">
            <a:hlinkClick r:id="rId18"/>
          </p:cNvPr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24000" y="4541838"/>
            <a:ext cx="9874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2">
            <a:hlinkClick r:id="rId20"/>
          </p:cNvPr>
          <p:cNvPicPr>
            <a:picLocks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13100" y="2997200"/>
            <a:ext cx="495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9" name="Picture 13">
            <a:hlinkClick r:id="rId22"/>
          </p:cNvPr>
          <p:cNvPicPr>
            <a:picLocks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451725" y="2819400"/>
            <a:ext cx="1200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0" name="Picture 16">
            <a:hlinkClick r:id="rId24"/>
          </p:cNvPr>
          <p:cNvPicPr>
            <a:picLocks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62863" y="3479800"/>
            <a:ext cx="1209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1" name="Picture 17">
            <a:hlinkClick r:id="rId26"/>
          </p:cNvPr>
          <p:cNvPicPr>
            <a:picLocks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50063" y="1143000"/>
            <a:ext cx="107156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19">
            <a:hlinkClick r:id="rId28"/>
          </p:cNvPr>
          <p:cNvPicPr>
            <a:picLocks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63713" y="2817813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3" name="Picture 21">
            <a:hlinkClick r:id="rId30"/>
          </p:cNvPr>
          <p:cNvPicPr>
            <a:picLocks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191250" y="2060575"/>
            <a:ext cx="13335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4" name="Picture 23">
            <a:hlinkClick r:id="rId32"/>
          </p:cNvPr>
          <p:cNvPicPr>
            <a:picLocks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28600" y="4508500"/>
            <a:ext cx="11207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5" name="Picture 24">
            <a:hlinkClick r:id="rId34"/>
          </p:cNvPr>
          <p:cNvPicPr>
            <a:picLocks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995738" y="2524125"/>
            <a:ext cx="133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6" name="Picture 25">
            <a:hlinkClick r:id="rId36"/>
          </p:cNvPr>
          <p:cNvPicPr>
            <a:picLocks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205413" y="3357563"/>
            <a:ext cx="1041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7" name="Picture 26">
            <a:hlinkClick r:id="rId38"/>
          </p:cNvPr>
          <p:cNvPicPr>
            <a:picLocks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859088" y="979488"/>
            <a:ext cx="1049337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8" name="Picture 27">
            <a:hlinkClick r:id="rId40"/>
          </p:cNvPr>
          <p:cNvPicPr>
            <a:picLocks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5770563" y="2924175"/>
            <a:ext cx="13335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9" name="Picture 28">
            <a:hlinkClick r:id="rId42"/>
          </p:cNvPr>
          <p:cNvPicPr>
            <a:picLocks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1601788" y="2317750"/>
            <a:ext cx="9858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0" name="Picture 29">
            <a:hlinkClick r:id="rId44"/>
          </p:cNvPr>
          <p:cNvPicPr>
            <a:picLocks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4360863" y="3048000"/>
            <a:ext cx="722312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1" name="Picture 30">
            <a:hlinkClick r:id="rId46"/>
          </p:cNvPr>
          <p:cNvPicPr>
            <a:picLocks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228600" y="3124200"/>
            <a:ext cx="13335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2" name="Picture 31">
            <a:hlinkClick r:id="rId48"/>
          </p:cNvPr>
          <p:cNvPicPr>
            <a:picLocks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076825" y="2154238"/>
            <a:ext cx="9509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3" name="Picture 32">
            <a:hlinkClick r:id="rId50"/>
          </p:cNvPr>
          <p:cNvPicPr>
            <a:picLocks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8040688" y="1066800"/>
            <a:ext cx="9239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4" name="Picture 33">
            <a:hlinkClick r:id="rId52"/>
          </p:cNvPr>
          <p:cNvPicPr>
            <a:picLocks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3078163" y="3971925"/>
            <a:ext cx="20097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5" name="Picture 34">
            <a:hlinkClick r:id="rId54"/>
          </p:cNvPr>
          <p:cNvPicPr>
            <a:picLocks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1592263" y="1671638"/>
            <a:ext cx="995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6" name="Picture 35">
            <a:hlinkClick r:id="rId56"/>
          </p:cNvPr>
          <p:cNvPicPr>
            <a:picLocks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7654925" y="2333625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57" name="Rectangle 39"/>
          <p:cNvSpPr>
            <a:spLocks/>
          </p:cNvSpPr>
          <p:nvPr/>
        </p:nvSpPr>
        <p:spPr bwMode="auto">
          <a:xfrm>
            <a:off x="7010400" y="6553200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799" tIns="50799" rIns="91439" bIns="50799"/>
          <a:lstStyle/>
          <a:p>
            <a:pPr algn="r"/>
            <a:r>
              <a:rPr lang="pt-BR" sz="1300">
                <a:latin typeface="Calibri" pitchFamily="34" charset="0"/>
                <a:cs typeface="MS PGothic"/>
              </a:rPr>
              <a:t>(Non exhaustive list</a:t>
            </a:r>
            <a:r>
              <a:rPr lang="en-US" sz="1300">
                <a:latin typeface="Calibri" pitchFamily="34" charset="0"/>
                <a:cs typeface="MS PGothic"/>
                <a:sym typeface="Calibri" pitchFamily="34" charset="0"/>
              </a:rPr>
              <a:t>)</a:t>
            </a:r>
            <a:endParaRPr lang="pt-BR" sz="1300">
              <a:latin typeface="Calibri" pitchFamily="34" charset="0"/>
              <a:cs typeface="MS PGothic"/>
            </a:endParaRPr>
          </a:p>
        </p:txBody>
      </p:sp>
      <p:pic>
        <p:nvPicPr>
          <p:cNvPr id="52258" name="Picture 8">
            <a:hlinkClick r:id="rId58"/>
          </p:cNvPr>
          <p:cNvPicPr>
            <a:picLocks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895600" y="4581525"/>
            <a:ext cx="927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9" name="Picture 9">
            <a:hlinkClick r:id="rId60"/>
          </p:cNvPr>
          <p:cNvPicPr>
            <a:picLocks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2057400" y="5181600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0" name="Picture 11">
            <a:hlinkClick r:id="rId62"/>
          </p:cNvPr>
          <p:cNvPicPr>
            <a:picLocks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4038600" y="4572000"/>
            <a:ext cx="1714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1" name="Picture 12">
            <a:hlinkClick r:id="rId64"/>
          </p:cNvPr>
          <p:cNvPicPr>
            <a:picLocks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5978525" y="4518025"/>
            <a:ext cx="1473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2" name="Picture 40"/>
          <p:cNvPicPr>
            <a:picLocks noChangeAspect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152400" y="3644900"/>
            <a:ext cx="19431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3" name="Picture 41"/>
          <p:cNvPicPr>
            <a:picLocks noChangeAspect="1"/>
          </p:cNvPicPr>
          <p:nvPr/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7620000" y="4648200"/>
            <a:ext cx="11493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64" name="Group 44"/>
          <p:cNvGrpSpPr>
            <a:grpSpLocks/>
          </p:cNvGrpSpPr>
          <p:nvPr/>
        </p:nvGrpSpPr>
        <p:grpSpPr bwMode="auto">
          <a:xfrm>
            <a:off x="228600" y="5360988"/>
            <a:ext cx="1295400" cy="582612"/>
            <a:chOff x="9525000" y="3810000"/>
            <a:chExt cx="1524000" cy="685800"/>
          </a:xfrm>
        </p:grpSpPr>
        <p:sp>
          <p:nvSpPr>
            <p:cNvPr id="52275" name="Rectangle 43"/>
            <p:cNvSpPr>
              <a:spLocks noChangeArrowheads="1"/>
            </p:cNvSpPr>
            <p:nvPr/>
          </p:nvSpPr>
          <p:spPr bwMode="auto">
            <a:xfrm>
              <a:off x="9525000" y="3810000"/>
              <a:ext cx="1524000" cy="685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 sz="2400">
                <a:ea typeface="ヒラギノ角ゴ Pro W3"/>
                <a:cs typeface="ヒラギノ角ゴ Pro W3"/>
              </a:endParaRPr>
            </a:p>
          </p:txBody>
        </p:sp>
        <p:pic>
          <p:nvPicPr>
            <p:cNvPr id="52276" name="Picture 42"/>
            <p:cNvPicPr>
              <a:picLocks noChangeAspect="1"/>
            </p:cNvPicPr>
            <p:nvPr/>
          </p:nvPicPr>
          <p:blipFill>
            <a:blip r:embed="rId68" cstate="print"/>
            <a:srcRect/>
            <a:stretch>
              <a:fillRect/>
            </a:stretch>
          </p:blipFill>
          <p:spPr bwMode="auto">
            <a:xfrm>
              <a:off x="9575800" y="3810000"/>
              <a:ext cx="13970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65" name="Imagem 2" descr="Barclays.JPG"/>
          <p:cNvPicPr>
            <a:picLocks noChangeAspect="1" noChangeArrowheads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2057400" y="5715000"/>
            <a:ext cx="1847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6" name="Imagem 5" descr="British Telecom Latin America.JPG"/>
          <p:cNvPicPr>
            <a:picLocks noChangeAspect="1" noChangeArrowheads="1"/>
          </p:cNvPicPr>
          <p:nvPr/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6324600" y="5078413"/>
            <a:ext cx="10668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7" name="Imagem 4" descr="BP_Brasil.JPG"/>
          <p:cNvPicPr>
            <a:picLocks noChangeAspect="1"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7667625" y="5732463"/>
            <a:ext cx="658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8" name="Imagem 7" descr="Cadbury_do_Brasil.JPG"/>
          <p:cNvPicPr>
            <a:picLocks noChangeAspect="1"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4343400" y="5181600"/>
            <a:ext cx="1438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9" name="Imagem 8" descr="Diageo.JPG"/>
          <p:cNvPicPr>
            <a:picLocks noChangeAspect="1" noChangeArrowheads="1"/>
          </p:cNvPicPr>
          <p:nvPr/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4419600" y="5867400"/>
            <a:ext cx="962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0" name="Imagem 9" descr="HSBC.JPG"/>
          <p:cNvPicPr>
            <a:picLocks noChangeAspect="1" noChangeArrowheads="1"/>
          </p:cNvPicPr>
          <p:nvPr/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228600" y="6172200"/>
            <a:ext cx="1343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1" name="Imagem 11" descr="Lloyds_TSB.JPG"/>
          <p:cNvPicPr>
            <a:picLocks noChangeAspect="1" noChangeArrowheads="1"/>
          </p:cNvPicPr>
          <p:nvPr/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6300788" y="5732463"/>
            <a:ext cx="1238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2" name="Imagem 10" descr="Invensys.JPG"/>
          <p:cNvPicPr>
            <a:picLocks noChangeAspect="1" noChangeArrowheads="1"/>
          </p:cNvPicPr>
          <p:nvPr/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2133600" y="6113463"/>
            <a:ext cx="130492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3" name="Imagem 12" descr="Rolls-Royce.JPG"/>
          <p:cNvPicPr>
            <a:picLocks noChangeAspect="1" noChangeArrowheads="1"/>
          </p:cNvPicPr>
          <p:nvPr/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3657600" y="6248400"/>
            <a:ext cx="1914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4" name="Imagem 13" descr="Royal_&amp;_SunAlliance_Seguros.JPG"/>
          <p:cNvPicPr>
            <a:picLocks noChangeAspect="1" noChangeArrowheads="1"/>
          </p:cNvPicPr>
          <p:nvPr/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5795963" y="612775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35150" y="4406900"/>
            <a:ext cx="7058025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dirty="0" smtClean="0"/>
              <a:t>semiconductor </a:t>
            </a:r>
            <a:r>
              <a:rPr lang="en-US" dirty="0"/>
              <a:t>industry in Brazil?</a:t>
            </a:r>
            <a:endParaRPr lang="pt-BR" dirty="0"/>
          </a:p>
        </p:txBody>
      </p:sp>
      <p:sp>
        <p:nvSpPr>
          <p:cNvPr id="54274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835150" y="2906713"/>
            <a:ext cx="7058025" cy="1500187"/>
          </a:xfrm>
        </p:spPr>
        <p:txBody>
          <a:bodyPr/>
          <a:lstStyle/>
          <a:p>
            <a:pPr algn="r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Semiconductor </a:t>
            </a:r>
            <a:br>
              <a:rPr lang="en-US" dirty="0" smtClean="0"/>
            </a:br>
            <a:r>
              <a:rPr lang="en-US" dirty="0" smtClean="0"/>
              <a:t>Production Chain in Brazil</a:t>
            </a:r>
          </a:p>
        </p:txBody>
      </p:sp>
      <p:pic>
        <p:nvPicPr>
          <p:cNvPr id="55298" name="Picture 1" descr="Fig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489075"/>
            <a:ext cx="7058025" cy="5053013"/>
          </a:xfrm>
        </p:spPr>
      </p:pic>
      <p:pic>
        <p:nvPicPr>
          <p:cNvPr id="55299" name="Picture 2" descr="http://www.imagensgratis.com.br/imagens/original/imagem-do-bandeira-do-brasi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1225" y="5013325"/>
            <a:ext cx="473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2" descr="http://www.imagensgratis.com.br/imagens/original/imagem-do-bandeira-do-brasi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3949700"/>
            <a:ext cx="473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" descr="http://t2.gstatic.com/images?q=tbn:ANd9GcTOhsiWFAmMyBKuu6tCEjFhX9T3Ij-JVN2_jxU6JaQgsYOQAmy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588" y="4675188"/>
            <a:ext cx="1117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e 1"/>
          <p:cNvSpPr/>
          <p:nvPr/>
        </p:nvSpPr>
        <p:spPr>
          <a:xfrm>
            <a:off x="1979613" y="3860800"/>
            <a:ext cx="473075" cy="5048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" name="Conector reto 4"/>
          <p:cNvCxnSpPr>
            <a:stCxn id="2" idx="1"/>
          </p:cNvCxnSpPr>
          <p:nvPr/>
        </p:nvCxnSpPr>
        <p:spPr>
          <a:xfrm flipH="1">
            <a:off x="1122363" y="3935413"/>
            <a:ext cx="927100" cy="990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stCxn id="2" idx="6"/>
          </p:cNvCxnSpPr>
          <p:nvPr/>
        </p:nvCxnSpPr>
        <p:spPr>
          <a:xfrm>
            <a:off x="2452688" y="4113213"/>
            <a:ext cx="390525" cy="15255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827584" y="4630149"/>
            <a:ext cx="2016224" cy="2016224"/>
          </a:xfrm>
          <a:prstGeom prst="ellipse">
            <a:avLst/>
          </a:prstGeom>
          <a:ln w="190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err="1">
                <a:solidFill>
                  <a:schemeClr val="bg1"/>
                </a:solidFill>
              </a:rPr>
              <a:t>Small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companies</a:t>
            </a:r>
            <a:endParaRPr lang="pt-BR" sz="1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</a:rPr>
              <a:t>&amp; </a:t>
            </a:r>
          </a:p>
          <a:p>
            <a:pPr algn="ctr">
              <a:defRPr/>
            </a:pPr>
            <a:r>
              <a:rPr lang="pt-BR" sz="1600" dirty="0" err="1">
                <a:solidFill>
                  <a:schemeClr val="bg1"/>
                </a:solidFill>
              </a:rPr>
              <a:t>Research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University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Labs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3451225" y="4951413"/>
            <a:ext cx="473075" cy="5048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38" name="Conector reto 37"/>
          <p:cNvCxnSpPr>
            <a:stCxn id="37" idx="0"/>
          </p:cNvCxnSpPr>
          <p:nvPr/>
        </p:nvCxnSpPr>
        <p:spPr>
          <a:xfrm>
            <a:off x="3687763" y="4951413"/>
            <a:ext cx="1028700" cy="3190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stCxn id="37" idx="2"/>
            <a:endCxn id="0" idx="2"/>
          </p:cNvCxnSpPr>
          <p:nvPr/>
        </p:nvCxnSpPr>
        <p:spPr>
          <a:xfrm>
            <a:off x="3451225" y="5203825"/>
            <a:ext cx="92075" cy="8429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3543375" y="5208687"/>
            <a:ext cx="1676697" cy="1676697"/>
          </a:xfrm>
          <a:prstGeom prst="ellipse">
            <a:avLst/>
          </a:prstGeom>
          <a:ln w="190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20 </a:t>
            </a:r>
            <a:r>
              <a:rPr lang="pt-BR" sz="1600" dirty="0">
                <a:solidFill>
                  <a:schemeClr val="bg1"/>
                </a:solidFill>
              </a:rPr>
              <a:t>Design Centers</a:t>
            </a:r>
          </a:p>
          <a:p>
            <a:pPr algn="ctr" eaLnBrk="1" hangingPunct="1">
              <a:defRPr/>
            </a:pPr>
            <a:endParaRPr lang="pt-BR" sz="16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pt-BR" sz="1600" dirty="0">
                <a:solidFill>
                  <a:schemeClr val="bg1"/>
                </a:solidFill>
              </a:rPr>
              <a:t>CI Brasil </a:t>
            </a:r>
            <a:r>
              <a:rPr lang="pt-BR" sz="1600" dirty="0" err="1">
                <a:solidFill>
                  <a:schemeClr val="bg1"/>
                </a:solidFill>
              </a:rPr>
              <a:t>Program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5314" name="Picture 6" descr="C:\Users\Vaccaro\AppData\Local\Microsoft\Windows\Temporary Internet Files\Content.IE5\3CHL0OAZ\MC90043261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24656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Elipse 48"/>
          <p:cNvSpPr/>
          <p:nvPr/>
        </p:nvSpPr>
        <p:spPr>
          <a:xfrm>
            <a:off x="6430963" y="4587875"/>
            <a:ext cx="1198562" cy="4540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0" name="Conector reto 49"/>
          <p:cNvCxnSpPr>
            <a:stCxn id="49" idx="7"/>
          </p:cNvCxnSpPr>
          <p:nvPr/>
        </p:nvCxnSpPr>
        <p:spPr>
          <a:xfrm>
            <a:off x="7453313" y="4654550"/>
            <a:ext cx="647700" cy="14287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stCxn id="49" idx="2"/>
          </p:cNvCxnSpPr>
          <p:nvPr/>
        </p:nvCxnSpPr>
        <p:spPr>
          <a:xfrm>
            <a:off x="6430963" y="4814888"/>
            <a:ext cx="957262" cy="17033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/>
          <p:cNvSpPr/>
          <p:nvPr/>
        </p:nvSpPr>
        <p:spPr>
          <a:xfrm>
            <a:off x="7092280" y="4797152"/>
            <a:ext cx="2016224" cy="2016224"/>
          </a:xfrm>
          <a:prstGeom prst="ellipse">
            <a:avLst/>
          </a:prstGeom>
          <a:ln w="190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1600">
                <a:solidFill>
                  <a:schemeClr val="bg1"/>
                </a:solidFill>
              </a:rPr>
              <a:t>Joint Venture</a:t>
            </a:r>
          </a:p>
          <a:p>
            <a:pPr algn="ctr" eaLnBrk="1" hangingPunct="1">
              <a:defRPr/>
            </a:pPr>
            <a:r>
              <a:rPr lang="pt-BR" sz="1600">
                <a:solidFill>
                  <a:schemeClr val="bg1"/>
                </a:solidFill>
              </a:rPr>
              <a:t>Brazil Korea</a:t>
            </a:r>
          </a:p>
          <a:p>
            <a:pPr algn="ctr" eaLnBrk="1" hangingPunct="1">
              <a:defRPr/>
            </a:pPr>
            <a:endParaRPr lang="pt-BR" sz="160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pt-BR" sz="160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pt-BR" sz="160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pt-BR" sz="1600">
                <a:solidFill>
                  <a:schemeClr val="bg1"/>
                </a:solidFill>
              </a:rPr>
              <a:t>Commercial Scale</a:t>
            </a:r>
          </a:p>
        </p:txBody>
      </p:sp>
      <p:pic>
        <p:nvPicPr>
          <p:cNvPr id="55321" name="Picture 3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FF6"/>
              </a:clrFrom>
              <a:clrTo>
                <a:srgbClr val="F3FF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2413" y="5535613"/>
            <a:ext cx="4572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2" name="Imagem 5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6125" y="5713413"/>
            <a:ext cx="681038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3" name="Imagem 5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5694363"/>
            <a:ext cx="5556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4" name="Picture 2" descr="http://www.imagensgratis.com.br/imagens/original/imagem-do-bandeira-do-brasi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3250" y="4581525"/>
            <a:ext cx="473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lipse 25"/>
          <p:cNvSpPr/>
          <p:nvPr/>
        </p:nvSpPr>
        <p:spPr>
          <a:xfrm>
            <a:off x="5680075" y="4502150"/>
            <a:ext cx="473075" cy="5048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27" name="Conector reto 26"/>
          <p:cNvCxnSpPr>
            <a:stCxn id="26" idx="7"/>
            <a:endCxn id="0" idx="7"/>
          </p:cNvCxnSpPr>
          <p:nvPr/>
        </p:nvCxnSpPr>
        <p:spPr>
          <a:xfrm>
            <a:off x="6083300" y="4576763"/>
            <a:ext cx="658813" cy="103187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stCxn id="26" idx="2"/>
            <a:endCxn id="0" idx="2"/>
          </p:cNvCxnSpPr>
          <p:nvPr/>
        </p:nvCxnSpPr>
        <p:spPr>
          <a:xfrm flipH="1">
            <a:off x="5535613" y="4754563"/>
            <a:ext cx="144462" cy="13525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5536059" y="5401171"/>
            <a:ext cx="1412205" cy="1412205"/>
          </a:xfrm>
          <a:prstGeom prst="ellipse">
            <a:avLst/>
          </a:prstGeom>
          <a:ln w="190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CEITEC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5331" name="Picture 6" descr="C:\Users\Vaccaro\AppData\Local\Microsoft\Windows\Temporary Internet Files\Content.IE5\3CHL0OAZ\MC90043261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2938" y="383381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Semiconductor </a:t>
            </a:r>
            <a:br>
              <a:rPr lang="en-US" dirty="0" smtClean="0"/>
            </a:br>
            <a:r>
              <a:rPr lang="en-US" dirty="0" smtClean="0"/>
              <a:t>Production Chain in Brazil</a:t>
            </a:r>
            <a:endParaRPr lang="en-US" dirty="0"/>
          </a:p>
        </p:txBody>
      </p:sp>
      <p:sp>
        <p:nvSpPr>
          <p:cNvPr id="5632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is no yet consolidated </a:t>
            </a:r>
            <a:br>
              <a:rPr lang="en-US" smtClean="0"/>
            </a:br>
            <a:r>
              <a:rPr lang="en-US" smtClean="0"/>
              <a:t>production chain in Brazil</a:t>
            </a:r>
          </a:p>
          <a:p>
            <a:pPr lvl="1" eaLnBrk="1" hangingPunct="1"/>
            <a:r>
              <a:rPr lang="en-US" smtClean="0"/>
              <a:t>Mainly on potency devices (Semikron, Aegis) and Backend (Smart, HT Micron)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Universities</a:t>
            </a:r>
          </a:p>
          <a:p>
            <a:pPr lvl="1" eaLnBrk="1" hangingPunct="1"/>
            <a:r>
              <a:rPr lang="en-US" smtClean="0"/>
              <a:t>~20 produce design (3 in RS state)</a:t>
            </a:r>
          </a:p>
          <a:p>
            <a:pPr lvl="2" eaLnBrk="1" hangingPunct="1"/>
            <a:r>
              <a:rPr lang="en-US" smtClean="0"/>
              <a:t>18 design houses (CI Brazil Program)</a:t>
            </a:r>
          </a:p>
          <a:p>
            <a:pPr lvl="2" eaLnBrk="1" hangingPunct="1"/>
            <a:r>
              <a:rPr lang="en-US" smtClean="0"/>
              <a:t>2 designer formation centers</a:t>
            </a:r>
          </a:p>
          <a:p>
            <a:pPr lvl="1" eaLnBrk="1" hangingPunct="1"/>
            <a:r>
              <a:rPr lang="en-US" smtClean="0"/>
              <a:t>~6 do research on production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Semiconductor </a:t>
            </a:r>
            <a:br>
              <a:rPr lang="en-US" dirty="0"/>
            </a:br>
            <a:r>
              <a:rPr lang="en-US" dirty="0"/>
              <a:t>Production Chain in Brazil</a:t>
            </a:r>
            <a:endParaRPr lang="pt-BR" dirty="0"/>
          </a:p>
        </p:txBody>
      </p:sp>
      <p:sp>
        <p:nvSpPr>
          <p:cNvPr id="5735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Designers ~ 500 persons</a:t>
            </a:r>
          </a:p>
          <a:p>
            <a:pPr lvl="1" eaLnBrk="1" hangingPunct="1"/>
            <a:endParaRPr lang="en-US" smtClean="0"/>
          </a:p>
        </p:txBody>
      </p:sp>
      <p:graphicFrame>
        <p:nvGraphicFramePr>
          <p:cNvPr id="57355" name="Object 11"/>
          <p:cNvGraphicFramePr>
            <a:graphicFrameLocks/>
          </p:cNvGraphicFramePr>
          <p:nvPr/>
        </p:nvGraphicFramePr>
        <p:xfrm>
          <a:off x="1908175" y="2420938"/>
          <a:ext cx="7127875" cy="4321175"/>
        </p:xfrm>
        <a:graphic>
          <a:graphicData uri="http://schemas.openxmlformats.org/presentationml/2006/ole">
            <p:oleObj spid="_x0000_s57355" r:id="rId3" imgW="7126842" imgH="432243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35150" y="3867150"/>
            <a:ext cx="7058025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dirty="0" smtClean="0"/>
              <a:t>the </a:t>
            </a:r>
            <a:r>
              <a:rPr lang="en-US" dirty="0"/>
              <a:t>trends and key forces for semiconductor industry in Brazil?</a:t>
            </a:r>
          </a:p>
        </p:txBody>
      </p:sp>
      <p:sp>
        <p:nvSpPr>
          <p:cNvPr id="58370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835150" y="2133600"/>
            <a:ext cx="7058025" cy="1500188"/>
          </a:xfrm>
        </p:spPr>
        <p:txBody>
          <a:bodyPr/>
          <a:lstStyle/>
          <a:p>
            <a:pPr algn="r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Technology Adoption </a:t>
            </a:r>
            <a:br>
              <a:rPr lang="en-US" smtClean="0"/>
            </a:br>
            <a:r>
              <a:rPr lang="en-US" smtClean="0"/>
              <a:t>in the World 2010</a:t>
            </a: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2197100"/>
            <a:ext cx="7272337" cy="36877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Communications Technology Adoption </a:t>
            </a:r>
            <a:br>
              <a:rPr lang="en-US" dirty="0" smtClean="0"/>
            </a:br>
            <a:r>
              <a:rPr lang="en-US" dirty="0" smtClean="0"/>
              <a:t>in Brazil 2007~2010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835150" y="2200275"/>
          <a:ext cx="7128792" cy="259738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304256"/>
                <a:gridCol w="1440160"/>
                <a:gridCol w="792088"/>
                <a:gridCol w="792088"/>
                <a:gridCol w="936104"/>
                <a:gridCol w="864096"/>
              </a:tblGrid>
              <a:tr h="321595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effectLst/>
                        </a:rPr>
                        <a:t>INDICATORS</a:t>
                      </a:r>
                      <a:endParaRPr lang="en-US" sz="1200" b="1" noProof="0" dirty="0">
                        <a:solidFill>
                          <a:srgbClr val="2E618B"/>
                        </a:solidFill>
                        <a:effectLst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effectLst/>
                        </a:rPr>
                        <a:t>UNIT</a:t>
                      </a:r>
                      <a:endParaRPr lang="en-US" sz="1200" b="1" noProof="0" dirty="0">
                        <a:solidFill>
                          <a:srgbClr val="2E618B"/>
                        </a:solidFill>
                        <a:effectLst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effectLst/>
                        </a:rPr>
                        <a:t>2007</a:t>
                      </a:r>
                      <a:endParaRPr lang="en-US" sz="1200" b="1" noProof="0" dirty="0">
                        <a:solidFill>
                          <a:srgbClr val="2E618B"/>
                        </a:solidFill>
                        <a:effectLst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effectLst/>
                        </a:rPr>
                        <a:t>2008</a:t>
                      </a:r>
                      <a:endParaRPr lang="en-US" sz="1200" b="1" noProof="0" dirty="0">
                        <a:solidFill>
                          <a:srgbClr val="2E618B"/>
                        </a:solidFill>
                        <a:effectLst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effectLst/>
                        </a:rPr>
                        <a:t>2009</a:t>
                      </a:r>
                      <a:endParaRPr lang="en-US" sz="1200" b="1" noProof="0" dirty="0">
                        <a:solidFill>
                          <a:srgbClr val="2E618B"/>
                        </a:solidFill>
                        <a:effectLst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effectLst/>
                        </a:rPr>
                        <a:t>2010</a:t>
                      </a:r>
                      <a:endParaRPr lang="en-US" sz="1200" b="1" noProof="0" dirty="0">
                        <a:solidFill>
                          <a:srgbClr val="2E618B"/>
                        </a:solidFill>
                        <a:effectLst/>
                      </a:endParaRPr>
                    </a:p>
                  </a:txBody>
                  <a:tcPr marL="19050" marR="19050" marT="19050" marB="19050" anchor="ctr"/>
                </a:tc>
              </a:tr>
              <a:tr h="321595">
                <a:tc gridSpan="6">
                  <a:txBody>
                    <a:bodyPr/>
                    <a:lstStyle/>
                    <a:p>
                      <a:pPr algn="l"/>
                      <a:r>
                        <a:rPr lang="en-US" sz="1200" noProof="0" smtClean="0">
                          <a:effectLst/>
                        </a:rPr>
                        <a:t>MOBILE ACCESS</a:t>
                      </a:r>
                      <a:endParaRPr lang="en-US" sz="1200" noProof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6675">
                <a:tc>
                  <a:txBody>
                    <a:bodyPr/>
                    <a:lstStyle/>
                    <a:p>
                      <a:pPr algn="l"/>
                      <a:r>
                        <a:rPr lang="en-US" sz="1200" noProof="0" smtClean="0">
                          <a:effectLst/>
                        </a:rPr>
                        <a:t>Cellular phone lines</a:t>
                      </a:r>
                      <a:endParaRPr lang="en-US" sz="1200" noProof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effectLst/>
                        </a:rPr>
                        <a:t>Millions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>
                          <a:effectLst/>
                        </a:rPr>
                        <a:t>120,9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>
                          <a:effectLst/>
                        </a:rPr>
                        <a:t>150,6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>
                          <a:effectLst/>
                        </a:rPr>
                        <a:t>173,9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>
                          <a:effectLst/>
                        </a:rPr>
                        <a:t>202,9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</a:tr>
              <a:tr h="416675">
                <a:tc>
                  <a:txBody>
                    <a:bodyPr/>
                    <a:lstStyle/>
                    <a:p>
                      <a:pPr algn="l"/>
                      <a:r>
                        <a:rPr lang="en-US" sz="1200" noProof="0" smtClean="0">
                          <a:effectLst/>
                        </a:rPr>
                        <a:t>Density of</a:t>
                      </a:r>
                      <a:r>
                        <a:rPr lang="en-US" sz="1200" baseline="0" noProof="0" smtClean="0">
                          <a:effectLst/>
                        </a:rPr>
                        <a:t> cellular phone lines</a:t>
                      </a:r>
                      <a:endParaRPr lang="en-US" sz="1200" noProof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smtClean="0">
                          <a:effectLst/>
                        </a:rPr>
                        <a:t>Accesses / 100 habitants</a:t>
                      </a:r>
                      <a:endParaRPr lang="en-US" sz="1200" noProof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>
                          <a:effectLst/>
                        </a:rPr>
                        <a:t>63,6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>
                          <a:effectLst/>
                        </a:rPr>
                        <a:t>78,1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>
                          <a:effectLst/>
                        </a:rPr>
                        <a:t>90,5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>
                          <a:effectLst/>
                        </a:rPr>
                        <a:t>104,7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</a:tr>
              <a:tr h="321595">
                <a:tc gridSpan="6">
                  <a:txBody>
                    <a:bodyPr/>
                    <a:lstStyle/>
                    <a:p>
                      <a:pPr algn="l"/>
                      <a:r>
                        <a:rPr lang="en-US" sz="1200" noProof="0" smtClean="0">
                          <a:effectLst/>
                        </a:rPr>
                        <a:t>MULTIMEDIA COMMUNICATION</a:t>
                      </a:r>
                      <a:endParaRPr lang="en-US" sz="1200" noProof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6675">
                <a:tc>
                  <a:txBody>
                    <a:bodyPr/>
                    <a:lstStyle/>
                    <a:p>
                      <a:pPr algn="l"/>
                      <a:r>
                        <a:rPr lang="en-US" sz="1200" noProof="0" smtClean="0">
                          <a:effectLst/>
                        </a:rPr>
                        <a:t>Fix</a:t>
                      </a:r>
                      <a:r>
                        <a:rPr lang="en-US" sz="1200" baseline="0" noProof="0" smtClean="0">
                          <a:effectLst/>
                        </a:rPr>
                        <a:t>ed Access</a:t>
                      </a:r>
                      <a:endParaRPr lang="en-US" sz="1200" noProof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</a:rPr>
                        <a:t>Thousands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>
                          <a:effectLst/>
                        </a:rPr>
                        <a:t>8.771,3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>
                          <a:effectLst/>
                        </a:rPr>
                        <a:t>11.401,9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>
                          <a:effectLst/>
                        </a:rPr>
                        <a:t>12.997,6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>
                          <a:effectLst/>
                        </a:rPr>
                        <a:t>15.473,0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</a:tr>
              <a:tr h="321595">
                <a:tc>
                  <a:txBody>
                    <a:bodyPr/>
                    <a:lstStyle/>
                    <a:p>
                      <a:pPr algn="l"/>
                      <a:r>
                        <a:rPr lang="en-US" sz="1200" noProof="0" dirty="0" smtClean="0">
                          <a:effectLst/>
                        </a:rPr>
                        <a:t>Density of Fixed</a:t>
                      </a:r>
                      <a:r>
                        <a:rPr lang="en-US" sz="1200" baseline="0" noProof="0" dirty="0" smtClean="0">
                          <a:effectLst/>
                        </a:rPr>
                        <a:t> Access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effectLst/>
                        </a:rPr>
                        <a:t>Accesses / 100 residences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smtClean="0">
                          <a:effectLst/>
                        </a:rPr>
                        <a:t>4,58 </a:t>
                      </a:r>
                      <a:endParaRPr lang="en-US" sz="1200" noProof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smtClean="0">
                          <a:effectLst/>
                        </a:rPr>
                        <a:t>5,91 </a:t>
                      </a:r>
                      <a:endParaRPr lang="en-US" sz="1200" noProof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smtClean="0">
                          <a:effectLst/>
                        </a:rPr>
                        <a:t>22,40</a:t>
                      </a:r>
                      <a:endParaRPr lang="en-US" sz="1200" noProof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>
                          <a:effectLst/>
                        </a:rPr>
                        <a:t>26,00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8" marR="8408" marT="8408" marB="8408" anchor="ctr"/>
                </a:tc>
              </a:tr>
            </a:tbl>
          </a:graphicData>
        </a:graphic>
      </p:graphicFrame>
      <p:sp>
        <p:nvSpPr>
          <p:cNvPr id="60454" name="Rectangle 1"/>
          <p:cNvSpPr>
            <a:spLocks noChangeArrowheads="1"/>
          </p:cNvSpPr>
          <p:nvPr/>
        </p:nvSpPr>
        <p:spPr bwMode="auto">
          <a:xfrm>
            <a:off x="3944938" y="163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cs typeface="MS PGothic"/>
            </a:endParaRPr>
          </a:p>
        </p:txBody>
      </p:sp>
      <p:sp>
        <p:nvSpPr>
          <p:cNvPr id="60455" name="CaixaDeTexto 5"/>
          <p:cNvSpPr txBox="1">
            <a:spLocks noChangeArrowheads="1"/>
          </p:cNvSpPr>
          <p:nvPr/>
        </p:nvSpPr>
        <p:spPr bwMode="auto">
          <a:xfrm>
            <a:off x="1868488" y="6092825"/>
            <a:ext cx="27035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>
                <a:cs typeface="MS PGothic"/>
              </a:rPr>
              <a:t>ANATEL</a:t>
            </a:r>
          </a:p>
          <a:p>
            <a:r>
              <a:rPr lang="pt-BR" sz="1100">
                <a:cs typeface="MS PGothic"/>
              </a:rPr>
              <a:t>National Agency of Telecommunications</a:t>
            </a:r>
          </a:p>
          <a:p>
            <a:r>
              <a:rPr lang="pt-BR" sz="1100">
                <a:cs typeface="MS PGothic"/>
              </a:rPr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Some News in Brazil...</a:t>
            </a:r>
          </a:p>
        </p:txBody>
      </p:sp>
      <p:pic>
        <p:nvPicPr>
          <p:cNvPr id="614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16100" y="1700213"/>
            <a:ext cx="5348288" cy="4681537"/>
          </a:xfrm>
        </p:spPr>
      </p:pic>
      <p:sp>
        <p:nvSpPr>
          <p:cNvPr id="4" name="Texto explicativo retangular com cantos arredondados 3"/>
          <p:cNvSpPr/>
          <p:nvPr/>
        </p:nvSpPr>
        <p:spPr>
          <a:xfrm>
            <a:off x="5292725" y="3500438"/>
            <a:ext cx="3527425" cy="2808287"/>
          </a:xfrm>
          <a:prstGeom prst="wedgeRoundRectCallout">
            <a:avLst>
              <a:gd name="adj1" fmla="val -70864"/>
              <a:gd name="adj2" fmla="val -871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Feb 2011</a:t>
            </a:r>
          </a:p>
          <a:p>
            <a:pPr algn="ctr">
              <a:defRPr/>
            </a:pPr>
            <a:r>
              <a:rPr lang="en-US" dirty="0"/>
              <a:t>Accordingly to IDC study, Brazilian market in 2011 will reach 300.000 tablets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In 2010, about 100.000 tablets were sold in Brazil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35150" y="4406900"/>
            <a:ext cx="7058025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korea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brazil</a:t>
            </a:r>
            <a:r>
              <a:rPr lang="pt-BR" dirty="0" smtClean="0"/>
              <a:t>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Some News in Brazil...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663" y="1411288"/>
            <a:ext cx="31877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2636838"/>
            <a:ext cx="3471863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 explicativo retangular com cantos arredondados 5"/>
          <p:cNvSpPr/>
          <p:nvPr/>
        </p:nvSpPr>
        <p:spPr>
          <a:xfrm>
            <a:off x="5435600" y="1341438"/>
            <a:ext cx="3529013" cy="1079500"/>
          </a:xfrm>
          <a:prstGeom prst="wedgeRoundRectCallout">
            <a:avLst>
              <a:gd name="adj1" fmla="val -61866"/>
              <a:gd name="adj2" fmla="val -307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Feb 2011</a:t>
            </a:r>
          </a:p>
          <a:p>
            <a:pPr algn="ctr">
              <a:defRPr/>
            </a:pPr>
            <a:r>
              <a:rPr lang="en-US" dirty="0"/>
              <a:t>Proposal to reduce the costs of tablets in Brazil</a:t>
            </a:r>
          </a:p>
        </p:txBody>
      </p:sp>
      <p:sp>
        <p:nvSpPr>
          <p:cNvPr id="7" name="Texto explicativo retangular com cantos arredondados 6"/>
          <p:cNvSpPr/>
          <p:nvPr/>
        </p:nvSpPr>
        <p:spPr>
          <a:xfrm>
            <a:off x="5467350" y="5505450"/>
            <a:ext cx="3529013" cy="1263650"/>
          </a:xfrm>
          <a:prstGeom prst="wedgeRoundRectCallout">
            <a:avLst>
              <a:gd name="adj1" fmla="val -24792"/>
              <a:gd name="adj2" fmla="val -66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May 2011</a:t>
            </a:r>
          </a:p>
          <a:p>
            <a:pPr algn="ctr">
              <a:defRPr/>
            </a:pPr>
            <a:r>
              <a:rPr lang="en-US" dirty="0"/>
              <a:t>Decision from Brazilian Government to reduce in 31% the taxes over tablets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Some News in Brazil...</a:t>
            </a: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773238"/>
            <a:ext cx="5584825" cy="4681537"/>
          </a:xfrm>
        </p:spPr>
      </p:pic>
      <p:sp>
        <p:nvSpPr>
          <p:cNvPr id="6" name="Texto explicativo retangular com cantos arredondados 5"/>
          <p:cNvSpPr/>
          <p:nvPr/>
        </p:nvSpPr>
        <p:spPr>
          <a:xfrm>
            <a:off x="5003800" y="5157788"/>
            <a:ext cx="3529013" cy="1262062"/>
          </a:xfrm>
          <a:prstGeom prst="wedgeRoundRectCallout">
            <a:avLst>
              <a:gd name="adj1" fmla="val -67625"/>
              <a:gd name="adj2" fmla="val -1085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Apr 2011</a:t>
            </a:r>
          </a:p>
          <a:p>
            <a:pPr algn="ctr">
              <a:defRPr/>
            </a:pPr>
            <a:r>
              <a:rPr lang="en-US" dirty="0"/>
              <a:t>USD 12 billion on investment from </a:t>
            </a:r>
            <a:r>
              <a:rPr lang="en-US" dirty="0" err="1"/>
              <a:t>Foxconn</a:t>
            </a:r>
            <a:r>
              <a:rPr lang="en-US" dirty="0"/>
              <a:t> in Brazil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Some News in Brazil...</a:t>
            </a:r>
          </a:p>
        </p:txBody>
      </p:sp>
      <p:pic>
        <p:nvPicPr>
          <p:cNvPr id="645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276475"/>
            <a:ext cx="4478337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557338"/>
            <a:ext cx="54070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o explicativo retangular com cantos arredondados 5"/>
          <p:cNvSpPr>
            <a:spLocks noChangeArrowheads="1"/>
          </p:cNvSpPr>
          <p:nvPr/>
        </p:nvSpPr>
        <p:spPr bwMode="auto">
          <a:xfrm>
            <a:off x="5003800" y="4437063"/>
            <a:ext cx="3529013" cy="1262062"/>
          </a:xfrm>
          <a:prstGeom prst="wedgeRoundRectCallout">
            <a:avLst>
              <a:gd name="adj1" fmla="val -50315"/>
              <a:gd name="adj2" fmla="val -120065"/>
              <a:gd name="adj3" fmla="val 16667"/>
            </a:avLst>
          </a:prstGeom>
          <a:solidFill>
            <a:schemeClr val="accent1"/>
          </a:solidFill>
          <a:ln w="25400" algn="ctr">
            <a:solidFill>
              <a:srgbClr val="44558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cs typeface="MS PGothic"/>
              </a:rPr>
              <a:t>May 2011</a:t>
            </a:r>
          </a:p>
          <a:p>
            <a:pPr algn="ctr"/>
            <a:r>
              <a:rPr lang="en-US">
                <a:solidFill>
                  <a:srgbClr val="FFFFFF"/>
                </a:solidFill>
                <a:cs typeface="MS PGothic"/>
              </a:rPr>
              <a:t>SK – Korean Company offer 4G broadband in Brazil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 and Forthcoming Elements</a:t>
            </a:r>
          </a:p>
        </p:txBody>
      </p:sp>
      <p:sp>
        <p:nvSpPr>
          <p:cNvPr id="6553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Accelerated Growth Program (PAC)</a:t>
            </a:r>
          </a:p>
          <a:p>
            <a:pPr lvl="1" eaLnBrk="1" hangingPunct="1"/>
            <a:r>
              <a:rPr lang="en-US" dirty="0" smtClean="0"/>
              <a:t>To develop key infrastructure elements in Brazil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Events</a:t>
            </a:r>
          </a:p>
        </p:txBody>
      </p:sp>
      <p:pic>
        <p:nvPicPr>
          <p:cNvPr id="65539" name="Picture 2" descr="C:\Users\Fink\Documents\Downloads\2016_olympics_rio_logo_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786190"/>
            <a:ext cx="188277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 descr="C:\Users\Fink\Documents\Downloads\1237377334_brazil-world-cup-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5688" y="4191000"/>
            <a:ext cx="171608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143372" y="4643446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Nobody</a:t>
            </a:r>
            <a:r>
              <a:rPr lang="pt-BR" dirty="0" smtClean="0"/>
              <a:t> </a:t>
            </a:r>
          </a:p>
          <a:p>
            <a:r>
              <a:rPr lang="pt-BR" dirty="0" err="1" smtClean="0"/>
              <a:t>remembers</a:t>
            </a:r>
            <a:r>
              <a:rPr lang="pt-BR" dirty="0" smtClean="0"/>
              <a:t> </a:t>
            </a:r>
          </a:p>
          <a:p>
            <a:r>
              <a:rPr lang="pt-BR" dirty="0" err="1" smtClean="0"/>
              <a:t>that</a:t>
            </a:r>
            <a:r>
              <a:rPr lang="pt-BR" dirty="0" smtClean="0"/>
              <a:t>!!!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072198" y="34290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This</a:t>
            </a:r>
            <a:r>
              <a:rPr lang="pt-BR" dirty="0" smtClean="0"/>
              <a:t> is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Main</a:t>
            </a:r>
            <a:r>
              <a:rPr lang="pt-BR" dirty="0" smtClean="0"/>
              <a:t> </a:t>
            </a:r>
            <a:r>
              <a:rPr lang="pt-BR" dirty="0" err="1" smtClean="0"/>
              <a:t>event</a:t>
            </a:r>
            <a:r>
              <a:rPr lang="pt-BR" dirty="0" smtClean="0"/>
              <a:t>!!!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err="1" smtClean="0"/>
              <a:t>Brazil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err="1" smtClean="0"/>
              <a:t>Electronic</a:t>
            </a:r>
            <a:r>
              <a:rPr lang="pt-BR" dirty="0" smtClean="0"/>
              <a:t> </a:t>
            </a:r>
            <a:r>
              <a:rPr lang="pt-BR" dirty="0" err="1" smtClean="0"/>
              <a:t>Components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IC </a:t>
            </a:r>
            <a:r>
              <a:rPr lang="pt-BR" dirty="0" err="1" smtClean="0"/>
              <a:t>Imports</a:t>
            </a:r>
            <a:endParaRPr lang="pt-BR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95488" y="1954213"/>
            <a:ext cx="6810375" cy="4171950"/>
          </a:xfrm>
        </p:spPr>
      </p:pic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 cstate="print"/>
          <a:srcRect t="93686" r="78896"/>
          <a:stretch>
            <a:fillRect/>
          </a:stretch>
        </p:blipFill>
        <p:spPr bwMode="auto">
          <a:xfrm>
            <a:off x="1887538" y="6527800"/>
            <a:ext cx="154146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err="1" smtClean="0"/>
              <a:t>Brazil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Components</a:t>
            </a:r>
            <a:r>
              <a:rPr lang="pt-BR" dirty="0" smtClean="0"/>
              <a:t> Trade Balance</a:t>
            </a:r>
            <a:br>
              <a:rPr lang="pt-BR" dirty="0" smtClean="0"/>
            </a:br>
            <a:r>
              <a:rPr lang="pt-BR" dirty="0" smtClean="0"/>
              <a:t>US$ </a:t>
            </a:r>
            <a:r>
              <a:rPr lang="pt-BR" dirty="0" err="1" smtClean="0"/>
              <a:t>Million</a:t>
            </a:r>
            <a:r>
              <a:rPr lang="pt-BR" dirty="0" smtClean="0"/>
              <a:t> (FOB)</a:t>
            </a:r>
            <a:endParaRPr lang="pt-BR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5138" y="2012950"/>
            <a:ext cx="7300912" cy="46561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Semiconductor Balance Estimates in 2010...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763713" y="1700213"/>
          <a:ext cx="7272337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Semiconductor </a:t>
            </a:r>
            <a:br>
              <a:rPr lang="en-US" dirty="0"/>
            </a:br>
            <a:r>
              <a:rPr lang="en-US" dirty="0"/>
              <a:t>Production Chain in Brazil</a:t>
            </a:r>
            <a:endParaRPr lang="pt-BR" dirty="0"/>
          </a:p>
        </p:txBody>
      </p:sp>
      <p:sp>
        <p:nvSpPr>
          <p:cNvPr id="6963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Brazil represents 4% of the world market in computers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Semiconductors is priority Brazilian government agenda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Federal incentives </a:t>
            </a:r>
          </a:p>
          <a:p>
            <a:pPr lvl="1" eaLnBrk="1" hangingPunct="1"/>
            <a:r>
              <a:rPr lang="en-US" smtClean="0"/>
              <a:t>PADIS</a:t>
            </a:r>
          </a:p>
          <a:p>
            <a:pPr lvl="1" eaLnBrk="1" hangingPunct="1"/>
            <a:r>
              <a:rPr lang="en-US" smtClean="0"/>
              <a:t>PPB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PADIS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Brazilian Law 11.484 (31/05/2007) – Brazilian Program for Support of the Development of Semiconductor Industry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Intended for enterprises who produce, in Brazil:</a:t>
            </a:r>
          </a:p>
          <a:p>
            <a:pPr lvl="1" eaLnBrk="1" hangingPunct="1">
              <a:defRPr/>
            </a:pPr>
            <a:r>
              <a:rPr lang="en-US" dirty="0" smtClean="0"/>
              <a:t>Design</a:t>
            </a:r>
          </a:p>
          <a:p>
            <a:pPr lvl="1" eaLnBrk="1" hangingPunct="1">
              <a:defRPr/>
            </a:pPr>
            <a:r>
              <a:rPr lang="en-US" dirty="0" smtClean="0"/>
              <a:t>Diffusion</a:t>
            </a:r>
          </a:p>
          <a:p>
            <a:pPr lvl="1" eaLnBrk="1" hangingPunct="1">
              <a:defRPr/>
            </a:pPr>
            <a:r>
              <a:rPr lang="en-US" dirty="0" smtClean="0"/>
              <a:t>Packaging</a:t>
            </a:r>
          </a:p>
          <a:p>
            <a:pPr eaLnBrk="1" hangingPunct="1">
              <a:defRPr/>
            </a:pPr>
            <a:r>
              <a:rPr lang="en-US" dirty="0" smtClean="0"/>
              <a:t>Applicable to LCD, LED, OLED, Solar cells, Non-volatile memories based on COB, and Printed circuits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Benefits</a:t>
            </a:r>
          </a:p>
          <a:p>
            <a:pPr lvl="1" eaLnBrk="1" hangingPunct="1">
              <a:defRPr/>
            </a:pPr>
            <a:r>
              <a:rPr lang="en-US" dirty="0" smtClean="0"/>
              <a:t>Reduction to ZERO of federal taxes (PIS/COFINS, IPI, IR)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Counterpart</a:t>
            </a:r>
          </a:p>
          <a:p>
            <a:pPr lvl="1" eaLnBrk="1" hangingPunct="1">
              <a:defRPr/>
            </a:pPr>
            <a:r>
              <a:rPr lang="en-US" dirty="0" smtClean="0"/>
              <a:t>Invest 5% of gross revenues in R&amp;D</a:t>
            </a:r>
          </a:p>
          <a:p>
            <a:pPr lvl="2" eaLnBrk="1" hangingPunct="1">
              <a:defRPr/>
            </a:pPr>
            <a:r>
              <a:rPr lang="en-US" dirty="0" smtClean="0"/>
              <a:t>At least 1% external (Brazilian research center)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PPB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Brazilian Laws for Basic Productive Processes (8.248/91, 10.176/01, 11.077/04)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Applicable to chips, memory modules, solar cells, notebooks, tablets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Benefits</a:t>
            </a:r>
          </a:p>
          <a:p>
            <a:pPr lvl="1" eaLnBrk="1" hangingPunct="1">
              <a:defRPr/>
            </a:pPr>
            <a:r>
              <a:rPr lang="en-US" dirty="0" smtClean="0"/>
              <a:t>Reduction of 80% of IPI federal tax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Counterpart</a:t>
            </a:r>
          </a:p>
          <a:p>
            <a:pPr lvl="1" eaLnBrk="1" hangingPunct="1">
              <a:defRPr/>
            </a:pPr>
            <a:r>
              <a:rPr lang="en-US" dirty="0" smtClean="0"/>
              <a:t>Components: mount in Brazil</a:t>
            </a:r>
          </a:p>
          <a:p>
            <a:pPr lvl="1" eaLnBrk="1" hangingPunct="1">
              <a:defRPr/>
            </a:pPr>
            <a:r>
              <a:rPr lang="en-US" dirty="0" smtClean="0"/>
              <a:t>Memories: packaging in Brazil</a:t>
            </a:r>
          </a:p>
          <a:p>
            <a:pPr lvl="1" eaLnBrk="1" hangingPunct="1">
              <a:defRPr/>
            </a:pPr>
            <a:r>
              <a:rPr lang="en-US" dirty="0" smtClean="0"/>
              <a:t>Invest 4% of gross revenues in R&amp;D</a:t>
            </a:r>
          </a:p>
          <a:p>
            <a:pPr lvl="2" eaLnBrk="1" hangingPunct="1">
              <a:defRPr/>
            </a:pPr>
            <a:r>
              <a:rPr lang="en-US" dirty="0" smtClean="0"/>
              <a:t>At least 1,84% external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457200"/>
            <a:ext cx="101346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419600" y="4800600"/>
            <a:ext cx="312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FF00"/>
                </a:solidFill>
                <a:cs typeface="MS PGothic"/>
              </a:rPr>
              <a:t>4,200km</a:t>
            </a:r>
          </a:p>
        </p:txBody>
      </p:sp>
      <p:sp>
        <p:nvSpPr>
          <p:cNvPr id="5" name="Up-Down Arrow 4"/>
          <p:cNvSpPr/>
          <p:nvPr/>
        </p:nvSpPr>
        <p:spPr>
          <a:xfrm>
            <a:off x="4191000" y="381000"/>
            <a:ext cx="228600" cy="4572000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Up-Down Arrow 5"/>
          <p:cNvSpPr/>
          <p:nvPr/>
        </p:nvSpPr>
        <p:spPr>
          <a:xfrm rot="15718942">
            <a:off x="3961607" y="-586581"/>
            <a:ext cx="222250" cy="4808537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6011863" y="549275"/>
            <a:ext cx="312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C000"/>
                </a:solidFill>
                <a:cs typeface="MS PGothic"/>
              </a:rPr>
              <a:t>4,288km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35150" y="3867150"/>
            <a:ext cx="7058025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dirty="0" smtClean="0"/>
              <a:t>HOW TO ANTICIPATE </a:t>
            </a:r>
            <a:br>
              <a:rPr lang="en-US" dirty="0" smtClean="0"/>
            </a:br>
            <a:r>
              <a:rPr lang="en-US" dirty="0" smtClean="0"/>
              <a:t>TO THIS TRENDS </a:t>
            </a:r>
            <a:br>
              <a:rPr lang="en-US" dirty="0" smtClean="0"/>
            </a:br>
            <a:r>
              <a:rPr lang="en-US" dirty="0" smtClean="0"/>
              <a:t>IN BRAZIL?</a:t>
            </a:r>
            <a:endParaRPr lang="en-US" dirty="0"/>
          </a:p>
        </p:txBody>
      </p:sp>
      <p:sp>
        <p:nvSpPr>
          <p:cNvPr id="72706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835150" y="2133600"/>
            <a:ext cx="7058025" cy="1500188"/>
          </a:xfrm>
        </p:spPr>
        <p:txBody>
          <a:bodyPr/>
          <a:lstStyle/>
          <a:p>
            <a:pPr algn="r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Suggestion: </a:t>
            </a:r>
            <a:br>
              <a:rPr lang="en-US" smtClean="0"/>
            </a:br>
            <a:r>
              <a:rPr lang="en-US" smtClean="0"/>
              <a:t>The 2+2 Model</a:t>
            </a:r>
          </a:p>
        </p:txBody>
      </p:sp>
      <p:grpSp>
        <p:nvGrpSpPr>
          <p:cNvPr id="73730" name="Group 37"/>
          <p:cNvGrpSpPr>
            <a:grpSpLocks/>
          </p:cNvGrpSpPr>
          <p:nvPr/>
        </p:nvGrpSpPr>
        <p:grpSpPr bwMode="auto">
          <a:xfrm>
            <a:off x="1763713" y="1484313"/>
            <a:ext cx="7129462" cy="5257800"/>
            <a:chOff x="1524000" y="1294866"/>
            <a:chExt cx="6172200" cy="4191534"/>
          </a:xfrm>
        </p:grpSpPr>
        <p:sp>
          <p:nvSpPr>
            <p:cNvPr id="5" name="Rectangle 4"/>
            <p:cNvSpPr/>
            <p:nvPr/>
          </p:nvSpPr>
          <p:spPr>
            <a:xfrm>
              <a:off x="1524000" y="1294866"/>
              <a:ext cx="6172200" cy="30373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Brazil-Korea S&amp;T cooperation agreements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0" y="1598600"/>
              <a:ext cx="6172200" cy="307531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S&amp;T policies including government financial support 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906069" y="2371857"/>
              <a:ext cx="2131615" cy="685933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Research Institute / University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028589" y="2362998"/>
              <a:ext cx="2134363" cy="685933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Research Institute / University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134211" y="3352666"/>
              <a:ext cx="1675331" cy="685933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Private company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256731" y="3352666"/>
              <a:ext cx="1678079" cy="685933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Private company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0" y="5182666"/>
              <a:ext cx="6172200" cy="30373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Internal / Global market</a:t>
              </a:r>
            </a:p>
          </p:txBody>
        </p:sp>
        <p:cxnSp>
          <p:nvCxnSpPr>
            <p:cNvPr id="12" name="Straight Arrow Connector 11"/>
            <p:cNvCxnSpPr>
              <a:stCxn id="9" idx="0"/>
              <a:endCxn id="7" idx="4"/>
            </p:cNvCxnSpPr>
            <p:nvPr/>
          </p:nvCxnSpPr>
          <p:spPr>
            <a:xfrm rot="5400000" flipH="1" flipV="1">
              <a:off x="2823119" y="3205752"/>
              <a:ext cx="296141" cy="274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0"/>
              <a:endCxn id="8" idx="4"/>
            </p:cNvCxnSpPr>
            <p:nvPr/>
          </p:nvCxnSpPr>
          <p:spPr>
            <a:xfrm rot="5400000" flipH="1" flipV="1">
              <a:off x="5943271" y="3200635"/>
              <a:ext cx="305000" cy="41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0"/>
            </p:cNvCxnSpPr>
            <p:nvPr/>
          </p:nvCxnSpPr>
          <p:spPr>
            <a:xfrm rot="5400000" flipH="1" flipV="1">
              <a:off x="2738327" y="2138885"/>
              <a:ext cx="465726" cy="274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0"/>
            </p:cNvCxnSpPr>
            <p:nvPr/>
          </p:nvCxnSpPr>
          <p:spPr>
            <a:xfrm rot="5400000" flipH="1" flipV="1">
              <a:off x="5867338" y="2133769"/>
              <a:ext cx="456867" cy="412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963469" y="4419533"/>
              <a:ext cx="1293263" cy="456867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Partnership</a:t>
              </a:r>
            </a:p>
          </p:txBody>
        </p:sp>
        <p:cxnSp>
          <p:nvCxnSpPr>
            <p:cNvPr id="17" name="Straight Arrow Connector 16"/>
            <p:cNvCxnSpPr>
              <a:stCxn id="9" idx="5"/>
              <a:endCxn id="16" idx="1"/>
            </p:cNvCxnSpPr>
            <p:nvPr/>
          </p:nvCxnSpPr>
          <p:spPr>
            <a:xfrm rot="16200000" flipH="1">
              <a:off x="3584338" y="3917816"/>
              <a:ext cx="547988" cy="5895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3"/>
              <a:endCxn id="16" idx="7"/>
            </p:cNvCxnSpPr>
            <p:nvPr/>
          </p:nvCxnSpPr>
          <p:spPr>
            <a:xfrm rot="5400000">
              <a:off x="5011599" y="3994092"/>
              <a:ext cx="547988" cy="4370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4"/>
              <a:endCxn id="11" idx="0"/>
            </p:cNvCxnSpPr>
            <p:nvPr/>
          </p:nvCxnSpPr>
          <p:spPr>
            <a:xfrm rot="5400000">
              <a:off x="4456967" y="5028737"/>
              <a:ext cx="306265" cy="412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stCxn id="7" idx="7"/>
              <a:endCxn id="8" idx="1"/>
            </p:cNvCxnSpPr>
            <p:nvPr/>
          </p:nvCxnSpPr>
          <p:spPr>
            <a:xfrm rot="5400000" flipH="1" flipV="1">
              <a:off x="4528762" y="1659922"/>
              <a:ext cx="10124" cy="1616234"/>
            </a:xfrm>
            <a:prstGeom prst="curvedConnector3">
              <a:avLst>
                <a:gd name="adj1" fmla="val 2074563"/>
              </a:avLst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47" name="TextBox 35"/>
            <p:cNvSpPr txBox="1">
              <a:spLocks noChangeArrowheads="1"/>
            </p:cNvSpPr>
            <p:nvPr/>
          </p:nvSpPr>
          <p:spPr bwMode="auto">
            <a:xfrm>
              <a:off x="6934200" y="2057400"/>
              <a:ext cx="5334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>
                  <a:latin typeface="Times New Roman" pitchFamily="18" charset="0"/>
                  <a:cs typeface="Times New Roman" pitchFamily="18" charset="0"/>
                </a:rPr>
                <a:t>Brazil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48" name="TextBox 36"/>
            <p:cNvSpPr txBox="1">
              <a:spLocks noChangeArrowheads="1"/>
            </p:cNvSpPr>
            <p:nvPr/>
          </p:nvSpPr>
          <p:spPr bwMode="auto">
            <a:xfrm>
              <a:off x="1600200" y="2057400"/>
              <a:ext cx="10668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>
                  <a:latin typeface="Times New Roman" pitchFamily="18" charset="0"/>
                  <a:cs typeface="Times New Roman" pitchFamily="18" charset="0"/>
                </a:rPr>
                <a:t>South Korea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upo 24"/>
          <p:cNvGrpSpPr>
            <a:grpSpLocks/>
          </p:cNvGrpSpPr>
          <p:nvPr/>
        </p:nvGrpSpPr>
        <p:grpSpPr bwMode="auto">
          <a:xfrm>
            <a:off x="401638" y="1665288"/>
            <a:ext cx="7065962" cy="5040312"/>
            <a:chOff x="48375" y="444532"/>
            <a:chExt cx="8111462" cy="6034562"/>
          </a:xfrm>
        </p:grpSpPr>
        <p:sp>
          <p:nvSpPr>
            <p:cNvPr id="24" name="Retângulo 25"/>
            <p:cNvSpPr/>
            <p:nvPr/>
          </p:nvSpPr>
          <p:spPr>
            <a:xfrm>
              <a:off x="48375" y="444532"/>
              <a:ext cx="8111462" cy="60345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grpSp>
          <p:nvGrpSpPr>
            <p:cNvPr id="75783" name="Grupo 43"/>
            <p:cNvGrpSpPr>
              <a:grpSpLocks/>
            </p:cNvGrpSpPr>
            <p:nvPr/>
          </p:nvGrpSpPr>
          <p:grpSpPr bwMode="auto">
            <a:xfrm>
              <a:off x="203371" y="606087"/>
              <a:ext cx="7812497" cy="5765955"/>
              <a:chOff x="1152354" y="750103"/>
              <a:chExt cx="7812497" cy="5765955"/>
            </a:xfrm>
          </p:grpSpPr>
          <p:sp>
            <p:nvSpPr>
              <p:cNvPr id="26" name="Elipse 27"/>
              <p:cNvSpPr/>
              <p:nvPr/>
            </p:nvSpPr>
            <p:spPr>
              <a:xfrm>
                <a:off x="5939683" y="750103"/>
                <a:ext cx="1656553" cy="165546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FFFFFF"/>
                  </a:solidFill>
                </a:endParaRPr>
              </a:p>
            </p:txBody>
          </p:sp>
          <p:pic>
            <p:nvPicPr>
              <p:cNvPr id="75785" name="Imagem 28" descr="logo_gray.GIF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97671" y="1379124"/>
                <a:ext cx="1381125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Elipse 29"/>
              <p:cNvSpPr/>
              <p:nvPr/>
            </p:nvSpPr>
            <p:spPr>
              <a:xfrm>
                <a:off x="4352380" y="2112870"/>
                <a:ext cx="1656554" cy="165546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FFFFFF"/>
                  </a:solidFill>
                </a:endParaRPr>
              </a:p>
            </p:txBody>
          </p:sp>
          <p:pic>
            <p:nvPicPr>
              <p:cNvPr id="7578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69039" y="2464065"/>
                <a:ext cx="792089" cy="980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Elipse 31"/>
              <p:cNvSpPr/>
              <p:nvPr/>
            </p:nvSpPr>
            <p:spPr>
              <a:xfrm>
                <a:off x="2772367" y="750103"/>
                <a:ext cx="1656553" cy="165546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FFFFFF"/>
                  </a:solidFill>
                </a:endParaRPr>
              </a:p>
            </p:txBody>
          </p:sp>
          <p:pic>
            <p:nvPicPr>
              <p:cNvPr id="75789" name="Imagem 32" descr="logo altus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57311" y="1235108"/>
                <a:ext cx="1399035" cy="640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2" name="Conector de seta reta 33"/>
              <p:cNvCxnSpPr>
                <a:stCxn id="26" idx="3"/>
                <a:endCxn id="28" idx="7"/>
              </p:cNvCxnSpPr>
              <p:nvPr/>
            </p:nvCxnSpPr>
            <p:spPr>
              <a:xfrm rot="5400000">
                <a:off x="5879275" y="2051466"/>
                <a:ext cx="190065" cy="41550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de seta reta 34"/>
              <p:cNvCxnSpPr>
                <a:stCxn id="30" idx="5"/>
                <a:endCxn id="28" idx="1"/>
              </p:cNvCxnSpPr>
              <p:nvPr/>
            </p:nvCxnSpPr>
            <p:spPr>
              <a:xfrm rot="16200000" flipH="1">
                <a:off x="4295618" y="2055111"/>
                <a:ext cx="190065" cy="4082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de seta reta 35"/>
              <p:cNvCxnSpPr>
                <a:endCxn id="28" idx="3"/>
              </p:cNvCxnSpPr>
              <p:nvPr/>
            </p:nvCxnSpPr>
            <p:spPr>
              <a:xfrm rot="5400000" flipH="1" flipV="1">
                <a:off x="3965837" y="3525247"/>
                <a:ext cx="629116" cy="6287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Elipse 36"/>
              <p:cNvSpPr/>
              <p:nvPr/>
            </p:nvSpPr>
            <p:spPr>
              <a:xfrm>
                <a:off x="6732423" y="4509588"/>
                <a:ext cx="1656554" cy="165546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</a:rPr>
                  <a:t>Research Partners</a:t>
                </a:r>
              </a:p>
            </p:txBody>
          </p:sp>
          <p:cxnSp>
            <p:nvCxnSpPr>
              <p:cNvPr id="36" name="Conector de seta reta 37"/>
              <p:cNvCxnSpPr>
                <a:stCxn id="35" idx="2"/>
                <a:endCxn id="45" idx="6"/>
              </p:cNvCxnSpPr>
              <p:nvPr/>
            </p:nvCxnSpPr>
            <p:spPr>
              <a:xfrm rot="10800000">
                <a:off x="6253134" y="4792786"/>
                <a:ext cx="479288" cy="54548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795" name="CaixaDeTexto 38"/>
              <p:cNvSpPr txBox="1">
                <a:spLocks noChangeArrowheads="1"/>
              </p:cNvSpPr>
              <p:nvPr/>
            </p:nvSpPr>
            <p:spPr bwMode="auto">
              <a:xfrm>
                <a:off x="5491655" y="5168991"/>
                <a:ext cx="1213052" cy="718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1100" b="1">
                    <a:cs typeface="MS PGothic"/>
                  </a:rPr>
                  <a:t>Exchange of </a:t>
                </a:r>
                <a:br>
                  <a:rPr lang="en-US" sz="1100" b="1">
                    <a:cs typeface="MS PGothic"/>
                  </a:rPr>
                </a:br>
                <a:r>
                  <a:rPr lang="en-US" sz="1100" b="1">
                    <a:cs typeface="MS PGothic"/>
                  </a:rPr>
                  <a:t>Knowledge </a:t>
                </a:r>
                <a:br>
                  <a:rPr lang="en-US" sz="1100" b="1">
                    <a:cs typeface="MS PGothic"/>
                  </a:rPr>
                </a:br>
                <a:r>
                  <a:rPr lang="en-US" sz="1100" b="1">
                    <a:cs typeface="MS PGothic"/>
                  </a:rPr>
                  <a:t>and Knowing</a:t>
                </a:r>
              </a:p>
            </p:txBody>
          </p:sp>
          <p:sp>
            <p:nvSpPr>
              <p:cNvPr id="75796" name="CaixaDeTexto 39"/>
              <p:cNvSpPr txBox="1">
                <a:spLocks noChangeArrowheads="1"/>
              </p:cNvSpPr>
              <p:nvPr/>
            </p:nvSpPr>
            <p:spPr bwMode="auto">
              <a:xfrm>
                <a:off x="3167305" y="2420469"/>
                <a:ext cx="76174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1100" b="1">
                    <a:cs typeface="MS PGothic"/>
                  </a:rPr>
                  <a:t>Expertise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1100" b="1">
                    <a:cs typeface="MS PGothic"/>
                  </a:rPr>
                  <a:t>Funding</a:t>
                </a:r>
              </a:p>
            </p:txBody>
          </p:sp>
          <p:sp>
            <p:nvSpPr>
              <p:cNvPr id="75797" name="CaixaDeTexto 40"/>
              <p:cNvSpPr txBox="1">
                <a:spLocks noChangeArrowheads="1"/>
              </p:cNvSpPr>
              <p:nvPr/>
            </p:nvSpPr>
            <p:spPr bwMode="auto">
              <a:xfrm>
                <a:off x="6435457" y="2420622"/>
                <a:ext cx="76174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1100" b="1">
                    <a:cs typeface="MS PGothic"/>
                  </a:rPr>
                  <a:t>Expertise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1100" b="1">
                    <a:cs typeface="MS PGothic"/>
                  </a:rPr>
                  <a:t>Funding</a:t>
                </a:r>
              </a:p>
            </p:txBody>
          </p:sp>
          <p:sp>
            <p:nvSpPr>
              <p:cNvPr id="75798" name="CaixaDeTexto 41"/>
              <p:cNvSpPr txBox="1">
                <a:spLocks noChangeArrowheads="1"/>
              </p:cNvSpPr>
              <p:nvPr/>
            </p:nvSpPr>
            <p:spPr bwMode="auto">
              <a:xfrm>
                <a:off x="6318252" y="6000199"/>
                <a:ext cx="1136638" cy="515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1100" b="1">
                    <a:cs typeface="MS PGothic"/>
                  </a:rPr>
                  <a:t>R&amp;D HR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1100" b="1">
                    <a:cs typeface="MS PGothic"/>
                  </a:rPr>
                  <a:t>Training</a:t>
                </a:r>
              </a:p>
            </p:txBody>
          </p:sp>
          <p:sp>
            <p:nvSpPr>
              <p:cNvPr id="41" name="Oval 8"/>
              <p:cNvSpPr>
                <a:spLocks noChangeArrowheads="1"/>
              </p:cNvSpPr>
              <p:nvPr/>
            </p:nvSpPr>
            <p:spPr bwMode="auto">
              <a:xfrm>
                <a:off x="1259783" y="4437364"/>
                <a:ext cx="1800522" cy="179991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61176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75800" name="Oval 11"/>
              <p:cNvSpPr>
                <a:spLocks noChangeArrowheads="1"/>
              </p:cNvSpPr>
              <p:nvPr/>
            </p:nvSpPr>
            <p:spPr bwMode="auto">
              <a:xfrm>
                <a:off x="1152354" y="2971535"/>
                <a:ext cx="1800275" cy="1800275"/>
              </a:xfrm>
              <a:prstGeom prst="ellipse">
                <a:avLst/>
              </a:prstGeom>
              <a:gradFill rotWithShape="1">
                <a:gsLst>
                  <a:gs pos="0">
                    <a:srgbClr val="00B050">
                      <a:alpha val="50000"/>
                    </a:srgbClr>
                  </a:gs>
                  <a:gs pos="100000">
                    <a:srgbClr val="FFFF00">
                      <a:alpha val="50000"/>
                    </a:srgb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MS PGothic"/>
                </a:endParaRPr>
              </a:p>
            </p:txBody>
          </p:sp>
          <p:sp>
            <p:nvSpPr>
              <p:cNvPr id="43" name="Elipse 3"/>
              <p:cNvSpPr/>
              <p:nvPr/>
            </p:nvSpPr>
            <p:spPr>
              <a:xfrm>
                <a:off x="2555502" y="3861467"/>
                <a:ext cx="1656554" cy="1655465"/>
              </a:xfrm>
              <a:prstGeom prst="ellipse">
                <a:avLst/>
              </a:prstGeom>
              <a:solidFill>
                <a:srgbClr val="F2F2F2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FFFFFF"/>
                  </a:solidFill>
                </a:endParaRPr>
              </a:p>
            </p:txBody>
          </p:sp>
          <p:pic>
            <p:nvPicPr>
              <p:cNvPr id="75802" name="Imagem 45" descr="logo_unisinos-iso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99792" y="4479928"/>
                <a:ext cx="1440160" cy="389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Elipse 46"/>
              <p:cNvSpPr/>
              <p:nvPr/>
            </p:nvSpPr>
            <p:spPr>
              <a:xfrm>
                <a:off x="4135516" y="4361338"/>
                <a:ext cx="2117618" cy="8628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Semiconductor Research Institute</a:t>
                </a:r>
              </a:p>
            </p:txBody>
          </p:sp>
          <p:sp>
            <p:nvSpPr>
              <p:cNvPr id="75804" name="CaixaDeTexto 47"/>
              <p:cNvSpPr txBox="1">
                <a:spLocks noChangeArrowheads="1"/>
              </p:cNvSpPr>
              <p:nvPr/>
            </p:nvSpPr>
            <p:spPr bwMode="auto">
              <a:xfrm>
                <a:off x="3093203" y="5514617"/>
                <a:ext cx="892882" cy="921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1100" b="1">
                    <a:cs typeface="MS PGothic"/>
                  </a:rPr>
                  <a:t>Land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1100" b="1">
                    <a:cs typeface="MS PGothic"/>
                  </a:rPr>
                  <a:t>Funding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1100" b="1">
                    <a:cs typeface="MS PGothic"/>
                  </a:rPr>
                  <a:t>R&amp;D HR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1100" b="1">
                    <a:cs typeface="MS PGothic"/>
                  </a:rPr>
                  <a:t>Training</a:t>
                </a:r>
              </a:p>
            </p:txBody>
          </p:sp>
          <p:sp>
            <p:nvSpPr>
              <p:cNvPr id="75805" name="CaixaDeTexto 48"/>
              <p:cNvSpPr txBox="1">
                <a:spLocks noChangeArrowheads="1"/>
              </p:cNvSpPr>
              <p:nvPr/>
            </p:nvSpPr>
            <p:spPr bwMode="auto">
              <a:xfrm>
                <a:off x="1545219" y="3564215"/>
                <a:ext cx="110543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cs typeface="MS PGothic"/>
                  </a:rPr>
                  <a:t>Brazilian</a:t>
                </a:r>
              </a:p>
              <a:p>
                <a:pPr algn="ctr"/>
                <a:r>
                  <a:rPr lang="en-US" sz="1400" b="1">
                    <a:cs typeface="MS PGothic"/>
                  </a:rPr>
                  <a:t>Government</a:t>
                </a:r>
              </a:p>
            </p:txBody>
          </p:sp>
          <p:sp>
            <p:nvSpPr>
              <p:cNvPr id="75806" name="CaixaDeTexto 49"/>
              <p:cNvSpPr txBox="1">
                <a:spLocks noChangeArrowheads="1"/>
              </p:cNvSpPr>
              <p:nvPr/>
            </p:nvSpPr>
            <p:spPr bwMode="auto">
              <a:xfrm>
                <a:off x="1492554" y="5157192"/>
                <a:ext cx="1380508" cy="773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>
                    <a:cs typeface="MS PGothic"/>
                  </a:rPr>
                  <a:t>TECNOSINOS</a:t>
                </a:r>
              </a:p>
              <a:p>
                <a:pPr algn="ctr"/>
                <a:r>
                  <a:rPr lang="en-US" sz="1200" b="1">
                    <a:cs typeface="MS PGothic"/>
                  </a:rPr>
                  <a:t>Technology</a:t>
                </a:r>
                <a:br>
                  <a:rPr lang="en-US" sz="1200" b="1">
                    <a:cs typeface="MS PGothic"/>
                  </a:rPr>
                </a:br>
                <a:r>
                  <a:rPr lang="en-US" sz="1200" b="1">
                    <a:cs typeface="MS PGothic"/>
                  </a:rPr>
                  <a:t>Park</a:t>
                </a:r>
              </a:p>
            </p:txBody>
          </p:sp>
          <p:sp>
            <p:nvSpPr>
              <p:cNvPr id="49" name="Oval 11"/>
              <p:cNvSpPr>
                <a:spLocks noChangeArrowheads="1"/>
              </p:cNvSpPr>
              <p:nvPr/>
            </p:nvSpPr>
            <p:spPr bwMode="auto">
              <a:xfrm>
                <a:off x="7164330" y="3141120"/>
                <a:ext cx="1800522" cy="1799916"/>
              </a:xfrm>
              <a:prstGeom prst="ellipse">
                <a:avLst/>
              </a:prstGeom>
              <a:gradFill flip="none" rotWithShape="1">
                <a:gsLst>
                  <a:gs pos="29000">
                    <a:schemeClr val="tx2">
                      <a:alpha val="50000"/>
                    </a:schemeClr>
                  </a:gs>
                  <a:gs pos="100000">
                    <a:srgbClr val="FF0000">
                      <a:alpha val="50000"/>
                    </a:srgb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75808" name="CaixaDeTexto 51"/>
              <p:cNvSpPr txBox="1">
                <a:spLocks noChangeArrowheads="1"/>
              </p:cNvSpPr>
              <p:nvPr/>
            </p:nvSpPr>
            <p:spPr bwMode="auto">
              <a:xfrm>
                <a:off x="7538401" y="3795316"/>
                <a:ext cx="110543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cs typeface="MS PGothic"/>
                  </a:rPr>
                  <a:t>Korean</a:t>
                </a:r>
              </a:p>
              <a:p>
                <a:pPr algn="ctr"/>
                <a:r>
                  <a:rPr lang="en-US" sz="1400" b="1">
                    <a:cs typeface="MS PGothic"/>
                  </a:rPr>
                  <a:t>Government</a:t>
                </a:r>
              </a:p>
            </p:txBody>
          </p:sp>
          <p:sp>
            <p:nvSpPr>
              <p:cNvPr id="75809" name="CaixaDeTexto 56"/>
              <p:cNvSpPr txBox="1">
                <a:spLocks noChangeArrowheads="1"/>
              </p:cNvSpPr>
              <p:nvPr/>
            </p:nvSpPr>
            <p:spPr bwMode="auto">
              <a:xfrm>
                <a:off x="1406422" y="2689869"/>
                <a:ext cx="1295893" cy="31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1100" b="1">
                    <a:cs typeface="MS PGothic"/>
                  </a:rPr>
                  <a:t>Legal Benefits</a:t>
                </a:r>
              </a:p>
            </p:txBody>
          </p:sp>
          <p:sp>
            <p:nvSpPr>
              <p:cNvPr id="75810" name="CaixaDeTexto 38"/>
              <p:cNvSpPr txBox="1">
                <a:spLocks noChangeArrowheads="1"/>
              </p:cNvSpPr>
              <p:nvPr/>
            </p:nvSpPr>
            <p:spPr bwMode="auto">
              <a:xfrm>
                <a:off x="5130007" y="3714159"/>
                <a:ext cx="1593971" cy="718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1100" b="1">
                    <a:cs typeface="MS PGothic"/>
                  </a:rPr>
                  <a:t>Project Demands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1100" b="1">
                    <a:cs typeface="MS PGothic"/>
                  </a:rPr>
                  <a:t>Training Demands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1100" b="1">
                    <a:cs typeface="MS PGothic"/>
                  </a:rPr>
                  <a:t>Funding</a:t>
                </a:r>
              </a:p>
            </p:txBody>
          </p:sp>
        </p:grpSp>
      </p:grpSp>
      <p:sp>
        <p:nvSpPr>
          <p:cNvPr id="53" name="모서리가 둥근 직사각형 10"/>
          <p:cNvSpPr>
            <a:spLocks noChangeArrowheads="1"/>
          </p:cNvSpPr>
          <p:nvPr/>
        </p:nvSpPr>
        <p:spPr bwMode="auto">
          <a:xfrm>
            <a:off x="7605713" y="1763713"/>
            <a:ext cx="1466850" cy="16652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ko-KR" sz="1000">
                <a:latin typeface="Arial" pitchFamily="34" charset="0"/>
                <a:ea typeface="Gulim" pitchFamily="34" charset="-127"/>
                <a:cs typeface="+mn-cs"/>
              </a:rPr>
              <a:t>Goal 1</a:t>
            </a:r>
          </a:p>
          <a:p>
            <a:pPr algn="ctr">
              <a:defRPr/>
            </a:pPr>
            <a:r>
              <a:rPr lang="en-US" altLang="ko-KR" sz="1000">
                <a:latin typeface="Arial" pitchFamily="34" charset="0"/>
                <a:ea typeface="Gulim" pitchFamily="34" charset="-127"/>
                <a:cs typeface="+mn-cs"/>
              </a:rPr>
              <a:t>-----------------</a:t>
            </a:r>
          </a:p>
          <a:p>
            <a:pPr algn="ctr">
              <a:defRPr/>
            </a:pPr>
            <a:r>
              <a:rPr lang="en-US" altLang="ko-KR" sz="1000">
                <a:latin typeface="Arial" pitchFamily="34" charset="0"/>
                <a:ea typeface="Gulim" pitchFamily="34" charset="-127"/>
                <a:cs typeface="+mn-cs"/>
              </a:rPr>
              <a:t>Strong Support </a:t>
            </a:r>
          </a:p>
          <a:p>
            <a:pPr algn="ctr">
              <a:defRPr/>
            </a:pPr>
            <a:r>
              <a:rPr lang="en-US" altLang="ko-KR" sz="1000">
                <a:latin typeface="Arial" pitchFamily="34" charset="0"/>
                <a:ea typeface="Gulim" pitchFamily="34" charset="-127"/>
                <a:cs typeface="+mn-cs"/>
              </a:rPr>
              <a:t>for</a:t>
            </a:r>
          </a:p>
          <a:p>
            <a:pPr algn="ctr">
              <a:defRPr/>
            </a:pPr>
            <a:r>
              <a:rPr lang="en-US" altLang="ko-KR" sz="1000">
                <a:latin typeface="Arial" pitchFamily="34" charset="0"/>
                <a:ea typeface="Gulim" pitchFamily="34" charset="-127"/>
                <a:cs typeface="+mn-cs"/>
              </a:rPr>
              <a:t>Semiconductor</a:t>
            </a:r>
          </a:p>
          <a:p>
            <a:pPr algn="ctr">
              <a:defRPr/>
            </a:pPr>
            <a:r>
              <a:rPr lang="en-US" altLang="ko-KR" sz="1000">
                <a:latin typeface="Arial" pitchFamily="34" charset="0"/>
                <a:ea typeface="Gulim" pitchFamily="34" charset="-127"/>
                <a:cs typeface="+mn-cs"/>
              </a:rPr>
              <a:t>Back End Manufacturing Line</a:t>
            </a:r>
          </a:p>
          <a:p>
            <a:pPr algn="ctr">
              <a:defRPr/>
            </a:pPr>
            <a:r>
              <a:rPr lang="pt-BR" altLang="ko-KR" sz="1000">
                <a:latin typeface="Arial" pitchFamily="34" charset="0"/>
                <a:ea typeface="Gulim" pitchFamily="34" charset="-127"/>
                <a:cs typeface="+mn-cs"/>
              </a:rPr>
              <a:t>Kick-Off</a:t>
            </a:r>
            <a:r>
              <a:rPr lang="en-US" altLang="ko-KR" sz="1000">
                <a:latin typeface="Arial" pitchFamily="34" charset="0"/>
                <a:ea typeface="Gulim" pitchFamily="34" charset="-127"/>
                <a:cs typeface="+mn-cs"/>
              </a:rPr>
              <a:t>: 2012.03</a:t>
            </a:r>
            <a:endParaRPr lang="ko-KR" altLang="en-US" sz="1000">
              <a:latin typeface="Arial" pitchFamily="34" charset="0"/>
              <a:ea typeface="Gulim" pitchFamily="34" charset="-127"/>
              <a:cs typeface="+mn-cs"/>
            </a:endParaRPr>
          </a:p>
        </p:txBody>
      </p:sp>
      <p:sp>
        <p:nvSpPr>
          <p:cNvPr id="54" name="모서리가 둥근 직사각형 10"/>
          <p:cNvSpPr>
            <a:spLocks noChangeArrowheads="1"/>
          </p:cNvSpPr>
          <p:nvPr/>
        </p:nvSpPr>
        <p:spPr bwMode="auto">
          <a:xfrm>
            <a:off x="7586663" y="4014788"/>
            <a:ext cx="1466850" cy="17097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ko-KR" sz="1050" dirty="0">
                <a:latin typeface="Arial" pitchFamily="34" charset="0"/>
                <a:ea typeface="MS PGothic" pitchFamily="34" charset="-128"/>
                <a:cs typeface="+mn-cs"/>
              </a:rPr>
              <a:t>Goals 2 &amp; 3</a:t>
            </a:r>
          </a:p>
          <a:p>
            <a:pPr algn="ctr">
              <a:defRPr/>
            </a:pPr>
            <a:r>
              <a:rPr lang="en-US" altLang="ko-KR" sz="1050" dirty="0">
                <a:latin typeface="Arial" pitchFamily="34" charset="0"/>
                <a:ea typeface="MS PGothic" pitchFamily="34" charset="-128"/>
                <a:cs typeface="+mn-cs"/>
              </a:rPr>
              <a:t>-----------------</a:t>
            </a:r>
          </a:p>
          <a:p>
            <a:pPr algn="ctr">
              <a:defRPr/>
            </a:pPr>
            <a:r>
              <a:rPr lang="en-US" altLang="ko-KR" sz="1050" dirty="0">
                <a:latin typeface="Arial" pitchFamily="34" charset="0"/>
                <a:ea typeface="MS PGothic" pitchFamily="34" charset="-128"/>
                <a:cs typeface="+mn-cs"/>
              </a:rPr>
              <a:t>Partnership and Collaboration for other Semiconductor Korean Companies in Brazil</a:t>
            </a:r>
          </a:p>
        </p:txBody>
      </p:sp>
      <p:cxnSp>
        <p:nvCxnSpPr>
          <p:cNvPr id="55" name="Conector de seta reta 38"/>
          <p:cNvCxnSpPr>
            <a:stCxn id="28" idx="4"/>
            <a:endCxn id="45" idx="0"/>
          </p:cNvCxnSpPr>
          <p:nvPr/>
        </p:nvCxnSpPr>
        <p:spPr bwMode="auto">
          <a:xfrm rot="16200000" flipH="1">
            <a:off x="3804444" y="4563269"/>
            <a:ext cx="495300" cy="11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79488"/>
            <a:r>
              <a:rPr lang="pt-BR" sz="2400" smtClean="0"/>
              <a:t>Brazil-Korea Cooperation in Semiconductors</a:t>
            </a:r>
            <a:br>
              <a:rPr lang="pt-BR" sz="2400" smtClean="0"/>
            </a:br>
            <a:r>
              <a:rPr lang="pt-BR" sz="2400" smtClean="0"/>
              <a:t/>
            </a:r>
            <a:br>
              <a:rPr lang="pt-BR" sz="2400" smtClean="0"/>
            </a:br>
            <a:r>
              <a:rPr lang="pt-BR" sz="2400" smtClean="0"/>
              <a:t>(A Case of the 2+2 Model)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HT Micron ICs at UNISINOS </a:t>
            </a:r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9263" y="1989138"/>
            <a:ext cx="7100887" cy="326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35150" y="4406900"/>
            <a:ext cx="7058025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dirty="0" smtClean="0"/>
              <a:t>WHO IS UNISINOS?</a:t>
            </a:r>
            <a:endParaRPr lang="pt-BR" dirty="0"/>
          </a:p>
        </p:txBody>
      </p:sp>
      <p:sp>
        <p:nvSpPr>
          <p:cNvPr id="78850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835150" y="2906713"/>
            <a:ext cx="7058025" cy="1500187"/>
          </a:xfrm>
        </p:spPr>
        <p:txBody>
          <a:bodyPr/>
          <a:lstStyle/>
          <a:p>
            <a:pPr algn="r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2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29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947" y="497672"/>
            <a:ext cx="2797695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Calibri"/>
                <a:cs typeface="Calibri"/>
              </a:rPr>
              <a:t>UNISINOS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LOCATION 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4419" y="5886255"/>
            <a:ext cx="339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SÃO LEOPOLDO, RS, BRAZIL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4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d:\Desktop\foto-camp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46038"/>
            <a:ext cx="9205913" cy="690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5337933" y="1407210"/>
            <a:ext cx="3587229" cy="496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</a:rPr>
              <a:t>UNISINOS belongs to a global universities network supported by the Jesuits Corporation, and was founded in 1969, in Southern Brazil. </a:t>
            </a:r>
          </a:p>
          <a:p>
            <a:pPr algn="r">
              <a:lnSpc>
                <a:spcPct val="11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</a:rPr>
              <a:t>UNISINOS has been employed efforts in order to contribute to a regional development through education, research and social and business initiatives. The investment in research, technology and innovation with a global strategic orientation have been one of the drivers for setting a new knowledge economy in the region as a global research University.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4565564" y="737926"/>
            <a:ext cx="435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FFFFFF"/>
                </a:solidFill>
              </a:rPr>
              <a:t>A JESUIT </a:t>
            </a:r>
            <a:r>
              <a:rPr lang="en-US" sz="2800" dirty="0" smtClean="0">
                <a:solidFill>
                  <a:srgbClr val="FFFFFF"/>
                </a:solidFill>
              </a:rPr>
              <a:t>UNIVERSITY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5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4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61"/>
            <a:ext cx="91229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947" y="497672"/>
            <a:ext cx="2797695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UNISINOS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NUMBERS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783" y="1904881"/>
            <a:ext cx="169921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6600"/>
                </a:solidFill>
                <a:latin typeface="Calibri"/>
                <a:cs typeface="Calibri"/>
              </a:rPr>
              <a:t>+33,000</a:t>
            </a:r>
            <a:endParaRPr lang="en-US" sz="32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783" y="3037514"/>
            <a:ext cx="169921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6600"/>
                </a:solidFill>
                <a:latin typeface="Calibri"/>
                <a:cs typeface="Calibri"/>
              </a:rPr>
              <a:t>90</a:t>
            </a:r>
            <a:endParaRPr lang="en-US" sz="32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783" y="4307434"/>
            <a:ext cx="169921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6600"/>
                </a:solidFill>
                <a:latin typeface="Calibri"/>
                <a:cs typeface="Calibri"/>
              </a:rPr>
              <a:t>25</a:t>
            </a:r>
            <a:endParaRPr lang="en-US" sz="32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783" y="5543032"/>
            <a:ext cx="169921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6600"/>
                </a:solidFill>
                <a:latin typeface="Calibri"/>
                <a:cs typeface="Calibri"/>
              </a:rPr>
              <a:t>14</a:t>
            </a:r>
            <a:endParaRPr lang="en-US" sz="32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948" y="2338939"/>
            <a:ext cx="168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students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948" y="3420089"/>
            <a:ext cx="168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ndergraduate programs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948" y="4689251"/>
            <a:ext cx="168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aster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programs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948" y="5907688"/>
            <a:ext cx="168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Ph.D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programs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7035" y="2534812"/>
            <a:ext cx="169921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2,300</a:t>
            </a:r>
            <a:endParaRPr lang="en-US" sz="32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4200" y="2968870"/>
            <a:ext cx="168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57035" y="3920941"/>
            <a:ext cx="169921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6,000</a:t>
            </a:r>
            <a:endParaRPr lang="en-US" sz="32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4200" y="4406482"/>
            <a:ext cx="1682050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/>
              <a:t>n</a:t>
            </a:r>
            <a:r>
              <a:rPr lang="en-US" dirty="0" smtClean="0"/>
              <a:t>ew students each year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57035" y="5453309"/>
            <a:ext cx="169921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+500</a:t>
            </a:r>
            <a:endParaRPr lang="en-US" sz="32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4051" y="5938850"/>
            <a:ext cx="2111144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/>
              <a:t>c</a:t>
            </a:r>
            <a:r>
              <a:rPr lang="en-US" dirty="0" smtClean="0"/>
              <a:t>ontinuing education courses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53999" y="2328880"/>
            <a:ext cx="169921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3,065</a:t>
            </a:r>
            <a:endParaRPr lang="en-US" sz="32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2360" y="2762938"/>
            <a:ext cx="2111142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people impacted by activities in company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53999" y="3835136"/>
            <a:ext cx="169921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450</a:t>
            </a:r>
            <a:endParaRPr lang="en-US" sz="32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04759" y="4252033"/>
            <a:ext cx="2892094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research projects each year (30% of those with companies or organizations)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453999" y="5350343"/>
            <a:ext cx="169921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+700</a:t>
            </a:r>
            <a:endParaRPr lang="en-US" sz="32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36469" y="5801562"/>
            <a:ext cx="2565986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thousand </a:t>
            </a:r>
            <a:r>
              <a:rPr lang="en-US" dirty="0" err="1" smtClean="0"/>
              <a:t>itens</a:t>
            </a:r>
            <a:r>
              <a:rPr lang="en-US" dirty="0" smtClean="0"/>
              <a:t> in one of the largest libraries in Latin America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771110" y="3835136"/>
            <a:ext cx="169921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1,405</a:t>
            </a:r>
            <a:endParaRPr lang="en-US" sz="32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9767" y="4286355"/>
            <a:ext cx="1682050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students on masters and </a:t>
            </a:r>
            <a:r>
              <a:rPr lang="en-US" dirty="0" err="1" smtClean="0"/>
              <a:t>Ph.D</a:t>
            </a:r>
            <a:r>
              <a:rPr lang="en-US" dirty="0" smtClean="0"/>
              <a:t> programs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71110" y="5401826"/>
            <a:ext cx="169921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6,884</a:t>
            </a:r>
            <a:endParaRPr lang="en-US" sz="32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99470" y="5887367"/>
            <a:ext cx="2111144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students in </a:t>
            </a:r>
            <a:r>
              <a:rPr lang="en-US" dirty="0" err="1" smtClean="0"/>
              <a:t>Lato</a:t>
            </a:r>
            <a:r>
              <a:rPr lang="en-US" dirty="0" smtClean="0"/>
              <a:t> </a:t>
            </a:r>
            <a:r>
              <a:rPr lang="en-US" dirty="0" err="1" smtClean="0"/>
              <a:t>Sensu</a:t>
            </a:r>
            <a:r>
              <a:rPr lang="en-US" dirty="0" smtClean="0"/>
              <a:t>/MBA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85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8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29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947" y="394706"/>
            <a:ext cx="5547164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UNISINOS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SYSTEM OF SCIENCE, TECHNOLOGY AND INNOVATION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947" y="2525890"/>
            <a:ext cx="2287497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ACADEMIC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(courses / programs)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Ph.D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Programs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Master Programs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92 Research Groups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450 Research Projects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556" y="4811891"/>
            <a:ext cx="3090333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b="1" dirty="0">
                <a:solidFill>
                  <a:srgbClr val="595959"/>
                </a:solidFill>
              </a:rPr>
              <a:t>TECH PARK</a:t>
            </a:r>
          </a:p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595959"/>
                </a:solidFill>
              </a:rPr>
              <a:t>(TECNOSINOS)</a:t>
            </a:r>
          </a:p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595959"/>
                </a:solidFill>
              </a:rPr>
              <a:t>75 Companies</a:t>
            </a:r>
          </a:p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595959"/>
                </a:solidFill>
              </a:rPr>
              <a:t>40 Incubated Companies</a:t>
            </a:r>
          </a:p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595959"/>
                </a:solidFill>
              </a:rPr>
              <a:t>5,300 jobs</a:t>
            </a:r>
          </a:p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595959"/>
                </a:solidFill>
              </a:rPr>
              <a:t>US$ 600 million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2557" y="3880542"/>
            <a:ext cx="3033889" cy="23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b="1" dirty="0">
                <a:solidFill>
                  <a:srgbClr val="595959"/>
                </a:solidFill>
              </a:rPr>
              <a:t>TECHNOLOGICAL INSTITUTES</a:t>
            </a:r>
          </a:p>
          <a:p>
            <a:pPr algn="r">
              <a:lnSpc>
                <a:spcPct val="90000"/>
              </a:lnSpc>
            </a:pPr>
            <a:r>
              <a:rPr lang="en-US" dirty="0" err="1">
                <a:solidFill>
                  <a:srgbClr val="595959"/>
                </a:solidFill>
              </a:rPr>
              <a:t>Itt</a:t>
            </a:r>
            <a:r>
              <a:rPr lang="en-US" dirty="0">
                <a:solidFill>
                  <a:srgbClr val="595959"/>
                </a:solidFill>
              </a:rPr>
              <a:t> CHIP (semiconductors)</a:t>
            </a:r>
          </a:p>
          <a:p>
            <a:pPr algn="r">
              <a:lnSpc>
                <a:spcPct val="90000"/>
              </a:lnSpc>
            </a:pPr>
            <a:r>
              <a:rPr lang="en-US" dirty="0" err="1">
                <a:solidFill>
                  <a:srgbClr val="595959"/>
                </a:solidFill>
              </a:rPr>
              <a:t>Itt</a:t>
            </a:r>
            <a:r>
              <a:rPr lang="en-US" dirty="0">
                <a:solidFill>
                  <a:srgbClr val="595959"/>
                </a:solidFill>
              </a:rPr>
              <a:t> FUSE (automation)</a:t>
            </a:r>
          </a:p>
          <a:p>
            <a:pPr algn="r">
              <a:lnSpc>
                <a:spcPct val="90000"/>
              </a:lnSpc>
            </a:pPr>
            <a:r>
              <a:rPr lang="en-US" dirty="0" err="1">
                <a:solidFill>
                  <a:srgbClr val="595959"/>
                </a:solidFill>
              </a:rPr>
              <a:t>Itt</a:t>
            </a:r>
            <a:r>
              <a:rPr lang="en-US" dirty="0">
                <a:solidFill>
                  <a:srgbClr val="595959"/>
                </a:solidFill>
              </a:rPr>
              <a:t> FOSIL (micropaleontology)</a:t>
            </a:r>
          </a:p>
          <a:p>
            <a:pPr algn="r">
              <a:lnSpc>
                <a:spcPct val="90000"/>
              </a:lnSpc>
            </a:pPr>
            <a:r>
              <a:rPr lang="en-US" dirty="0" err="1">
                <a:solidFill>
                  <a:srgbClr val="595959"/>
                </a:solidFill>
              </a:rPr>
              <a:t>Itt</a:t>
            </a:r>
            <a:r>
              <a:rPr lang="en-US" dirty="0">
                <a:solidFill>
                  <a:srgbClr val="595959"/>
                </a:solidFill>
              </a:rPr>
              <a:t> NUTRIFOR (</a:t>
            </a:r>
            <a:r>
              <a:rPr lang="en-US" dirty="0" err="1">
                <a:solidFill>
                  <a:srgbClr val="595959"/>
                </a:solidFill>
              </a:rPr>
              <a:t>nutraceuticals</a:t>
            </a:r>
            <a:r>
              <a:rPr lang="en-US" dirty="0">
                <a:solidFill>
                  <a:srgbClr val="595959"/>
                </a:solidFill>
              </a:rPr>
              <a:t>)</a:t>
            </a:r>
          </a:p>
          <a:p>
            <a:pPr algn="r">
              <a:lnSpc>
                <a:spcPct val="90000"/>
              </a:lnSpc>
            </a:pPr>
            <a:r>
              <a:rPr lang="en-US" dirty="0" err="1">
                <a:solidFill>
                  <a:srgbClr val="595959"/>
                </a:solidFill>
              </a:rPr>
              <a:t>Itt</a:t>
            </a:r>
            <a:r>
              <a:rPr lang="en-US" dirty="0">
                <a:solidFill>
                  <a:srgbClr val="595959"/>
                </a:solidFill>
              </a:rPr>
              <a:t> PERFORMANCE (civil construction)</a:t>
            </a:r>
          </a:p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595959"/>
                </a:solidFill>
              </a:rPr>
              <a:t>Other Labs of R&amp;D&amp;I</a:t>
            </a:r>
          </a:p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595959"/>
                </a:solidFill>
              </a:rPr>
              <a:t>NITT</a:t>
            </a:r>
          </a:p>
        </p:txBody>
      </p:sp>
    </p:spTree>
    <p:extLst>
      <p:ext uri="{BB962C8B-B14F-4D97-AF65-F5344CB8AC3E}">
        <p14:creationId xmlns="" xmlns:p14="http://schemas.microsoft.com/office/powerpoint/2010/main" val="38485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57"/>
          <a:stretch/>
        </p:blipFill>
        <p:spPr bwMode="auto">
          <a:xfrm>
            <a:off x="107577" y="1476504"/>
            <a:ext cx="9036423" cy="538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308946" y="394706"/>
            <a:ext cx="731035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spc="-150" dirty="0" smtClean="0">
                <a:solidFill>
                  <a:srgbClr val="595959"/>
                </a:solidFill>
                <a:latin typeface="Calibri"/>
                <a:cs typeface="Calibri"/>
              </a:rPr>
              <a:t>UNISINOS SCHOOLS</a:t>
            </a:r>
            <a:endParaRPr lang="en-US" sz="4000" b="1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7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43000"/>
            <a:ext cx="9791700" cy="875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6400800" y="5105400"/>
            <a:ext cx="312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FF00"/>
                </a:solidFill>
                <a:cs typeface="MS PGothic"/>
              </a:rPr>
              <a:t>612 km</a:t>
            </a:r>
          </a:p>
        </p:txBody>
      </p:sp>
      <p:sp>
        <p:nvSpPr>
          <p:cNvPr id="7" name="Up-Down Arrow 6"/>
          <p:cNvSpPr/>
          <p:nvPr/>
        </p:nvSpPr>
        <p:spPr>
          <a:xfrm rot="21213581">
            <a:off x="5894388" y="527050"/>
            <a:ext cx="222250" cy="5922963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Up-Down Arrow 4"/>
          <p:cNvSpPr/>
          <p:nvPr/>
        </p:nvSpPr>
        <p:spPr>
          <a:xfrm rot="15718942">
            <a:off x="5988843" y="1250157"/>
            <a:ext cx="214313" cy="304800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6705600" y="1371600"/>
            <a:ext cx="2667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C000"/>
                </a:solidFill>
                <a:cs typeface="MS PGothic"/>
              </a:rPr>
              <a:t>320 km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12827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516" y="0"/>
            <a:ext cx="917503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17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4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29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946" y="394706"/>
            <a:ext cx="7310358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spc="-150" dirty="0" smtClean="0">
                <a:solidFill>
                  <a:srgbClr val="595959"/>
                </a:solidFill>
                <a:latin typeface="Calibri"/>
                <a:cs typeface="Calibri"/>
              </a:rPr>
              <a:t>INTERNATIONAL COOPERATION OF</a:t>
            </a:r>
          </a:p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rgbClr val="595959"/>
                </a:solidFill>
                <a:latin typeface="Calibri"/>
                <a:cs typeface="Calibri"/>
              </a:rPr>
              <a:t>UNISINOS</a:t>
            </a:r>
            <a:endParaRPr lang="en-US" sz="4000" b="1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4743" y="2506731"/>
            <a:ext cx="1487101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OVER 120 PARTNER UNIVERSITIES WORLDWIDE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946" y="5247424"/>
            <a:ext cx="546384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NORTH AMERICA </a:t>
            </a:r>
            <a:r>
              <a:rPr lang="en-US" dirty="0" smtClean="0">
                <a:solidFill>
                  <a:srgbClr val="FFFFFF"/>
                </a:solidFill>
              </a:rPr>
              <a:t>+ 10 PARTNER UNIVERSITIES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946" y="5593673"/>
            <a:ext cx="546384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EUROPE </a:t>
            </a:r>
            <a:r>
              <a:rPr lang="en-US" dirty="0" smtClean="0">
                <a:solidFill>
                  <a:srgbClr val="FFFFFF"/>
                </a:solidFill>
              </a:rPr>
              <a:t>+ </a:t>
            </a:r>
            <a:r>
              <a:rPr lang="en-US" dirty="0">
                <a:solidFill>
                  <a:srgbClr val="FFFFFF"/>
                </a:solidFill>
              </a:rPr>
              <a:t>5</a:t>
            </a:r>
            <a:r>
              <a:rPr lang="en-US" dirty="0" smtClean="0">
                <a:solidFill>
                  <a:srgbClr val="FFFFFF"/>
                </a:solidFill>
              </a:rPr>
              <a:t>0 PARTNER UNIVERSITIES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946" y="5939922"/>
            <a:ext cx="546384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ASIA </a:t>
            </a:r>
            <a:r>
              <a:rPr lang="en-US" dirty="0" smtClean="0">
                <a:solidFill>
                  <a:srgbClr val="FFFFFF"/>
                </a:solidFill>
              </a:rPr>
              <a:t>+ 10 PARTNER UNIVERSITIES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946" y="6286171"/>
            <a:ext cx="546384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LATIN AMERICA </a:t>
            </a:r>
            <a:r>
              <a:rPr lang="en-US" dirty="0" smtClean="0">
                <a:solidFill>
                  <a:srgbClr val="FFFFFF"/>
                </a:solidFill>
              </a:rPr>
              <a:t>+ 50 PARTNER UNIVERSITIES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85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24" descr="Plano_Faixa_Biodiversid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17463"/>
            <a:ext cx="1763713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2" name="Picture 16" descr="lado-MCT-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29600" cy="55563"/>
          </a:xfrm>
          <a:prstGeom prst="rect">
            <a:avLst/>
          </a:prstGeom>
          <a:gradFill rotWithShape="1">
            <a:gsLst>
              <a:gs pos="0">
                <a:srgbClr val="6699FF">
                  <a:alpha val="75998"/>
                </a:srgbClr>
              </a:gs>
              <a:gs pos="100000">
                <a:srgbClr val="2F4776">
                  <a:alpha val="15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235523" name="Picture 1047" descr="Plano_CTI_Imagens_Borda_Horizont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3" y="5781675"/>
            <a:ext cx="9180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4" name="Picture 2" descr="C:\Users\Fink\Documents\Downloads\2016_olympics_rio_logo_S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0475" y="3567113"/>
            <a:ext cx="1498600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5" name="Picture 3" descr="C:\Users\Fink\Documents\Downloads\1237377334_brazil-world-cup-20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0800" y="1857375"/>
            <a:ext cx="1365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6" name="CaixaDeTexto 10"/>
          <p:cNvSpPr txBox="1">
            <a:spLocks noChangeArrowheads="1"/>
          </p:cNvSpPr>
          <p:nvPr/>
        </p:nvSpPr>
        <p:spPr bwMode="auto">
          <a:xfrm>
            <a:off x="2843213" y="1990729"/>
            <a:ext cx="3889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  <a:latin typeface="Trebuchet MS" pitchFamily="34" charset="0"/>
                <a:cs typeface="MS PGothic"/>
              </a:rPr>
              <a:t>Obrigado! </a:t>
            </a:r>
          </a:p>
          <a:p>
            <a:pPr algn="ctr"/>
            <a:r>
              <a:rPr lang="en-US" sz="4000" i="1" dirty="0">
                <a:solidFill>
                  <a:srgbClr val="003366"/>
                </a:solidFill>
                <a:latin typeface="Trebuchet MS" pitchFamily="34" charset="0"/>
                <a:cs typeface="MS PGothic"/>
              </a:rPr>
              <a:t>Thank you! </a:t>
            </a:r>
          </a:p>
          <a:p>
            <a:pPr algn="ctr"/>
            <a:r>
              <a:rPr lang="en-US" sz="4000" dirty="0" err="1">
                <a:solidFill>
                  <a:srgbClr val="003366"/>
                </a:solidFill>
                <a:latin typeface="Trebuchet MS" pitchFamily="34" charset="0"/>
                <a:cs typeface="MS PGothic"/>
              </a:rPr>
              <a:t>감사합니다</a:t>
            </a:r>
            <a:r>
              <a:rPr lang="en-US" sz="4000" dirty="0">
                <a:solidFill>
                  <a:srgbClr val="003366"/>
                </a:solidFill>
                <a:latin typeface="Trebuchet MS" pitchFamily="34" charset="0"/>
                <a:cs typeface="MS PGothic"/>
              </a:rPr>
              <a:t>!</a:t>
            </a:r>
          </a:p>
        </p:txBody>
      </p:sp>
      <p:pic>
        <p:nvPicPr>
          <p:cNvPr id="235527" name="Picture 2" descr="A Bandeira Nacional é um dos quatro símbolos oficiais da República Federativa do Brasi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1963" y="55563"/>
            <a:ext cx="226377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8" name="CaixaDeTexto 1"/>
          <p:cNvSpPr txBox="1">
            <a:spLocks noChangeArrowheads="1"/>
          </p:cNvSpPr>
          <p:nvPr/>
        </p:nvSpPr>
        <p:spPr bwMode="auto">
          <a:xfrm>
            <a:off x="2071670" y="4214818"/>
            <a:ext cx="2419253" cy="12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dirty="0" smtClean="0">
                <a:cs typeface="MS PGothic"/>
              </a:rPr>
              <a:t>Eduardo Luis </a:t>
            </a:r>
            <a:r>
              <a:rPr lang="pt-BR" sz="1600" dirty="0" err="1" smtClean="0">
                <a:cs typeface="MS PGothic"/>
              </a:rPr>
              <a:t>Rhod</a:t>
            </a:r>
            <a:r>
              <a:rPr lang="pt-BR" sz="1600" dirty="0" smtClean="0">
                <a:cs typeface="MS PGothic"/>
              </a:rPr>
              <a:t>, </a:t>
            </a:r>
            <a:r>
              <a:rPr lang="pt-BR" sz="1600" dirty="0">
                <a:cs typeface="MS PGothic"/>
              </a:rPr>
              <a:t>Dr.</a:t>
            </a:r>
          </a:p>
          <a:p>
            <a:pPr algn="ctr"/>
            <a:r>
              <a:rPr lang="pt-BR" sz="1600" dirty="0" smtClean="0">
                <a:cs typeface="MS PGothic"/>
                <a:hlinkClick r:id="rId9"/>
              </a:rPr>
              <a:t>ELRHOD@unisinos.br</a:t>
            </a:r>
            <a:endParaRPr lang="pt-BR" sz="1600" dirty="0">
              <a:cs typeface="MS PGothic"/>
            </a:endParaRPr>
          </a:p>
          <a:p>
            <a:pPr algn="ctr"/>
            <a:endParaRPr lang="pt-BR" sz="1050" dirty="0" smtClean="0">
              <a:cs typeface="MS PGothic"/>
            </a:endParaRPr>
          </a:p>
          <a:p>
            <a:pPr algn="ctr"/>
            <a:r>
              <a:rPr lang="pt-BR" sz="1600" dirty="0" smtClean="0">
                <a:cs typeface="MS PGothic"/>
              </a:rPr>
              <a:t>Carlos </a:t>
            </a:r>
            <a:r>
              <a:rPr lang="pt-BR" sz="1600" dirty="0">
                <a:cs typeface="MS PGothic"/>
              </a:rPr>
              <a:t>Moraes, Dr.</a:t>
            </a:r>
          </a:p>
          <a:p>
            <a:pPr algn="ctr"/>
            <a:r>
              <a:rPr lang="pt-BR" sz="1600" dirty="0" smtClean="0">
                <a:cs typeface="MS PGothic"/>
                <a:hlinkClick r:id="rId10"/>
              </a:rPr>
              <a:t>CMORAES@unisinos.br</a:t>
            </a:r>
            <a:endParaRPr lang="pt-BR" sz="1600" dirty="0" smtClean="0">
              <a:cs typeface="MS PGothic"/>
            </a:endParaRPr>
          </a:p>
        </p:txBody>
      </p:sp>
      <p:pic>
        <p:nvPicPr>
          <p:cNvPr id="235529" name="Picture 4" descr="http://studentweb.cortland.edu/Tanya.Smith02/miniproj1/korean%20fla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275" y="44450"/>
            <a:ext cx="195738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0" name="Picture 2" descr="http://2.bp.blogspot.com/_o7JrvUPTN44/TFg04sPFNkI/AAAAAAAAAmM/ZZfYHjLA3UY/s1600/tigerKoreaMap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5963" y="55563"/>
            <a:ext cx="827087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5000628" y="4214818"/>
            <a:ext cx="2682145" cy="12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dirty="0" err="1" smtClean="0">
                <a:cs typeface="MS PGothic"/>
              </a:rPr>
              <a:t>Willyan</a:t>
            </a:r>
            <a:r>
              <a:rPr lang="pt-BR" sz="1600" dirty="0" smtClean="0">
                <a:cs typeface="MS PGothic"/>
              </a:rPr>
              <a:t> </a:t>
            </a:r>
            <a:r>
              <a:rPr lang="pt-BR" sz="1600" dirty="0" err="1" smtClean="0">
                <a:cs typeface="MS PGothic"/>
              </a:rPr>
              <a:t>Hasenkamp</a:t>
            </a:r>
            <a:r>
              <a:rPr lang="pt-BR" sz="1600" dirty="0" smtClean="0">
                <a:cs typeface="MS PGothic"/>
              </a:rPr>
              <a:t>, Dr.</a:t>
            </a:r>
            <a:endParaRPr lang="pt-BR" sz="1600" dirty="0">
              <a:cs typeface="MS PGothic"/>
            </a:endParaRPr>
          </a:p>
          <a:p>
            <a:pPr algn="ctr"/>
            <a:r>
              <a:rPr lang="pt-BR" sz="1600" dirty="0" smtClean="0">
                <a:cs typeface="MS PGothic"/>
                <a:hlinkClick r:id="rId13"/>
              </a:rPr>
              <a:t>WILLYANHC@unisinos.br</a:t>
            </a:r>
            <a:endParaRPr lang="pt-BR" sz="1600" dirty="0">
              <a:cs typeface="MS PGothic"/>
            </a:endParaRPr>
          </a:p>
          <a:p>
            <a:pPr algn="ctr"/>
            <a:endParaRPr lang="pt-BR" sz="1050" dirty="0" smtClean="0">
              <a:cs typeface="MS PGothic"/>
            </a:endParaRPr>
          </a:p>
          <a:p>
            <a:pPr algn="ctr"/>
            <a:r>
              <a:rPr lang="pt-BR" sz="1600" dirty="0" smtClean="0">
                <a:cs typeface="MS PGothic"/>
              </a:rPr>
              <a:t>Celso Peter</a:t>
            </a:r>
          </a:p>
          <a:p>
            <a:pPr algn="ctr"/>
            <a:r>
              <a:rPr lang="pt-BR" sz="1600" dirty="0" smtClean="0">
                <a:cs typeface="MS PGothic"/>
                <a:hlinkClick r:id="rId14"/>
              </a:rPr>
              <a:t>CERPETER@GMAIL.COM</a:t>
            </a:r>
            <a:endParaRPr lang="pt-BR" sz="1600" dirty="0" smtClean="0"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user\My Documents\My Pictures\bras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0"/>
            <a:ext cx="797560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Documents and Settings\user\My Documents\My Pictures\kor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2971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-36513" y="0"/>
            <a:ext cx="1331913" cy="69167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" name="Down Arrow 5"/>
          <p:cNvSpPr/>
          <p:nvPr/>
        </p:nvSpPr>
        <p:spPr>
          <a:xfrm rot="7291349">
            <a:off x="8129588" y="3100388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4925" y="5661025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ja-JP" b="1">
                <a:solidFill>
                  <a:schemeClr val="bg1"/>
                </a:solidFill>
                <a:ea typeface="HGS教科書体"/>
                <a:cs typeface="HGS教科書体"/>
              </a:rPr>
              <a:t>Brazil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ja-JP" b="1">
                <a:solidFill>
                  <a:schemeClr val="bg1"/>
                </a:solidFill>
                <a:ea typeface="HGS教科書体"/>
                <a:cs typeface="HGS教科書体"/>
              </a:rPr>
              <a:t>Area</a:t>
            </a:r>
            <a:r>
              <a:rPr kumimoji="1" lang="ja-JP" altLang="en-US" b="1">
                <a:solidFill>
                  <a:schemeClr val="bg1"/>
                </a:solidFill>
                <a:ea typeface="HGS教科書体"/>
                <a:cs typeface="HGS教科書体"/>
              </a:rPr>
              <a:t>： </a:t>
            </a:r>
            <a:r>
              <a:rPr kumimoji="1" lang="en-US" altLang="ja-JP" b="1">
                <a:solidFill>
                  <a:schemeClr val="bg1"/>
                </a:solidFill>
                <a:ea typeface="HGS教科書体"/>
                <a:cs typeface="HGS教科書体"/>
              </a:rPr>
              <a:t>8,514,876 km² (5</a:t>
            </a:r>
            <a:r>
              <a:rPr kumimoji="1" lang="en-US" altLang="ja-JP" b="1" baseline="30000">
                <a:solidFill>
                  <a:schemeClr val="bg1"/>
                </a:solidFill>
                <a:ea typeface="HGS教科書体"/>
                <a:cs typeface="HGS教科書体"/>
              </a:rPr>
              <a:t>th</a:t>
            </a:r>
            <a:r>
              <a:rPr kumimoji="1" lang="en-US" altLang="ja-JP" b="1">
                <a:solidFill>
                  <a:schemeClr val="bg1"/>
                </a:solidFill>
                <a:ea typeface="HGS教科書体"/>
                <a:cs typeface="HGS教科書体"/>
              </a:rPr>
              <a:t>)   (80x)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ja-JP" b="1">
                <a:solidFill>
                  <a:schemeClr val="bg1"/>
                </a:solidFill>
                <a:ea typeface="HGS教科書体"/>
                <a:cs typeface="HGS教科書体"/>
              </a:rPr>
              <a:t>Pop</a:t>
            </a:r>
            <a:r>
              <a:rPr kumimoji="1" lang="ja-JP" altLang="en-US" b="1">
                <a:solidFill>
                  <a:schemeClr val="bg1"/>
                </a:solidFill>
                <a:ea typeface="HGS教科書体"/>
                <a:cs typeface="HGS教科書体"/>
              </a:rPr>
              <a:t>：  </a:t>
            </a:r>
            <a:r>
              <a:rPr kumimoji="1" lang="en-US" altLang="ja-JP" b="1">
                <a:solidFill>
                  <a:schemeClr val="bg1"/>
                </a:solidFill>
                <a:ea typeface="HGS教科書体"/>
                <a:cs typeface="HGS教科書体"/>
              </a:rPr>
              <a:t>194,227,984 (5</a:t>
            </a:r>
            <a:r>
              <a:rPr kumimoji="1" lang="en-US" altLang="ja-JP" b="1" baseline="30000">
                <a:solidFill>
                  <a:schemeClr val="bg1"/>
                </a:solidFill>
                <a:ea typeface="HGS教科書体"/>
                <a:cs typeface="HGS教科書体"/>
              </a:rPr>
              <a:t>th</a:t>
            </a:r>
            <a:r>
              <a:rPr kumimoji="1" lang="en-US" altLang="ja-JP" b="1">
                <a:solidFill>
                  <a:schemeClr val="bg1"/>
                </a:solidFill>
                <a:ea typeface="HGS教科書体"/>
                <a:cs typeface="HGS教科書体"/>
              </a:rPr>
              <a:t>)       (4x)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34925" y="4365625"/>
            <a:ext cx="381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ja-JP" b="1">
                <a:solidFill>
                  <a:schemeClr val="bg1"/>
                </a:solidFill>
                <a:ea typeface="HGS教科書体"/>
                <a:cs typeface="HGS教科書体"/>
              </a:rPr>
              <a:t>Korea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ja-JP" b="1">
                <a:solidFill>
                  <a:schemeClr val="bg1"/>
                </a:solidFill>
                <a:ea typeface="HGS教科書体"/>
                <a:cs typeface="HGS教科書体"/>
              </a:rPr>
              <a:t>Area</a:t>
            </a:r>
            <a:r>
              <a:rPr kumimoji="1" lang="ja-JP" altLang="en-US" b="1">
                <a:solidFill>
                  <a:schemeClr val="bg1"/>
                </a:solidFill>
                <a:ea typeface="HGS教科書体"/>
                <a:cs typeface="HGS教科書体"/>
              </a:rPr>
              <a:t>：</a:t>
            </a:r>
            <a:r>
              <a:rPr kumimoji="1" lang="en-US" altLang="ja-JP" b="1">
                <a:solidFill>
                  <a:schemeClr val="bg1"/>
                </a:solidFill>
                <a:ea typeface="HGS教科書体"/>
                <a:cs typeface="HGS教科書体"/>
              </a:rPr>
              <a:t>100,210 km² (108</a:t>
            </a:r>
            <a:r>
              <a:rPr kumimoji="1" lang="en-US" altLang="ja-JP" b="1" baseline="30000">
                <a:solidFill>
                  <a:schemeClr val="bg1"/>
                </a:solidFill>
                <a:ea typeface="HGS教科書体"/>
                <a:cs typeface="HGS教科書体"/>
              </a:rPr>
              <a:t>th</a:t>
            </a:r>
            <a:r>
              <a:rPr kumimoji="1" lang="en-US" altLang="ja-JP" b="1">
                <a:solidFill>
                  <a:schemeClr val="bg1"/>
                </a:solidFill>
                <a:ea typeface="HGS教科書体"/>
                <a:cs typeface="HGS教科書体"/>
              </a:rPr>
              <a:t>) 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ja-JP" b="1">
                <a:solidFill>
                  <a:schemeClr val="bg1"/>
                </a:solidFill>
                <a:ea typeface="HGS教科書体"/>
                <a:cs typeface="HGS教科書体"/>
              </a:rPr>
              <a:t>Pop</a:t>
            </a:r>
            <a:r>
              <a:rPr kumimoji="1" lang="ja-JP" altLang="en-US" b="1">
                <a:solidFill>
                  <a:schemeClr val="bg1"/>
                </a:solidFill>
                <a:ea typeface="HGS教科書体"/>
                <a:cs typeface="HGS教科書体"/>
              </a:rPr>
              <a:t>：</a:t>
            </a:r>
            <a:r>
              <a:rPr kumimoji="1" lang="en-US" altLang="ja-JP" b="1">
                <a:solidFill>
                  <a:schemeClr val="bg1"/>
                </a:solidFill>
                <a:ea typeface="HGS教科書体"/>
                <a:cs typeface="HGS教科書体"/>
              </a:rPr>
              <a:t>48,875,000 (24</a:t>
            </a:r>
            <a:r>
              <a:rPr kumimoji="1" lang="en-US" altLang="ja-JP" b="1" baseline="30000">
                <a:solidFill>
                  <a:schemeClr val="bg1"/>
                </a:solidFill>
                <a:ea typeface="HGS教科書体"/>
                <a:cs typeface="HGS教科書体"/>
              </a:rPr>
              <a:t>th</a:t>
            </a:r>
            <a:r>
              <a:rPr kumimoji="1" lang="en-US" altLang="ja-JP" b="1">
                <a:solidFill>
                  <a:schemeClr val="bg1"/>
                </a:solidFill>
                <a:ea typeface="HGS教科書体"/>
                <a:cs typeface="HGS教科書体"/>
              </a:rPr>
              <a:t>) </a:t>
            </a:r>
          </a:p>
        </p:txBody>
      </p:sp>
      <p:pic>
        <p:nvPicPr>
          <p:cNvPr id="22535" name="Picture 3" descr="br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0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Oval 4"/>
          <p:cNvSpPr>
            <a:spLocks noChangeArrowheads="1"/>
          </p:cNvSpPr>
          <p:nvPr/>
        </p:nvSpPr>
        <p:spPr bwMode="auto">
          <a:xfrm>
            <a:off x="2667000" y="457200"/>
            <a:ext cx="160338" cy="153988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cs typeface="MS PGothic"/>
            </a:endParaRPr>
          </a:p>
        </p:txBody>
      </p:sp>
      <p:sp>
        <p:nvSpPr>
          <p:cNvPr id="22537" name="Line 5"/>
          <p:cNvSpPr>
            <a:spLocks noChangeShapeType="1"/>
          </p:cNvSpPr>
          <p:nvPr/>
        </p:nvSpPr>
        <p:spPr bwMode="auto">
          <a:xfrm flipV="1">
            <a:off x="1066800" y="533400"/>
            <a:ext cx="1600200" cy="527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1066800" y="1371600"/>
            <a:ext cx="239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ja-JP">
                <a:ea typeface="HGS教科書体"/>
                <a:cs typeface="HGS教科書体"/>
              </a:rPr>
              <a:t>Distance: 19,000 km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618538" y="0"/>
            <a:ext cx="525462" cy="2420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8255000" y="0"/>
            <a:ext cx="527050" cy="6635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1763713" y="44450"/>
            <a:ext cx="5256212" cy="1584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dirty="0" smtClean="0"/>
              <a:t>Brazil and the </a:t>
            </a:r>
            <a:br>
              <a:rPr lang="en-US" altLang="ko-KR" dirty="0" smtClean="0"/>
            </a:br>
            <a:r>
              <a:rPr lang="en-US" altLang="ko-KR" dirty="0" smtClean="0"/>
              <a:t>Republic of Korea</a:t>
            </a:r>
            <a:br>
              <a:rPr lang="en-US" altLang="ko-KR" dirty="0" smtClean="0"/>
            </a:b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en-US" altLang="ko-KR" sz="1800" b="1" dirty="0" smtClean="0"/>
              <a:t>G</a:t>
            </a:r>
            <a:r>
              <a:rPr lang="en-US" sz="1800" b="1" dirty="0" smtClean="0"/>
              <a:t>eneral Data and Main Economic Indicators 2010</a:t>
            </a:r>
          </a:p>
        </p:txBody>
      </p:sp>
      <p:graphicFrame>
        <p:nvGraphicFramePr>
          <p:cNvPr id="121036" name="Group 204"/>
          <p:cNvGraphicFramePr>
            <a:graphicFrameLocks noGrp="1"/>
          </p:cNvGraphicFramePr>
          <p:nvPr>
            <p:ph idx="1"/>
          </p:nvPr>
        </p:nvGraphicFramePr>
        <p:xfrm>
          <a:off x="1763713" y="1806575"/>
          <a:ext cx="7272337" cy="4646617"/>
        </p:xfrm>
        <a:graphic>
          <a:graphicData uri="http://schemas.openxmlformats.org/drawingml/2006/table">
            <a:tbl>
              <a:tblPr/>
              <a:tblGrid>
                <a:gridCol w="2174359"/>
                <a:gridCol w="2447089"/>
                <a:gridCol w="2650889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81" marR="93281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BRAZIL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97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KOREA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233D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TERRITORY</a:t>
                      </a:r>
                    </a:p>
                  </a:txBody>
                  <a:tcPr marL="93281" marR="93281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8,514,876 km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100,210 km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POPULATION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194,227,984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48,875,000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GDP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US$2,100 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illions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US$ 1,014 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illions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GDP PER CAPITA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US$ 11,185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US$20,759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GDP REAL INCREASE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7,5%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6,2%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EXPORTS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US$180.997 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illions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US$467.400 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illions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IMPORTS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US$166.059 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illions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US$425.700 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illions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TRADE BALANCE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US$14.9 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illions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US$41.7 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illions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INTL RESERVES 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US$288.575 billions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US$291.600 billions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9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RANK IN THE WORLD ECONOMY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3281" marR="932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61853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miley Face 9"/>
          <p:cNvSpPr/>
          <p:nvPr/>
        </p:nvSpPr>
        <p:spPr>
          <a:xfrm>
            <a:off x="152400" y="2971800"/>
            <a:ext cx="304800" cy="3048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" y="0"/>
            <a:ext cx="89154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n 5"/>
          <p:cNvSpPr/>
          <p:nvPr/>
        </p:nvSpPr>
        <p:spPr>
          <a:xfrm>
            <a:off x="152400" y="5562600"/>
            <a:ext cx="228600" cy="228600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sinos 2011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Unisinos 2011</Template>
  <TotalTime>1096</TotalTime>
  <Words>2042</Words>
  <Application>Microsoft Office PowerPoint</Application>
  <PresentationFormat>화면 슬라이드 쇼(4:3)</PresentationFormat>
  <Paragraphs>554</Paragraphs>
  <Slides>53</Slides>
  <Notes>16</Notes>
  <HiddenSlides>14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56" baseType="lpstr">
      <vt:lpstr>Unisinos 2011</vt:lpstr>
      <vt:lpstr>Office Theme</vt:lpstr>
      <vt:lpstr>Microsoft Office Excel 97-2003 워크시트</vt:lpstr>
      <vt:lpstr>    Dr. Carlos Moraes Esp. Eng. Celso Peter Dr. Eduardo Rhod Dr. Willyan Hasenkamp </vt:lpstr>
      <vt:lpstr>Summary</vt:lpstr>
      <vt:lpstr> korea and brazil?</vt:lpstr>
      <vt:lpstr>슬라이드 4</vt:lpstr>
      <vt:lpstr>슬라이드 5</vt:lpstr>
      <vt:lpstr>슬라이드 6</vt:lpstr>
      <vt:lpstr>Brazil and the  Republic of Korea  General Data and Main Economic Indicators 2010</vt:lpstr>
      <vt:lpstr>슬라이드 8</vt:lpstr>
      <vt:lpstr>슬라이드 9</vt:lpstr>
      <vt:lpstr>Main Brazilian  Exports to Korea - 2010</vt:lpstr>
      <vt:lpstr>Main Brazilian  Imports from Korea - 2010</vt:lpstr>
      <vt:lpstr>Specialization Index in Science and Technology for Korea and Brazil</vt:lpstr>
      <vt:lpstr>Some Comparisons</vt:lpstr>
      <vt:lpstr>WHY BRAZIL  REPRESENTS  AN OPPORTUNITY  ON SEMICONDUCTOR BUSINESS?</vt:lpstr>
      <vt:lpstr>Brazil and the World</vt:lpstr>
      <vt:lpstr>Brazilian remarks in market and production</vt:lpstr>
      <vt:lpstr>Brazilian remarks in market and production</vt:lpstr>
      <vt:lpstr>Booming sectors</vt:lpstr>
      <vt:lpstr>Brazil at a Glance – Reasons to invest</vt:lpstr>
      <vt:lpstr>Brazil at a Glance – Reasons to invest</vt:lpstr>
      <vt:lpstr>More than 90% of the largest MNCs have been in Brazil for a long time</vt:lpstr>
      <vt:lpstr>semiconductor industry in Brazil?</vt:lpstr>
      <vt:lpstr>Semiconductor  Production Chain in Brazil</vt:lpstr>
      <vt:lpstr>Semiconductor  Production Chain in Brazil</vt:lpstr>
      <vt:lpstr>Semiconductor  Production Chain in Brazil</vt:lpstr>
      <vt:lpstr>the trends and key forces for semiconductor industry in Brazil?</vt:lpstr>
      <vt:lpstr>Technology Adoption  in the World 2010</vt:lpstr>
      <vt:lpstr>Communications Technology Adoption  in Brazil 2007~2010</vt:lpstr>
      <vt:lpstr>Some News in Brazil...</vt:lpstr>
      <vt:lpstr>Some News in Brazil...</vt:lpstr>
      <vt:lpstr>Some News in Brazil...</vt:lpstr>
      <vt:lpstr>Some News in Brazil...</vt:lpstr>
      <vt:lpstr>Present and Forthcoming Elements</vt:lpstr>
      <vt:lpstr>Brazil  Electronic Components IC Imports</vt:lpstr>
      <vt:lpstr>Brazil Components Trade Balance US$ Million (FOB)</vt:lpstr>
      <vt:lpstr>Semiconductor Balance Estimates in 2010...</vt:lpstr>
      <vt:lpstr>Semiconductor  Production Chain in Brazil</vt:lpstr>
      <vt:lpstr>PADIS</vt:lpstr>
      <vt:lpstr>PPB</vt:lpstr>
      <vt:lpstr>HOW TO ANTICIPATE  TO THIS TRENDS  IN BRAZIL?</vt:lpstr>
      <vt:lpstr>One Suggestion:  The 2+2 Model</vt:lpstr>
      <vt:lpstr>Brazil-Korea Cooperation in Semiconductors  (A Case of the 2+2 Model)</vt:lpstr>
      <vt:lpstr>HT Micron ICs at UNISINOS </vt:lpstr>
      <vt:lpstr>WHO IS UNISINOS?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Vaccaro</dc:creator>
  <cp:lastModifiedBy>USER</cp:lastModifiedBy>
  <cp:revision>80</cp:revision>
  <dcterms:created xsi:type="dcterms:W3CDTF">2011-05-01T07:52:37Z</dcterms:created>
  <dcterms:modified xsi:type="dcterms:W3CDTF">2014-10-08T06:28:14Z</dcterms:modified>
</cp:coreProperties>
</file>